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8.xml" ContentType="application/vnd.openxmlformats-officedocument.themeOverr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9.xml" ContentType="application/vnd.openxmlformats-officedocument.themeOverr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7.xml" ContentType="application/vnd.openxmlformats-officedocument.themeOverr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theme/themeOverride20.xml" ContentType="application/vnd.openxmlformats-officedocument.themeOverr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21.xml" ContentType="application/vnd.openxmlformats-officedocument.themeOverride+xml"/>
  <Override PartName="/ppt/notesSlides/notesSlide22.xml" ContentType="application/vnd.openxmlformats-officedocument.presentationml.notesSlide+xml"/>
  <Override PartName="/ppt/theme/themeOverride22.xml" ContentType="application/vnd.openxmlformats-officedocument.themeOverride+xml"/>
  <Override PartName="/ppt/notesSlides/notesSlide23.xml" ContentType="application/vnd.openxmlformats-officedocument.presentationml.notesSlide+xml"/>
  <Override PartName="/ppt/theme/themeOverride23.xml" ContentType="application/vnd.openxmlformats-officedocument.themeOverride+xml"/>
  <Override PartName="/ppt/notesSlides/notesSlide24.xml" ContentType="application/vnd.openxmlformats-officedocument.presentationml.notesSlide+xml"/>
  <Override PartName="/ppt/theme/themeOverride24.xml" ContentType="application/vnd.openxmlformats-officedocument.themeOverride+xml"/>
  <Override PartName="/ppt/notesSlides/notesSlide25.xml" ContentType="application/vnd.openxmlformats-officedocument.presentationml.notesSlide+xml"/>
  <Override PartName="/ppt/theme/themeOverride25.xml" ContentType="application/vnd.openxmlformats-officedocument.themeOverride+xml"/>
  <Override PartName="/ppt/notesSlides/notesSlide26.xml" ContentType="application/vnd.openxmlformats-officedocument.presentationml.notesSlide+xml"/>
  <Override PartName="/ppt/theme/themeOverride26.xml" ContentType="application/vnd.openxmlformats-officedocument.themeOverride+xml"/>
  <Override PartName="/ppt/notesSlides/notesSlide27.xml" ContentType="application/vnd.openxmlformats-officedocument.presentationml.notesSlide+xml"/>
  <Override PartName="/ppt/theme/themeOverride27.xml" ContentType="application/vnd.openxmlformats-officedocument.themeOverr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28.xml" ContentType="application/vnd.openxmlformats-officedocument.themeOverr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29.xml" ContentType="application/vnd.openxmlformats-officedocument.themeOverr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heme/themeOverride30.xml" ContentType="application/vnd.openxmlformats-officedocument.themeOverride+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Override31.xml" ContentType="application/vnd.openxmlformats-officedocument.themeOverride+xml"/>
  <Override PartName="/ppt/notesSlides/notesSlide32.xml" ContentType="application/vnd.openxmlformats-officedocument.presentationml.notesSlide+xml"/>
  <Override PartName="/ppt/theme/themeOverride32.xml" ContentType="application/vnd.openxmlformats-officedocument.themeOverride+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heme/themeOverride33.xml" ContentType="application/vnd.openxmlformats-officedocument.themeOverride+xml"/>
  <Override PartName="/ppt/notesSlides/notesSlide34.xml" ContentType="application/vnd.openxmlformats-officedocument.presentationml.notesSlide+xml"/>
  <Override PartName="/ppt/theme/themeOverride34.xml" ContentType="application/vnd.openxmlformats-officedocument.themeOverride+xml"/>
  <Override PartName="/ppt/notesSlides/notesSlide35.xml" ContentType="application/vnd.openxmlformats-officedocument.presentationml.notesSlide+xml"/>
  <Override PartName="/ppt/theme/themeOverride35.xml" ContentType="application/vnd.openxmlformats-officedocument.themeOverride+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36.xml" ContentType="application/vnd.openxmlformats-officedocument.themeOverride+xml"/>
  <Override PartName="/ppt/notesSlides/notesSlide37.xml" ContentType="application/vnd.openxmlformats-officedocument.presentationml.notesSlide+xml"/>
  <Override PartName="/ppt/theme/themeOverride37.xml" ContentType="application/vnd.openxmlformats-officedocument.themeOverride+xml"/>
  <Override PartName="/ppt/notesSlides/notesSlide38.xml" ContentType="application/vnd.openxmlformats-officedocument.presentationml.notesSlide+xml"/>
  <Override PartName="/ppt/theme/themeOverride38.xml" ContentType="application/vnd.openxmlformats-officedocument.themeOverride+xml"/>
  <Override PartName="/ppt/notesSlides/notesSlide39.xml" ContentType="application/vnd.openxmlformats-officedocument.presentationml.notesSlide+xml"/>
  <Override PartName="/ppt/theme/themeOverride39.xml" ContentType="application/vnd.openxmlformats-officedocument.themeOverride+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heme/themeOverride40.xml" ContentType="application/vnd.openxmlformats-officedocument.themeOverride+xml"/>
  <Override PartName="/ppt/notesSlides/notesSlide4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heme/themeOverride41.xml" ContentType="application/vnd.openxmlformats-officedocument.themeOverride+xml"/>
  <Override PartName="/ppt/notesSlides/notesSlide4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heme/themeOverride42.xml" ContentType="application/vnd.openxmlformats-officedocument.themeOverride+xml"/>
  <Override PartName="/ppt/notesSlides/notesSlide4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heme/themeOverride43.xml" ContentType="application/vnd.openxmlformats-officedocument.themeOverride+xml"/>
  <Override PartName="/ppt/notesSlides/notesSlide4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heme/themeOverride44.xml" ContentType="application/vnd.openxmlformats-officedocument.themeOverride+xml"/>
  <Override PartName="/ppt/notesSlides/notesSlide4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heme/themeOverride45.xml" ContentType="application/vnd.openxmlformats-officedocument.themeOverride+xml"/>
  <Override PartName="/ppt/notesSlides/notesSlide46.xml" ContentType="application/vnd.openxmlformats-officedocument.presentationml.notesSlide+xml"/>
  <Override PartName="/ppt/theme/themeOverride46.xml" ContentType="application/vnd.openxmlformats-officedocument.themeOverride+xml"/>
  <Override PartName="/ppt/notesSlides/notesSlide4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heme/themeOverride47.xml" ContentType="application/vnd.openxmlformats-officedocument.themeOverride+xml"/>
  <Override PartName="/ppt/notesSlides/notesSlide4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heme/themeOverride48.xml" ContentType="application/vnd.openxmlformats-officedocument.themeOverride+xml"/>
  <Override PartName="/ppt/notesSlides/notesSlide4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heme/themeOverride49.xml" ContentType="application/vnd.openxmlformats-officedocument.themeOverride+xml"/>
  <Override PartName="/ppt/notesSlides/notesSlide5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heme/themeOverride50.xml" ContentType="application/vnd.openxmlformats-officedocument.themeOverride+xml"/>
  <Override PartName="/ppt/notesSlides/notesSlide5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heme/themeOverride51.xml" ContentType="application/vnd.openxmlformats-officedocument.themeOverride+xml"/>
  <Override PartName="/ppt/notesSlides/notesSlide5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heme/themeOverride52.xml" ContentType="application/vnd.openxmlformats-officedocument.themeOverride+xml"/>
  <Override PartName="/ppt/notesSlides/notesSlide5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heme/themeOverride53.xml" ContentType="application/vnd.openxmlformats-officedocument.themeOverride+xml"/>
  <Override PartName="/ppt/notesSlides/notesSlide5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heme/themeOverride54.xml" ContentType="application/vnd.openxmlformats-officedocument.themeOverride+xml"/>
  <Override PartName="/ppt/notesSlides/notesSlide5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heme/themeOverride55.xml" ContentType="application/vnd.openxmlformats-officedocument.themeOverride+xml"/>
  <Override PartName="/ppt/notesSlides/notesSlide5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heme/themeOverride56.xml" ContentType="application/vnd.openxmlformats-officedocument.themeOverride+xml"/>
  <Override PartName="/ppt/notesSlides/notesSlide5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heme/themeOverride57.xml" ContentType="application/vnd.openxmlformats-officedocument.themeOverride+xml"/>
  <Override PartName="/ppt/notesSlides/notesSlide5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heme/themeOverride58.xml" ContentType="application/vnd.openxmlformats-officedocument.themeOverride+xml"/>
  <Override PartName="/ppt/notesSlides/notesSlide5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heme/themeOverride59.xml" ContentType="application/vnd.openxmlformats-officedocument.themeOverride+xml"/>
  <Override PartName="/ppt/notesSlides/notesSlide6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theme/themeOverride60.xml" ContentType="application/vnd.openxmlformats-officedocument.themeOverride+xml"/>
  <Override PartName="/ppt/notesSlides/notesSlide6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heme/themeOverride61.xml" ContentType="application/vnd.openxmlformats-officedocument.themeOverride+xml"/>
  <Override PartName="/ppt/notesSlides/notesSlide6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heme/themeOverride62.xml" ContentType="application/vnd.openxmlformats-officedocument.themeOverride+xml"/>
  <Override PartName="/ppt/notesSlides/notesSlide6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theme/themeOverride63.xml" ContentType="application/vnd.openxmlformats-officedocument.themeOverride+xml"/>
  <Override PartName="/ppt/notesSlides/notesSlide64.xml" ContentType="application/vnd.openxmlformats-officedocument.presentationml.notesSlide+xml"/>
  <Override PartName="/ppt/theme/themeOverride64.xml" ContentType="application/vnd.openxmlformats-officedocument.themeOverride+xml"/>
  <Override PartName="/ppt/notesSlides/notesSlide65.xml" ContentType="application/vnd.openxmlformats-officedocument.presentationml.notesSlide+xml"/>
  <Override PartName="/ppt/theme/themeOverride65.xml" ContentType="application/vnd.openxmlformats-officedocument.themeOverride+xml"/>
  <Override PartName="/ppt/notesSlides/notesSlide6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heme/themeOverride66.xml" ContentType="application/vnd.openxmlformats-officedocument.themeOverride+xml"/>
  <Override PartName="/ppt/notesSlides/notesSlide67.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theme/themeOverride67.xml" ContentType="application/vnd.openxmlformats-officedocument.themeOverride+xml"/>
  <Override PartName="/ppt/notesSlides/notesSlide68.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theme/themeOverride68.xml" ContentType="application/vnd.openxmlformats-officedocument.themeOverride+xml"/>
  <Override PartName="/ppt/notesSlides/notesSlide69.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heme/themeOverride69.xml" ContentType="application/vnd.openxmlformats-officedocument.themeOverride+xml"/>
  <Override PartName="/ppt/notesSlides/notesSlide70.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theme/themeOverride70.xml" ContentType="application/vnd.openxmlformats-officedocument.themeOverride+xml"/>
  <Override PartName="/ppt/notesSlides/notesSlide7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heme/themeOverride71.xml" ContentType="application/vnd.openxmlformats-officedocument.themeOverride+xml"/>
  <Override PartName="/ppt/notesSlides/notesSlide72.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theme/themeOverride72.xml" ContentType="application/vnd.openxmlformats-officedocument.themeOverride+xml"/>
  <Override PartName="/ppt/notesSlides/notesSlide73.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heme/themeOverride73.xml" ContentType="application/vnd.openxmlformats-officedocument.themeOverride+xml"/>
  <Override PartName="/ppt/notesSlides/notesSlide74.xml" ContentType="application/vnd.openxmlformats-officedocument.presentationml.notesSlide+xml"/>
  <Override PartName="/ppt/theme/themeOverride74.xml" ContentType="application/vnd.openxmlformats-officedocument.themeOverride+xml"/>
  <Override PartName="/ppt/notesSlides/notesSlide75.xml" ContentType="application/vnd.openxmlformats-officedocument.presentationml.notesSlide+xml"/>
  <Override PartName="/ppt/theme/themeOverride75.xml" ContentType="application/vnd.openxmlformats-officedocument.themeOverride+xml"/>
  <Override PartName="/ppt/notesSlides/notesSlide76.xml" ContentType="application/vnd.openxmlformats-officedocument.presentationml.notesSlide+xml"/>
  <Override PartName="/ppt/theme/themeOverride76.xml" ContentType="application/vnd.openxmlformats-officedocument.themeOverride+xml"/>
  <Override PartName="/ppt/notesSlides/notesSlide77.xml" ContentType="application/vnd.openxmlformats-officedocument.presentationml.notesSlide+xml"/>
  <Override PartName="/ppt/theme/themeOverride77.xml" ContentType="application/vnd.openxmlformats-officedocument.themeOverride+xml"/>
  <Override PartName="/ppt/notesSlides/notesSlide7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theme/themeOverride78.xml" ContentType="application/vnd.openxmlformats-officedocument.themeOverride+xml"/>
  <Override PartName="/ppt/notesSlides/notesSlide79.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heme/themeOverride79.xml" ContentType="application/vnd.openxmlformats-officedocument.themeOverride+xml"/>
  <Override PartName="/ppt/notesSlides/notesSlide80.xml" ContentType="application/vnd.openxmlformats-officedocument.presentationml.notesSlide+xml"/>
  <Override PartName="/ppt/theme/themeOverride80.xml" ContentType="application/vnd.openxmlformats-officedocument.themeOverride+xml"/>
  <Override PartName="/ppt/notesSlides/notesSlide81.xml" ContentType="application/vnd.openxmlformats-officedocument.presentationml.notesSlide+xml"/>
  <Override PartName="/ppt/theme/themeOverride81.xml" ContentType="application/vnd.openxmlformats-officedocument.themeOverride+xml"/>
  <Override PartName="/ppt/notesSlides/notesSlide82.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theme/themeOverride82.xml" ContentType="application/vnd.openxmlformats-officedocument.themeOverride+xml"/>
  <Override PartName="/ppt/notesSlides/notesSlide83.xml" ContentType="application/vnd.openxmlformats-officedocument.presentationml.notesSlide+xml"/>
  <Override PartName="/ppt/theme/themeOverride83.xml" ContentType="application/vnd.openxmlformats-officedocument.themeOverride+xml"/>
  <Override PartName="/ppt/notesSlides/notesSlide84.xml" ContentType="application/vnd.openxmlformats-officedocument.presentationml.notesSlide+xml"/>
  <Override PartName="/ppt/theme/themeOverride84.xml" ContentType="application/vnd.openxmlformats-officedocument.themeOverride+xml"/>
  <Override PartName="/ppt/notesSlides/notesSlide85.xml" ContentType="application/vnd.openxmlformats-officedocument.presentationml.notesSlide+xml"/>
  <Override PartName="/ppt/theme/themeOverride85.xml" ContentType="application/vnd.openxmlformats-officedocument.themeOverride+xml"/>
  <Override PartName="/ppt/notesSlides/notesSlide86.xml" ContentType="application/vnd.openxmlformats-officedocument.presentationml.notesSlide+xml"/>
  <Override PartName="/ppt/theme/themeOverride86.xml" ContentType="application/vnd.openxmlformats-officedocument.themeOverride+xml"/>
  <Override PartName="/ppt/notesSlides/notesSlide87.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theme/themeOverride87.xml" ContentType="application/vnd.openxmlformats-officedocument.themeOverride+xml"/>
  <Override PartName="/ppt/notesSlides/notesSlide88.xml" ContentType="application/vnd.openxmlformats-officedocument.presentationml.notesSlide+xml"/>
  <Override PartName="/ppt/theme/themeOverride88.xml" ContentType="application/vnd.openxmlformats-officedocument.themeOverride+xml"/>
  <Override PartName="/ppt/notesSlides/notesSlide89.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theme/themeOverride89.xml" ContentType="application/vnd.openxmlformats-officedocument.themeOverride+xml"/>
  <Override PartName="/ppt/notesSlides/notesSlide90.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theme/themeOverride90.xml" ContentType="application/vnd.openxmlformats-officedocument.themeOverride+xml"/>
  <Override PartName="/ppt/notesSlides/notesSlide91.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theme/themeOverride91.xml" ContentType="application/vnd.openxmlformats-officedocument.themeOverride+xml"/>
  <Override PartName="/ppt/notesSlides/notesSlide92.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theme/themeOverride92.xml" ContentType="application/vnd.openxmlformats-officedocument.themeOverride+xml"/>
  <Override PartName="/ppt/notesSlides/notesSlide93.xml" ContentType="application/vnd.openxmlformats-officedocument.presentationml.notesSlide+xml"/>
  <Override PartName="/ppt/theme/themeOverride93.xml" ContentType="application/vnd.openxmlformats-officedocument.themeOverride+xml"/>
  <Override PartName="/ppt/notesSlides/notesSlide94.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theme/themeOverride94.xml" ContentType="application/vnd.openxmlformats-officedocument.themeOverride+xml"/>
  <Override PartName="/ppt/notesSlides/notesSlide95.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theme/themeOverride95.xml" ContentType="application/vnd.openxmlformats-officedocument.themeOverride+xml"/>
  <Override PartName="/ppt/notesSlides/notesSlide96.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theme/themeOverride96.xml" ContentType="application/vnd.openxmlformats-officedocument.themeOverride+xml"/>
  <Override PartName="/ppt/notesSlides/notesSlide97.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theme/themeOverride97.xml" ContentType="application/vnd.openxmlformats-officedocument.themeOverride+xml"/>
  <Override PartName="/ppt/notesSlides/notesSlide98.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theme/themeOverride98.xml" ContentType="application/vnd.openxmlformats-officedocument.themeOverride+xml"/>
  <Override PartName="/ppt/notesSlides/notesSlide99.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theme/themeOverride99.xml" ContentType="application/vnd.openxmlformats-officedocument.themeOverride+xml"/>
  <Override PartName="/ppt/notesSlides/notesSlide100.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theme/themeOverride100.xml" ContentType="application/vnd.openxmlformats-officedocument.themeOverride+xml"/>
  <Override PartName="/ppt/notesSlides/notesSlide101.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theme/themeOverride101.xml" ContentType="application/vnd.openxmlformats-officedocument.themeOverride+xml"/>
  <Override PartName="/ppt/notesSlides/notesSlide102.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theme/themeOverride102.xml" ContentType="application/vnd.openxmlformats-officedocument.themeOverride+xml"/>
  <Override PartName="/ppt/notesSlides/notesSlide103.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theme/themeOverride103.xml" ContentType="application/vnd.openxmlformats-officedocument.themeOverride+xml"/>
  <Override PartName="/ppt/notesSlides/notesSlide104.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theme/themeOverride104.xml" ContentType="application/vnd.openxmlformats-officedocument.themeOverride+xml"/>
  <Override PartName="/ppt/notesSlides/notesSlide105.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theme/themeOverride105.xml" ContentType="application/vnd.openxmlformats-officedocument.themeOverride+xml"/>
  <Override PartName="/ppt/notesSlides/notesSlide106.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theme/themeOverride106.xml" ContentType="application/vnd.openxmlformats-officedocument.themeOverride+xml"/>
  <Override PartName="/ppt/notesSlides/notesSlide107.xml" ContentType="application/vnd.openxmlformats-officedocument.presentationml.notesSlide+xml"/>
  <Override PartName="/ppt/theme/themeOverride107.xml" ContentType="application/vnd.openxmlformats-officedocument.themeOverride+xml"/>
  <Override PartName="/ppt/notesSlides/notesSlide108.xml" ContentType="application/vnd.openxmlformats-officedocument.presentationml.notesSlide+xml"/>
  <Override PartName="/ppt/theme/themeOverride108.xml" ContentType="application/vnd.openxmlformats-officedocument.themeOverride+xml"/>
  <Override PartName="/ppt/notesSlides/notesSlide109.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theme/themeOverride109.xml" ContentType="application/vnd.openxmlformats-officedocument.themeOverride+xml"/>
  <Override PartName="/ppt/notesSlides/notesSlide110.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theme/themeOverride110.xml" ContentType="application/vnd.openxmlformats-officedocument.themeOverride+xml"/>
  <Override PartName="/ppt/notesSlides/notesSlide111.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theme/themeOverride111.xml" ContentType="application/vnd.openxmlformats-officedocument.themeOverride+xml"/>
  <Override PartName="/ppt/notesSlides/notesSlide112.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theme/themeOverride112.xml" ContentType="application/vnd.openxmlformats-officedocument.themeOverride+xml"/>
  <Override PartName="/ppt/notesSlides/notesSlide113.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theme/themeOverride113.xml" ContentType="application/vnd.openxmlformats-officedocument.themeOverride+xml"/>
  <Override PartName="/ppt/notesSlides/notesSlide114.xml" ContentType="application/vnd.openxmlformats-officedocument.presentationml.notesSl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theme/themeOverride114.xml" ContentType="application/vnd.openxmlformats-officedocument.themeOverride+xml"/>
  <Override PartName="/ppt/notesSlides/notesSlide115.xml" ContentType="application/vnd.openxmlformats-officedocument.presentationml.notesSlid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theme/themeOverride115.xml" ContentType="application/vnd.openxmlformats-officedocument.themeOverride+xml"/>
  <Override PartName="/ppt/notesSlides/notesSlide116.xml" ContentType="application/vnd.openxmlformats-officedocument.presentationml.notesSl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theme/themeOverride116.xml" ContentType="application/vnd.openxmlformats-officedocument.themeOverride+xml"/>
  <Override PartName="/ppt/notesSlides/notesSlide117.xml" ContentType="application/vnd.openxmlformats-officedocument.presentationml.notesSlide+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theme/themeOverride117.xml" ContentType="application/vnd.openxmlformats-officedocument.themeOverride+xml"/>
  <Override PartName="/ppt/notesSlides/notesSlide118.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theme/themeOverride118.xml" ContentType="application/vnd.openxmlformats-officedocument.themeOverride+xml"/>
  <Override PartName="/ppt/notesSlides/notesSlide119.xml" ContentType="application/vnd.openxmlformats-officedocument.presentationml.notesSl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theme/themeOverride119.xml" ContentType="application/vnd.openxmlformats-officedocument.themeOverride+xml"/>
  <Override PartName="/ppt/notesSlides/notesSlide120.xml" ContentType="application/vnd.openxmlformats-officedocument.presentationml.notesSl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theme/themeOverride120.xml" ContentType="application/vnd.openxmlformats-officedocument.themeOverride+xml"/>
  <Override PartName="/ppt/notesSlides/notesSlide121.xml" ContentType="application/vnd.openxmlformats-officedocument.presentationml.notesSlide+xml"/>
  <Override PartName="/ppt/theme/themeOverride121.xml" ContentType="application/vnd.openxmlformats-officedocument.themeOverride+xml"/>
  <Override PartName="/ppt/notesSlides/notesSlide122.xml" ContentType="application/vnd.openxmlformats-officedocument.presentationml.notesSlide+xml"/>
  <Override PartName="/ppt/theme/themeOverride122.xml" ContentType="application/vnd.openxmlformats-officedocument.themeOverride+xml"/>
  <Override PartName="/ppt/notesSlides/notesSlide123.xml" ContentType="application/vnd.openxmlformats-officedocument.presentationml.notesSlide+xml"/>
  <Override PartName="/ppt/theme/themeOverride123.xml" ContentType="application/vnd.openxmlformats-officedocument.themeOverride+xml"/>
  <Override PartName="/ppt/notesSlides/notesSlide124.xml" ContentType="application/vnd.openxmlformats-officedocument.presentationml.notesSlide+xml"/>
  <Override PartName="/ppt/theme/themeOverride124.xml" ContentType="application/vnd.openxmlformats-officedocument.themeOverride+xml"/>
  <Override PartName="/ppt/notesSlides/notesSlide125.xml" ContentType="application/vnd.openxmlformats-officedocument.presentationml.notesSlide+xml"/>
  <Override PartName="/ppt/theme/themeOverride125.xml" ContentType="application/vnd.openxmlformats-officedocument.themeOverride+xml"/>
  <Override PartName="/ppt/notesSlides/notesSlide126.xml" ContentType="application/vnd.openxmlformats-officedocument.presentationml.notesSlide+xml"/>
  <Override PartName="/ppt/theme/themeOverride126.xml" ContentType="application/vnd.openxmlformats-officedocument.themeOverride+xml"/>
  <Override PartName="/ppt/notesSlides/notesSlide127.xml" ContentType="application/vnd.openxmlformats-officedocument.presentationml.notesSlide+xml"/>
  <Override PartName="/ppt/theme/themeOverride127.xml" ContentType="application/vnd.openxmlformats-officedocument.themeOverride+xml"/>
  <Override PartName="/ppt/notesSlides/notesSlide128.xml" ContentType="application/vnd.openxmlformats-officedocument.presentationml.notesSlide+xml"/>
  <Override PartName="/ppt/theme/themeOverride128.xml" ContentType="application/vnd.openxmlformats-officedocument.themeOverride+xml"/>
  <Override PartName="/ppt/notesSlides/notesSlide129.xml" ContentType="application/vnd.openxmlformats-officedocument.presentationml.notesSlide+xml"/>
  <Override PartName="/ppt/theme/themeOverride129.xml" ContentType="application/vnd.openxmlformats-officedocument.themeOverride+xml"/>
  <Override PartName="/ppt/notesSlides/notesSlide130.xml" ContentType="application/vnd.openxmlformats-officedocument.presentationml.notesSlide+xml"/>
  <Override PartName="/ppt/theme/themeOverride130.xml" ContentType="application/vnd.openxmlformats-officedocument.themeOverride+xml"/>
  <Override PartName="/ppt/notesSlides/notesSlide131.xml" ContentType="application/vnd.openxmlformats-officedocument.presentationml.notesSlide+xml"/>
  <Override PartName="/ppt/theme/themeOverride131.xml" ContentType="application/vnd.openxmlformats-officedocument.themeOverride+xml"/>
  <Override PartName="/ppt/notesSlides/notesSlide132.xml" ContentType="application/vnd.openxmlformats-officedocument.presentationml.notesSlide+xml"/>
  <Override PartName="/ppt/theme/themeOverride132.xml" ContentType="application/vnd.openxmlformats-officedocument.themeOverride+xml"/>
  <Override PartName="/ppt/notesSlides/notesSlide133.xml" ContentType="application/vnd.openxmlformats-officedocument.presentationml.notesSlide+xml"/>
  <Override PartName="/ppt/theme/themeOverride133.xml" ContentType="application/vnd.openxmlformats-officedocument.themeOverride+xml"/>
  <Override PartName="/ppt/notesSlides/notesSlide134.xml" ContentType="application/vnd.openxmlformats-officedocument.presentationml.notesSlide+xml"/>
  <Override PartName="/ppt/theme/themeOverride134.xml" ContentType="application/vnd.openxmlformats-officedocument.themeOverride+xml"/>
  <Override PartName="/ppt/notesSlides/notesSlide135.xml" ContentType="application/vnd.openxmlformats-officedocument.presentationml.notesSlide+xml"/>
  <Override PartName="/ppt/theme/themeOverride135.xml" ContentType="application/vnd.openxmlformats-officedocument.themeOverr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9"/>
  </p:notesMasterIdLst>
  <p:sldIdLst>
    <p:sldId id="261" r:id="rId3"/>
    <p:sldId id="288" r:id="rId4"/>
    <p:sldId id="262" r:id="rId5"/>
    <p:sldId id="742" r:id="rId6"/>
    <p:sldId id="264" r:id="rId7"/>
    <p:sldId id="265" r:id="rId8"/>
    <p:sldId id="266" r:id="rId9"/>
    <p:sldId id="289" r:id="rId10"/>
    <p:sldId id="268" r:id="rId11"/>
    <p:sldId id="269" r:id="rId12"/>
    <p:sldId id="270" r:id="rId13"/>
    <p:sldId id="613" r:id="rId14"/>
    <p:sldId id="614" r:id="rId15"/>
    <p:sldId id="616" r:id="rId16"/>
    <p:sldId id="617" r:id="rId17"/>
    <p:sldId id="615" r:id="rId18"/>
    <p:sldId id="618" r:id="rId19"/>
    <p:sldId id="619" r:id="rId20"/>
    <p:sldId id="620" r:id="rId21"/>
    <p:sldId id="621" r:id="rId22"/>
    <p:sldId id="622" r:id="rId23"/>
    <p:sldId id="624" r:id="rId24"/>
    <p:sldId id="625" r:id="rId25"/>
    <p:sldId id="626" r:id="rId26"/>
    <p:sldId id="627" r:id="rId27"/>
    <p:sldId id="628" r:id="rId28"/>
    <p:sldId id="629" r:id="rId29"/>
    <p:sldId id="630" r:id="rId30"/>
    <p:sldId id="631" r:id="rId31"/>
    <p:sldId id="632" r:id="rId32"/>
    <p:sldId id="633" r:id="rId33"/>
    <p:sldId id="634" r:id="rId34"/>
    <p:sldId id="635" r:id="rId35"/>
    <p:sldId id="637" r:id="rId36"/>
    <p:sldId id="638" r:id="rId37"/>
    <p:sldId id="639" r:id="rId38"/>
    <p:sldId id="640" r:id="rId39"/>
    <p:sldId id="641" r:id="rId40"/>
    <p:sldId id="642" r:id="rId41"/>
    <p:sldId id="643" r:id="rId42"/>
    <p:sldId id="644" r:id="rId43"/>
    <p:sldId id="645" r:id="rId44"/>
    <p:sldId id="646" r:id="rId45"/>
    <p:sldId id="647" r:id="rId46"/>
    <p:sldId id="648" r:id="rId47"/>
    <p:sldId id="650" r:id="rId48"/>
    <p:sldId id="651" r:id="rId49"/>
    <p:sldId id="652" r:id="rId50"/>
    <p:sldId id="653" r:id="rId51"/>
    <p:sldId id="654" r:id="rId52"/>
    <p:sldId id="655" r:id="rId53"/>
    <p:sldId id="656" r:id="rId54"/>
    <p:sldId id="657" r:id="rId55"/>
    <p:sldId id="658" r:id="rId56"/>
    <p:sldId id="659" r:id="rId57"/>
    <p:sldId id="660" r:id="rId58"/>
    <p:sldId id="662" r:id="rId59"/>
    <p:sldId id="663" r:id="rId60"/>
    <p:sldId id="664" r:id="rId61"/>
    <p:sldId id="665" r:id="rId62"/>
    <p:sldId id="666" r:id="rId63"/>
    <p:sldId id="667" r:id="rId64"/>
    <p:sldId id="668" r:id="rId65"/>
    <p:sldId id="669" r:id="rId66"/>
    <p:sldId id="670" r:id="rId67"/>
    <p:sldId id="671" r:id="rId68"/>
    <p:sldId id="672" r:id="rId69"/>
    <p:sldId id="673" r:id="rId70"/>
    <p:sldId id="674" r:id="rId71"/>
    <p:sldId id="675" r:id="rId72"/>
    <p:sldId id="676" r:id="rId73"/>
    <p:sldId id="677" r:id="rId74"/>
    <p:sldId id="678" r:id="rId75"/>
    <p:sldId id="679" r:id="rId76"/>
    <p:sldId id="680" r:id="rId77"/>
    <p:sldId id="681" r:id="rId78"/>
    <p:sldId id="682" r:id="rId79"/>
    <p:sldId id="684" r:id="rId80"/>
    <p:sldId id="683" r:id="rId81"/>
    <p:sldId id="685" r:id="rId82"/>
    <p:sldId id="686" r:id="rId83"/>
    <p:sldId id="687" r:id="rId84"/>
    <p:sldId id="688" r:id="rId85"/>
    <p:sldId id="690" r:id="rId86"/>
    <p:sldId id="691" r:id="rId87"/>
    <p:sldId id="692" r:id="rId88"/>
    <p:sldId id="693" r:id="rId89"/>
    <p:sldId id="694" r:id="rId90"/>
    <p:sldId id="695" r:id="rId91"/>
    <p:sldId id="696" r:id="rId92"/>
    <p:sldId id="697" r:id="rId93"/>
    <p:sldId id="698" r:id="rId94"/>
    <p:sldId id="699" r:id="rId95"/>
    <p:sldId id="700" r:id="rId96"/>
    <p:sldId id="701" r:id="rId97"/>
    <p:sldId id="702" r:id="rId98"/>
    <p:sldId id="703" r:id="rId99"/>
    <p:sldId id="704" r:id="rId100"/>
    <p:sldId id="705" r:id="rId101"/>
    <p:sldId id="706" r:id="rId102"/>
    <p:sldId id="707" r:id="rId103"/>
    <p:sldId id="708" r:id="rId104"/>
    <p:sldId id="709" r:id="rId105"/>
    <p:sldId id="710" r:id="rId106"/>
    <p:sldId id="711" r:id="rId107"/>
    <p:sldId id="712" r:id="rId108"/>
    <p:sldId id="713" r:id="rId109"/>
    <p:sldId id="714" r:id="rId110"/>
    <p:sldId id="715" r:id="rId111"/>
    <p:sldId id="716" r:id="rId112"/>
    <p:sldId id="717" r:id="rId113"/>
    <p:sldId id="718" r:id="rId114"/>
    <p:sldId id="719" r:id="rId115"/>
    <p:sldId id="720" r:id="rId116"/>
    <p:sldId id="721" r:id="rId117"/>
    <p:sldId id="722" r:id="rId118"/>
    <p:sldId id="723" r:id="rId119"/>
    <p:sldId id="724" r:id="rId120"/>
    <p:sldId id="725" r:id="rId121"/>
    <p:sldId id="726" r:id="rId122"/>
    <p:sldId id="727" r:id="rId123"/>
    <p:sldId id="728" r:id="rId124"/>
    <p:sldId id="729" r:id="rId125"/>
    <p:sldId id="730" r:id="rId126"/>
    <p:sldId id="731" r:id="rId127"/>
    <p:sldId id="732" r:id="rId128"/>
    <p:sldId id="733" r:id="rId129"/>
    <p:sldId id="734" r:id="rId130"/>
    <p:sldId id="735" r:id="rId131"/>
    <p:sldId id="736" r:id="rId132"/>
    <p:sldId id="737" r:id="rId133"/>
    <p:sldId id="738" r:id="rId134"/>
    <p:sldId id="739" r:id="rId135"/>
    <p:sldId id="740" r:id="rId136"/>
    <p:sldId id="741" r:id="rId137"/>
    <p:sldId id="743" r:id="rId1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31A"/>
    <a:srgbClr val="9900CC"/>
    <a:srgbClr val="00A0E8"/>
    <a:srgbClr val="EF2525"/>
    <a:srgbClr val="8AD723"/>
    <a:srgbClr val="D60093"/>
    <a:srgbClr val="FAB300"/>
    <a:srgbClr val="EBB60B"/>
    <a:srgbClr val="EE381A"/>
    <a:srgbClr val="E200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8510" autoAdjust="0"/>
  </p:normalViewPr>
  <p:slideViewPr>
    <p:cSldViewPr>
      <p:cViewPr>
        <p:scale>
          <a:sx n="75" d="100"/>
          <a:sy n="75" d="100"/>
        </p:scale>
        <p:origin x="-954" y="-72"/>
      </p:cViewPr>
      <p:guideLst>
        <p:guide orient="horz" pos="2160"/>
        <p:guide pos="2880"/>
      </p:guideLst>
    </p:cSldViewPr>
  </p:slideViewPr>
  <p:outlineViewPr>
    <p:cViewPr>
      <p:scale>
        <a:sx n="33" d="100"/>
        <a:sy n="33" d="100"/>
      </p:scale>
      <p:origin x="0" y="170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ata10.xml.rels><?xml version="1.0" encoding="UTF-8" standalone="yes"?>
<Relationships xmlns="http://schemas.openxmlformats.org/package/2006/relationships"><Relationship Id="rId1" Type="http://schemas.openxmlformats.org/officeDocument/2006/relationships/image" Target="../media/image33.png"/></Relationships>
</file>

<file path=ppt/diagrams/_rels/data11.xml.rels><?xml version="1.0" encoding="UTF-8" standalone="yes"?>
<Relationships xmlns="http://schemas.openxmlformats.org/package/2006/relationships"><Relationship Id="rId1" Type="http://schemas.openxmlformats.org/officeDocument/2006/relationships/image" Target="../media/image12.png"/></Relationships>
</file>

<file path=ppt/diagrams/_rels/data12.xml.rels><?xml version="1.0" encoding="UTF-8" standalone="yes"?>
<Relationships xmlns="http://schemas.openxmlformats.org/package/2006/relationships"><Relationship Id="rId1" Type="http://schemas.openxmlformats.org/officeDocument/2006/relationships/image" Target="../media/image35.png"/></Relationships>
</file>

<file path=ppt/diagrams/_rels/data13.xml.rels><?xml version="1.0" encoding="UTF-8" standalone="yes"?>
<Relationships xmlns="http://schemas.openxmlformats.org/package/2006/relationships"><Relationship Id="rId1" Type="http://schemas.openxmlformats.org/officeDocument/2006/relationships/image" Target="../media/image37.png"/></Relationships>
</file>

<file path=ppt/diagrams/_rels/data14.xml.rels><?xml version="1.0" encoding="UTF-8" standalone="yes"?>
<Relationships xmlns="http://schemas.openxmlformats.org/package/2006/relationships"><Relationship Id="rId1" Type="http://schemas.openxmlformats.org/officeDocument/2006/relationships/image" Target="../media/image38.png"/></Relationships>
</file>

<file path=ppt/diagrams/_rels/data15.xml.rels><?xml version="1.0" encoding="UTF-8" standalone="yes"?>
<Relationships xmlns="http://schemas.openxmlformats.org/package/2006/relationships"><Relationship Id="rId1" Type="http://schemas.openxmlformats.org/officeDocument/2006/relationships/image" Target="../media/image39.png"/></Relationships>
</file>

<file path=ppt/diagrams/_rels/data16.xml.rels><?xml version="1.0" encoding="UTF-8" standalone="yes"?>
<Relationships xmlns="http://schemas.openxmlformats.org/package/2006/relationships"><Relationship Id="rId1" Type="http://schemas.openxmlformats.org/officeDocument/2006/relationships/image" Target="../media/image40.png"/></Relationships>
</file>

<file path=ppt/diagrams/_rels/data17.xml.rels><?xml version="1.0" encoding="UTF-8" standalone="yes"?>
<Relationships xmlns="http://schemas.openxmlformats.org/package/2006/relationships"><Relationship Id="rId1" Type="http://schemas.openxmlformats.org/officeDocument/2006/relationships/image" Target="../media/image41.png"/></Relationships>
</file>

<file path=ppt/diagrams/_rels/data18.xml.rels><?xml version="1.0" encoding="UTF-8" standalone="yes"?>
<Relationships xmlns="http://schemas.openxmlformats.org/package/2006/relationships"><Relationship Id="rId1" Type="http://schemas.openxmlformats.org/officeDocument/2006/relationships/image" Target="../media/image42.png"/></Relationships>
</file>

<file path=ppt/diagrams/_rels/data19.xml.rels><?xml version="1.0" encoding="UTF-8" standalone="yes"?>
<Relationships xmlns="http://schemas.openxmlformats.org/package/2006/relationships"><Relationship Id="rId1" Type="http://schemas.openxmlformats.org/officeDocument/2006/relationships/image" Target="../media/image43.png"/></Relationships>
</file>

<file path=ppt/diagrams/_rels/data2.xml.rels><?xml version="1.0" encoding="UTF-8" standalone="yes"?>
<Relationships xmlns="http://schemas.openxmlformats.org/package/2006/relationships"><Relationship Id="rId1" Type="http://schemas.openxmlformats.org/officeDocument/2006/relationships/image" Target="../media/image12.png"/></Relationships>
</file>

<file path=ppt/diagrams/_rels/data20.xml.rels><?xml version="1.0" encoding="UTF-8" standalone="yes"?>
<Relationships xmlns="http://schemas.openxmlformats.org/package/2006/relationships"><Relationship Id="rId1" Type="http://schemas.openxmlformats.org/officeDocument/2006/relationships/image" Target="../media/image44.png"/></Relationships>
</file>

<file path=ppt/diagrams/_rels/data21.xml.rels><?xml version="1.0" encoding="UTF-8" standalone="yes"?>
<Relationships xmlns="http://schemas.openxmlformats.org/package/2006/relationships"><Relationship Id="rId1" Type="http://schemas.openxmlformats.org/officeDocument/2006/relationships/image" Target="../media/image45.png"/></Relationships>
</file>

<file path=ppt/diagrams/_rels/data22.xml.rels><?xml version="1.0" encoding="UTF-8" standalone="yes"?>
<Relationships xmlns="http://schemas.openxmlformats.org/package/2006/relationships"><Relationship Id="rId1" Type="http://schemas.openxmlformats.org/officeDocument/2006/relationships/image" Target="../media/image46.png"/></Relationships>
</file>

<file path=ppt/diagrams/_rels/data23.xml.rels><?xml version="1.0" encoding="UTF-8" standalone="yes"?>
<Relationships xmlns="http://schemas.openxmlformats.org/package/2006/relationships"><Relationship Id="rId1" Type="http://schemas.openxmlformats.org/officeDocument/2006/relationships/image" Target="../media/image47.png"/></Relationships>
</file>

<file path=ppt/diagrams/_rels/data24.xml.rels><?xml version="1.0" encoding="UTF-8" standalone="yes"?>
<Relationships xmlns="http://schemas.openxmlformats.org/package/2006/relationships"><Relationship Id="rId1" Type="http://schemas.openxmlformats.org/officeDocument/2006/relationships/image" Target="../media/image48.png"/></Relationships>
</file>

<file path=ppt/diagrams/_rels/data25.xml.rels><?xml version="1.0" encoding="UTF-8" standalone="yes"?>
<Relationships xmlns="http://schemas.openxmlformats.org/package/2006/relationships"><Relationship Id="rId1" Type="http://schemas.openxmlformats.org/officeDocument/2006/relationships/image" Target="../media/image49.png"/></Relationships>
</file>

<file path=ppt/diagrams/_rels/data26.xml.rels><?xml version="1.0" encoding="UTF-8" standalone="yes"?>
<Relationships xmlns="http://schemas.openxmlformats.org/package/2006/relationships"><Relationship Id="rId1" Type="http://schemas.openxmlformats.org/officeDocument/2006/relationships/image" Target="../media/image12.png"/></Relationships>
</file>

<file path=ppt/diagrams/_rels/data27.xml.rels><?xml version="1.0" encoding="UTF-8" standalone="yes"?>
<Relationships xmlns="http://schemas.openxmlformats.org/package/2006/relationships"><Relationship Id="rId1" Type="http://schemas.openxmlformats.org/officeDocument/2006/relationships/image" Target="../media/image47.png"/></Relationships>
</file>

<file path=ppt/diagrams/_rels/data28.xml.rels><?xml version="1.0" encoding="UTF-8" standalone="yes"?>
<Relationships xmlns="http://schemas.openxmlformats.org/package/2006/relationships"><Relationship Id="rId1" Type="http://schemas.openxmlformats.org/officeDocument/2006/relationships/image" Target="../media/image50.png"/></Relationships>
</file>

<file path=ppt/diagrams/_rels/data29.xml.rels><?xml version="1.0" encoding="UTF-8" standalone="yes"?>
<Relationships xmlns="http://schemas.openxmlformats.org/package/2006/relationships"><Relationship Id="rId1" Type="http://schemas.openxmlformats.org/officeDocument/2006/relationships/image" Target="../media/image51.png"/></Relationships>
</file>

<file path=ppt/diagrams/_rels/data3.xml.rels><?xml version="1.0" encoding="UTF-8" standalone="yes"?>
<Relationships xmlns="http://schemas.openxmlformats.org/package/2006/relationships"><Relationship Id="rId1" Type="http://schemas.openxmlformats.org/officeDocument/2006/relationships/image" Target="../media/image13.png"/></Relationships>
</file>

<file path=ppt/diagrams/_rels/data30.xml.rels><?xml version="1.0" encoding="UTF-8" standalone="yes"?>
<Relationships xmlns="http://schemas.openxmlformats.org/package/2006/relationships"><Relationship Id="rId1" Type="http://schemas.openxmlformats.org/officeDocument/2006/relationships/image" Target="../media/image52.png"/></Relationships>
</file>

<file path=ppt/diagrams/_rels/data31.xml.rels><?xml version="1.0" encoding="UTF-8" standalone="yes"?>
<Relationships xmlns="http://schemas.openxmlformats.org/package/2006/relationships"><Relationship Id="rId1" Type="http://schemas.openxmlformats.org/officeDocument/2006/relationships/image" Target="../media/image53.png"/></Relationships>
</file>

<file path=ppt/diagrams/_rels/data32.xml.rels><?xml version="1.0" encoding="UTF-8" standalone="yes"?>
<Relationships xmlns="http://schemas.openxmlformats.org/package/2006/relationships"><Relationship Id="rId1" Type="http://schemas.openxmlformats.org/officeDocument/2006/relationships/image" Target="../media/image54.png"/></Relationships>
</file>

<file path=ppt/diagrams/_rels/data33.xml.rels><?xml version="1.0" encoding="UTF-8" standalone="yes"?>
<Relationships xmlns="http://schemas.openxmlformats.org/package/2006/relationships"><Relationship Id="rId1" Type="http://schemas.openxmlformats.org/officeDocument/2006/relationships/image" Target="../media/image55.png"/></Relationships>
</file>

<file path=ppt/diagrams/_rels/data34.xml.rels><?xml version="1.0" encoding="UTF-8" standalone="yes"?>
<Relationships xmlns="http://schemas.openxmlformats.org/package/2006/relationships"><Relationship Id="rId1" Type="http://schemas.openxmlformats.org/officeDocument/2006/relationships/image" Target="../media/image56.png"/></Relationships>
</file>

<file path=ppt/diagrams/_rels/data35.xml.rels><?xml version="1.0" encoding="UTF-8" standalone="yes"?>
<Relationships xmlns="http://schemas.openxmlformats.org/package/2006/relationships"><Relationship Id="rId1" Type="http://schemas.openxmlformats.org/officeDocument/2006/relationships/image" Target="../media/image57.png"/></Relationships>
</file>

<file path=ppt/diagrams/_rels/data36.xml.rels><?xml version="1.0" encoding="UTF-8" standalone="yes"?>
<Relationships xmlns="http://schemas.openxmlformats.org/package/2006/relationships"><Relationship Id="rId1" Type="http://schemas.openxmlformats.org/officeDocument/2006/relationships/image" Target="../media/image63.png"/></Relationships>
</file>

<file path=ppt/diagrams/_rels/data37.xml.rels><?xml version="1.0" encoding="UTF-8" standalone="yes"?>
<Relationships xmlns="http://schemas.openxmlformats.org/package/2006/relationships"><Relationship Id="rId1" Type="http://schemas.openxmlformats.org/officeDocument/2006/relationships/image" Target="../media/image64.png"/></Relationships>
</file>

<file path=ppt/diagrams/_rels/data38.xml.rels><?xml version="1.0" encoding="UTF-8" standalone="yes"?>
<Relationships xmlns="http://schemas.openxmlformats.org/package/2006/relationships"><Relationship Id="rId1" Type="http://schemas.openxmlformats.org/officeDocument/2006/relationships/image" Target="../media/image65.png"/></Relationships>
</file>

<file path=ppt/diagrams/_rels/data39.xml.rels><?xml version="1.0" encoding="UTF-8" standalone="yes"?>
<Relationships xmlns="http://schemas.openxmlformats.org/package/2006/relationships"><Relationship Id="rId1" Type="http://schemas.openxmlformats.org/officeDocument/2006/relationships/image" Target="../media/image66.png"/></Relationships>
</file>

<file path=ppt/diagrams/_rels/data4.xml.rels><?xml version="1.0" encoding="UTF-8" standalone="yes"?>
<Relationships xmlns="http://schemas.openxmlformats.org/package/2006/relationships"><Relationship Id="rId1" Type="http://schemas.openxmlformats.org/officeDocument/2006/relationships/image" Target="../media/image12.png"/></Relationships>
</file>

<file path=ppt/diagrams/_rels/data40.xml.rels><?xml version="1.0" encoding="UTF-8" standalone="yes"?>
<Relationships xmlns="http://schemas.openxmlformats.org/package/2006/relationships"><Relationship Id="rId1" Type="http://schemas.openxmlformats.org/officeDocument/2006/relationships/image" Target="../media/image67.png"/></Relationships>
</file>

<file path=ppt/diagrams/_rels/data41.xml.rels><?xml version="1.0" encoding="UTF-8" standalone="yes"?>
<Relationships xmlns="http://schemas.openxmlformats.org/package/2006/relationships"><Relationship Id="rId1" Type="http://schemas.openxmlformats.org/officeDocument/2006/relationships/image" Target="../media/image68.png"/></Relationships>
</file>

<file path=ppt/diagrams/_rels/data42.xml.rels><?xml version="1.0" encoding="UTF-8" standalone="yes"?>
<Relationships xmlns="http://schemas.openxmlformats.org/package/2006/relationships"><Relationship Id="rId1" Type="http://schemas.openxmlformats.org/officeDocument/2006/relationships/image" Target="../media/image69.png"/></Relationships>
</file>

<file path=ppt/diagrams/_rels/data43.xml.rels><?xml version="1.0" encoding="UTF-8" standalone="yes"?>
<Relationships xmlns="http://schemas.openxmlformats.org/package/2006/relationships"><Relationship Id="rId1" Type="http://schemas.openxmlformats.org/officeDocument/2006/relationships/image" Target="../media/image70.png"/></Relationships>
</file>

<file path=ppt/diagrams/_rels/data44.xml.rels><?xml version="1.0" encoding="UTF-8" standalone="yes"?>
<Relationships xmlns="http://schemas.openxmlformats.org/package/2006/relationships"><Relationship Id="rId1" Type="http://schemas.openxmlformats.org/officeDocument/2006/relationships/image" Target="../media/image78.png"/></Relationships>
</file>

<file path=ppt/diagrams/_rels/data45.xml.rels><?xml version="1.0" encoding="UTF-8" standalone="yes"?>
<Relationships xmlns="http://schemas.openxmlformats.org/package/2006/relationships"><Relationship Id="rId1" Type="http://schemas.openxmlformats.org/officeDocument/2006/relationships/image" Target="../media/image47.png"/></Relationships>
</file>

<file path=ppt/diagrams/_rels/data46.xml.rels><?xml version="1.0" encoding="UTF-8" standalone="yes"?>
<Relationships xmlns="http://schemas.openxmlformats.org/package/2006/relationships"><Relationship Id="rId1" Type="http://schemas.openxmlformats.org/officeDocument/2006/relationships/image" Target="../media/image69.png"/></Relationships>
</file>

<file path=ppt/diagrams/_rels/data47.xml.rels><?xml version="1.0" encoding="UTF-8" standalone="yes"?>
<Relationships xmlns="http://schemas.openxmlformats.org/package/2006/relationships"><Relationship Id="rId1" Type="http://schemas.openxmlformats.org/officeDocument/2006/relationships/image" Target="../media/image87.png"/></Relationships>
</file>

<file path=ppt/diagrams/_rels/data48.xml.rels><?xml version="1.0" encoding="UTF-8" standalone="yes"?>
<Relationships xmlns="http://schemas.openxmlformats.org/package/2006/relationships"><Relationship Id="rId1" Type="http://schemas.openxmlformats.org/officeDocument/2006/relationships/image" Target="../media/image90.png"/></Relationships>
</file>

<file path=ppt/diagrams/_rels/data49.xml.rels><?xml version="1.0" encoding="UTF-8" standalone="yes"?>
<Relationships xmlns="http://schemas.openxmlformats.org/package/2006/relationships"><Relationship Id="rId1" Type="http://schemas.openxmlformats.org/officeDocument/2006/relationships/image" Target="../media/image39.png"/></Relationships>
</file>

<file path=ppt/diagrams/_rels/data5.xml.rels><?xml version="1.0" encoding="UTF-8" standalone="yes"?>
<Relationships xmlns="http://schemas.openxmlformats.org/package/2006/relationships"><Relationship Id="rId1" Type="http://schemas.openxmlformats.org/officeDocument/2006/relationships/image" Target="../media/image13.png"/></Relationships>
</file>

<file path=ppt/diagrams/_rels/data50.xml.rels><?xml version="1.0" encoding="UTF-8" standalone="yes"?>
<Relationships xmlns="http://schemas.openxmlformats.org/package/2006/relationships"><Relationship Id="rId1" Type="http://schemas.openxmlformats.org/officeDocument/2006/relationships/image" Target="../media/image91.png"/></Relationships>
</file>

<file path=ppt/diagrams/_rels/data51.xml.rels><?xml version="1.0" encoding="UTF-8" standalone="yes"?>
<Relationships xmlns="http://schemas.openxmlformats.org/package/2006/relationships"><Relationship Id="rId1" Type="http://schemas.openxmlformats.org/officeDocument/2006/relationships/image" Target="../media/image92.png"/></Relationships>
</file>

<file path=ppt/diagrams/_rels/data52.xml.rels><?xml version="1.0" encoding="UTF-8" standalone="yes"?>
<Relationships xmlns="http://schemas.openxmlformats.org/package/2006/relationships"><Relationship Id="rId1" Type="http://schemas.openxmlformats.org/officeDocument/2006/relationships/image" Target="../media/image93.png"/></Relationships>
</file>

<file path=ppt/diagrams/_rels/data53.xml.rels><?xml version="1.0" encoding="UTF-8" standalone="yes"?>
<Relationships xmlns="http://schemas.openxmlformats.org/package/2006/relationships"><Relationship Id="rId1" Type="http://schemas.openxmlformats.org/officeDocument/2006/relationships/image" Target="../media/image94.png"/></Relationships>
</file>

<file path=ppt/diagrams/_rels/data54.xml.rels><?xml version="1.0" encoding="UTF-8" standalone="yes"?>
<Relationships xmlns="http://schemas.openxmlformats.org/package/2006/relationships"><Relationship Id="rId1" Type="http://schemas.openxmlformats.org/officeDocument/2006/relationships/image" Target="../media/image95.png"/></Relationships>
</file>

<file path=ppt/diagrams/_rels/data55.xml.rels><?xml version="1.0" encoding="UTF-8" standalone="yes"?>
<Relationships xmlns="http://schemas.openxmlformats.org/package/2006/relationships"><Relationship Id="rId1" Type="http://schemas.openxmlformats.org/officeDocument/2006/relationships/image" Target="../media/image96.png"/></Relationships>
</file>

<file path=ppt/diagrams/_rels/data56.xml.rels><?xml version="1.0" encoding="UTF-8" standalone="yes"?>
<Relationships xmlns="http://schemas.openxmlformats.org/package/2006/relationships"><Relationship Id="rId1" Type="http://schemas.openxmlformats.org/officeDocument/2006/relationships/image" Target="../media/image97.png"/></Relationships>
</file>

<file path=ppt/diagrams/_rels/data57.xml.rels><?xml version="1.0" encoding="UTF-8" standalone="yes"?>
<Relationships xmlns="http://schemas.openxmlformats.org/package/2006/relationships"><Relationship Id="rId1" Type="http://schemas.openxmlformats.org/officeDocument/2006/relationships/image" Target="../media/image98.png"/></Relationships>
</file>

<file path=ppt/diagrams/_rels/data58.xml.rels><?xml version="1.0" encoding="UTF-8" standalone="yes"?>
<Relationships xmlns="http://schemas.openxmlformats.org/package/2006/relationships"><Relationship Id="rId1" Type="http://schemas.openxmlformats.org/officeDocument/2006/relationships/image" Target="../media/image99.png"/></Relationships>
</file>

<file path=ppt/diagrams/_rels/data59.xml.rels><?xml version="1.0" encoding="UTF-8" standalone="yes"?>
<Relationships xmlns="http://schemas.openxmlformats.org/package/2006/relationships"><Relationship Id="rId1" Type="http://schemas.openxmlformats.org/officeDocument/2006/relationships/image" Target="../media/image100.png"/></Relationships>
</file>

<file path=ppt/diagrams/_rels/data6.xml.rels><?xml version="1.0" encoding="UTF-8" standalone="yes"?>
<Relationships xmlns="http://schemas.openxmlformats.org/package/2006/relationships"><Relationship Id="rId1" Type="http://schemas.openxmlformats.org/officeDocument/2006/relationships/image" Target="../media/image23.png"/></Relationships>
</file>

<file path=ppt/diagrams/_rels/data60.xml.rels><?xml version="1.0" encoding="UTF-8" standalone="yes"?>
<Relationships xmlns="http://schemas.openxmlformats.org/package/2006/relationships"><Relationship Id="rId1" Type="http://schemas.openxmlformats.org/officeDocument/2006/relationships/image" Target="../media/image101.png"/></Relationships>
</file>

<file path=ppt/diagrams/_rels/data61.xml.rels><?xml version="1.0" encoding="UTF-8" standalone="yes"?>
<Relationships xmlns="http://schemas.openxmlformats.org/package/2006/relationships"><Relationship Id="rId1" Type="http://schemas.openxmlformats.org/officeDocument/2006/relationships/image" Target="../media/image102.png"/></Relationships>
</file>

<file path=ppt/diagrams/_rels/data62.xml.rels><?xml version="1.0" encoding="UTF-8" standalone="yes"?>
<Relationships xmlns="http://schemas.openxmlformats.org/package/2006/relationships"><Relationship Id="rId1" Type="http://schemas.openxmlformats.org/officeDocument/2006/relationships/image" Target="../media/image103.png"/></Relationships>
</file>

<file path=ppt/diagrams/_rels/data63.xml.rels><?xml version="1.0" encoding="UTF-8" standalone="yes"?>
<Relationships xmlns="http://schemas.openxmlformats.org/package/2006/relationships"><Relationship Id="rId1" Type="http://schemas.openxmlformats.org/officeDocument/2006/relationships/image" Target="../media/image98.png"/></Relationships>
</file>

<file path=ppt/diagrams/_rels/data64.xml.rels><?xml version="1.0" encoding="UTF-8" standalone="yes"?>
<Relationships xmlns="http://schemas.openxmlformats.org/package/2006/relationships"><Relationship Id="rId1" Type="http://schemas.openxmlformats.org/officeDocument/2006/relationships/image" Target="../media/image104.png"/></Relationships>
</file>

<file path=ppt/diagrams/_rels/data65.xml.rels><?xml version="1.0" encoding="UTF-8" standalone="yes"?>
<Relationships xmlns="http://schemas.openxmlformats.org/package/2006/relationships"><Relationship Id="rId1" Type="http://schemas.openxmlformats.org/officeDocument/2006/relationships/image" Target="../media/image108.png"/></Relationships>
</file>

<file path=ppt/diagrams/_rels/data66.xml.rels><?xml version="1.0" encoding="UTF-8" standalone="yes"?>
<Relationships xmlns="http://schemas.openxmlformats.org/package/2006/relationships"><Relationship Id="rId1" Type="http://schemas.openxmlformats.org/officeDocument/2006/relationships/image" Target="../media/image109.png"/></Relationships>
</file>

<file path=ppt/diagrams/_rels/data67.xml.rels><?xml version="1.0" encoding="UTF-8" standalone="yes"?>
<Relationships xmlns="http://schemas.openxmlformats.org/package/2006/relationships"><Relationship Id="rId1" Type="http://schemas.openxmlformats.org/officeDocument/2006/relationships/image" Target="../media/image110.png"/></Relationships>
</file>

<file path=ppt/diagrams/_rels/data68.xml.rels><?xml version="1.0" encoding="UTF-8" standalone="yes"?>
<Relationships xmlns="http://schemas.openxmlformats.org/package/2006/relationships"><Relationship Id="rId1" Type="http://schemas.openxmlformats.org/officeDocument/2006/relationships/image" Target="../media/image111.png"/></Relationships>
</file>

<file path=ppt/diagrams/_rels/data69.xml.rels><?xml version="1.0" encoding="UTF-8" standalone="yes"?>
<Relationships xmlns="http://schemas.openxmlformats.org/package/2006/relationships"><Relationship Id="rId1" Type="http://schemas.openxmlformats.org/officeDocument/2006/relationships/image" Target="../media/image112.png"/></Relationships>
</file>

<file path=ppt/diagrams/_rels/data7.xml.rels><?xml version="1.0" encoding="UTF-8" standalone="yes"?>
<Relationships xmlns="http://schemas.openxmlformats.org/package/2006/relationships"><Relationship Id="rId1" Type="http://schemas.openxmlformats.org/officeDocument/2006/relationships/image" Target="../media/image30.png"/></Relationships>
</file>

<file path=ppt/diagrams/_rels/data70.xml.rels><?xml version="1.0" encoding="UTF-8" standalone="yes"?>
<Relationships xmlns="http://schemas.openxmlformats.org/package/2006/relationships"><Relationship Id="rId1" Type="http://schemas.openxmlformats.org/officeDocument/2006/relationships/image" Target="../media/image113.png"/></Relationships>
</file>

<file path=ppt/diagrams/_rels/data71.xml.rels><?xml version="1.0" encoding="UTF-8" standalone="yes"?>
<Relationships xmlns="http://schemas.openxmlformats.org/package/2006/relationships"><Relationship Id="rId1" Type="http://schemas.openxmlformats.org/officeDocument/2006/relationships/image" Target="../media/image114.png"/></Relationships>
</file>

<file path=ppt/diagrams/_rels/data72.xml.rels><?xml version="1.0" encoding="UTF-8" standalone="yes"?>
<Relationships xmlns="http://schemas.openxmlformats.org/package/2006/relationships"><Relationship Id="rId1" Type="http://schemas.openxmlformats.org/officeDocument/2006/relationships/image" Target="../media/image115.png"/></Relationships>
</file>

<file path=ppt/diagrams/_rels/data73.xml.rels><?xml version="1.0" encoding="UTF-8" standalone="yes"?>
<Relationships xmlns="http://schemas.openxmlformats.org/package/2006/relationships"><Relationship Id="rId1" Type="http://schemas.openxmlformats.org/officeDocument/2006/relationships/image" Target="../media/image116.png"/></Relationships>
</file>

<file path=ppt/diagrams/_rels/data74.xml.rels><?xml version="1.0" encoding="UTF-8" standalone="yes"?>
<Relationships xmlns="http://schemas.openxmlformats.org/package/2006/relationships"><Relationship Id="rId1" Type="http://schemas.openxmlformats.org/officeDocument/2006/relationships/image" Target="../media/image117.png"/></Relationships>
</file>

<file path=ppt/diagrams/_rels/data75.xml.rels><?xml version="1.0" encoding="UTF-8" standalone="yes"?>
<Relationships xmlns="http://schemas.openxmlformats.org/package/2006/relationships"><Relationship Id="rId1" Type="http://schemas.openxmlformats.org/officeDocument/2006/relationships/image" Target="../media/image118.png"/></Relationships>
</file>

<file path=ppt/diagrams/_rels/data8.xml.rels><?xml version="1.0" encoding="UTF-8" standalone="yes"?>
<Relationships xmlns="http://schemas.openxmlformats.org/package/2006/relationships"><Relationship Id="rId1" Type="http://schemas.openxmlformats.org/officeDocument/2006/relationships/image" Target="../media/image31.png"/></Relationships>
</file>

<file path=ppt/diagrams/_rels/data9.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26C355-F03B-4ADF-BADB-1E098DEDEEDA}" type="doc">
      <dgm:prSet loTypeId="urn:microsoft.com/office/officeart/2008/layout/HexagonCluster" loCatId="picture" qsTypeId="urn:microsoft.com/office/officeart/2005/8/quickstyle/simple4" qsCatId="simple" csTypeId="urn:microsoft.com/office/officeart/2005/8/colors/colorful4" csCatId="colorful" phldr="1"/>
      <dgm:spPr/>
      <dgm:t>
        <a:bodyPr/>
        <a:lstStyle/>
        <a:p>
          <a:pPr rtl="1"/>
          <a:endParaRPr lang="ar-SA"/>
        </a:p>
      </dgm:t>
    </dgm:pt>
    <dgm:pt modelId="{FF0957C0-56AA-4A1F-9058-6373DBBB260C}">
      <dgm:prSet phldrT="[نص]" custT="1">
        <dgm:style>
          <a:lnRef idx="0">
            <a:schemeClr val="accent1"/>
          </a:lnRef>
          <a:fillRef idx="3">
            <a:schemeClr val="accent1"/>
          </a:fillRef>
          <a:effectRef idx="3">
            <a:schemeClr val="accent1"/>
          </a:effectRef>
          <a:fontRef idx="minor">
            <a:schemeClr val="lt1"/>
          </a:fontRef>
        </dgm:style>
      </dgm:prSet>
      <dgm:spPr/>
      <dgm:t>
        <a:bodyPr/>
        <a:lstStyle/>
        <a:p>
          <a:pPr rtl="1"/>
          <a:r>
            <a:rPr lang="ar-EG" sz="4400" dirty="0" smtClean="0">
              <a:cs typeface="GE Flow" pitchFamily="18" charset="-78"/>
            </a:rPr>
            <a:t>نمو الأطفال</a:t>
          </a:r>
          <a:endParaRPr lang="ar-SA" sz="4400"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a:blipFill rotWithShape="1">
          <a:blip xmlns:r="http://schemas.openxmlformats.org/officeDocument/2006/relationships" r:embed="rId1"/>
          <a:stretch>
            <a:fillRect/>
          </a:stretch>
        </a:blipFill>
      </dgm:spPr>
      <dgm:t>
        <a:bodyPr/>
        <a:lstStyle/>
        <a:p>
          <a:pPr rtl="1"/>
          <a:endParaRPr lang="ar-SA">
            <a:latin typeface="GE Flow" pitchFamily="18" charset="-78"/>
            <a:ea typeface="GE Flow" pitchFamily="18" charset="-78"/>
            <a:cs typeface="GE Flow" pitchFamily="18" charset="-78"/>
          </a:endParaRPr>
        </a:p>
      </dgm:t>
    </dgm:pt>
    <dgm:pt modelId="{FA04A84A-AEA6-4059-949E-633D7055F2C2}" type="pres">
      <dgm:prSet presAssocID="{D526C355-F03B-4ADF-BADB-1E098DEDEEDA}" presName="Name0" presStyleCnt="0">
        <dgm:presLayoutVars>
          <dgm:chMax val="21"/>
          <dgm:chPref val="21"/>
        </dgm:presLayoutVars>
      </dgm:prSet>
      <dgm:spPr/>
      <dgm:t>
        <a:bodyPr/>
        <a:lstStyle/>
        <a:p>
          <a:pPr rtl="1"/>
          <a:endParaRPr lang="ar-EG"/>
        </a:p>
      </dgm:t>
    </dgm:pt>
    <dgm:pt modelId="{D400885F-4CB9-4236-951F-DCB5561F58C5}" type="pres">
      <dgm:prSet presAssocID="{FF0957C0-56AA-4A1F-9058-6373DBBB260C}" presName="text1" presStyleCnt="0"/>
      <dgm:spPr/>
      <dgm:t>
        <a:bodyPr/>
        <a:lstStyle/>
        <a:p>
          <a:pPr rtl="1"/>
          <a:endParaRPr lang="ar-EG"/>
        </a:p>
      </dgm:t>
    </dgm:pt>
    <dgm:pt modelId="{8BE530C6-F0D6-464E-8349-0DE9B2D2F64A}" type="pres">
      <dgm:prSet presAssocID="{FF0957C0-56AA-4A1F-9058-6373DBBB260C}" presName="textRepeatNode" presStyleLbl="alignNode1" presStyleIdx="0" presStyleCnt="1">
        <dgm:presLayoutVars>
          <dgm:chMax val="0"/>
          <dgm:chPref val="0"/>
          <dgm:bulletEnabled val="1"/>
        </dgm:presLayoutVars>
      </dgm:prSet>
      <dgm:spPr/>
      <dgm:t>
        <a:bodyPr/>
        <a:lstStyle/>
        <a:p>
          <a:pPr rtl="1"/>
          <a:endParaRPr lang="ar-EG"/>
        </a:p>
      </dgm:t>
    </dgm:pt>
    <dgm:pt modelId="{4ABAE7D9-F846-48EC-A1DC-B32AC75D7531}" type="pres">
      <dgm:prSet presAssocID="{FF0957C0-56AA-4A1F-9058-6373DBBB260C}" presName="textaccent1" presStyleCnt="0"/>
      <dgm:spPr/>
      <dgm:t>
        <a:bodyPr/>
        <a:lstStyle/>
        <a:p>
          <a:pPr rtl="1"/>
          <a:endParaRPr lang="ar-EG"/>
        </a:p>
      </dgm:t>
    </dgm:pt>
    <dgm:pt modelId="{300A3C0B-BAB0-4402-BF4B-28A1EB78AD9C}" type="pres">
      <dgm:prSet presAssocID="{FF0957C0-56AA-4A1F-9058-6373DBBB260C}" presName="accentRepeatNode" presStyleLbl="solidAlignAcc1" presStyleIdx="0" presStyleCnt="2"/>
      <dgm:spPr/>
      <dgm:t>
        <a:bodyPr/>
        <a:lstStyle/>
        <a:p>
          <a:pPr rtl="1"/>
          <a:endParaRPr lang="ar-EG"/>
        </a:p>
      </dgm:t>
    </dgm:pt>
    <dgm:pt modelId="{1BCFF9C9-AC0F-4942-A715-4426B65D0D6D}" type="pres">
      <dgm:prSet presAssocID="{3075F5E2-7D63-451B-87B7-3C341E2A90E5}" presName="image1" presStyleCnt="0"/>
      <dgm:spPr/>
      <dgm:t>
        <a:bodyPr/>
        <a:lstStyle/>
        <a:p>
          <a:pPr rtl="1"/>
          <a:endParaRPr lang="ar-EG"/>
        </a:p>
      </dgm:t>
    </dgm:pt>
    <dgm:pt modelId="{D0E0C5C9-7A68-4E13-82D9-CC396A833825}" type="pres">
      <dgm:prSet presAssocID="{3075F5E2-7D63-451B-87B7-3C341E2A90E5}" presName="imageRepeatNode" presStyleLbl="alignAcc1" presStyleIdx="0" presStyleCnt="1"/>
      <dgm:spPr/>
      <dgm:t>
        <a:bodyPr/>
        <a:lstStyle/>
        <a:p>
          <a:pPr rtl="1"/>
          <a:endParaRPr lang="ar-EG"/>
        </a:p>
      </dgm:t>
    </dgm:pt>
    <dgm:pt modelId="{6784BEB4-8447-4492-9349-11CA30646378}" type="pres">
      <dgm:prSet presAssocID="{3075F5E2-7D63-451B-87B7-3C341E2A90E5}" presName="imageaccent1" presStyleCnt="0"/>
      <dgm:spPr/>
      <dgm:t>
        <a:bodyPr/>
        <a:lstStyle/>
        <a:p>
          <a:pPr rtl="1"/>
          <a:endParaRPr lang="ar-EG"/>
        </a:p>
      </dgm:t>
    </dgm:pt>
    <dgm:pt modelId="{86E71E5A-F79F-46CC-BB0A-11E0FED6FFAE}" type="pres">
      <dgm:prSet presAssocID="{3075F5E2-7D63-451B-87B7-3C341E2A90E5}" presName="accentRepeatNode" presStyleLbl="solidAlignAcc1" presStyleIdx="1" presStyleCnt="2"/>
      <dgm:spPr/>
      <dgm:t>
        <a:bodyPr/>
        <a:lstStyle/>
        <a:p>
          <a:pPr rtl="1"/>
          <a:endParaRPr lang="ar-EG"/>
        </a:p>
      </dgm:t>
    </dgm:pt>
  </dgm:ptLst>
  <dgm:cxnLst>
    <dgm:cxn modelId="{7BFB5A0F-9BEF-4AD8-995C-14BDAC59F3FC}" type="presOf" srcId="{3075F5E2-7D63-451B-87B7-3C341E2A90E5}" destId="{D0E0C5C9-7A68-4E13-82D9-CC396A833825}" srcOrd="0" destOrd="0" presId="urn:microsoft.com/office/officeart/2008/layout/HexagonCluster"/>
    <dgm:cxn modelId="{7EF2A4D9-82C1-40D7-9796-C68B028F684A}" srcId="{D526C355-F03B-4ADF-BADB-1E098DEDEEDA}" destId="{FF0957C0-56AA-4A1F-9058-6373DBBB260C}" srcOrd="0" destOrd="0" parTransId="{1BF16321-2B96-4EE3-8D20-E3C196021B0B}" sibTransId="{3075F5E2-7D63-451B-87B7-3C341E2A90E5}"/>
    <dgm:cxn modelId="{8D2329D7-CACF-4174-BB1D-3BACD54C0379}" type="presOf" srcId="{D526C355-F03B-4ADF-BADB-1E098DEDEEDA}" destId="{FA04A84A-AEA6-4059-949E-633D7055F2C2}" srcOrd="0" destOrd="0" presId="urn:microsoft.com/office/officeart/2008/layout/HexagonCluster"/>
    <dgm:cxn modelId="{41AA2A33-D581-4030-9245-724541A1E7B3}" type="presOf" srcId="{FF0957C0-56AA-4A1F-9058-6373DBBB260C}" destId="{8BE530C6-F0D6-464E-8349-0DE9B2D2F64A}" srcOrd="0" destOrd="0" presId="urn:microsoft.com/office/officeart/2008/layout/HexagonCluster"/>
    <dgm:cxn modelId="{FC53CA23-831C-44F9-AC86-5CBA7E755F0D}" type="presParOf" srcId="{FA04A84A-AEA6-4059-949E-633D7055F2C2}" destId="{D400885F-4CB9-4236-951F-DCB5561F58C5}" srcOrd="0" destOrd="0" presId="urn:microsoft.com/office/officeart/2008/layout/HexagonCluster"/>
    <dgm:cxn modelId="{72083F39-B176-4389-94C3-8B26659D468B}" type="presParOf" srcId="{D400885F-4CB9-4236-951F-DCB5561F58C5}" destId="{8BE530C6-F0D6-464E-8349-0DE9B2D2F64A}" srcOrd="0" destOrd="0" presId="urn:microsoft.com/office/officeart/2008/layout/HexagonCluster"/>
    <dgm:cxn modelId="{20C12C8E-243E-4E4C-A52F-D7AF364F0A67}" type="presParOf" srcId="{FA04A84A-AEA6-4059-949E-633D7055F2C2}" destId="{4ABAE7D9-F846-48EC-A1DC-B32AC75D7531}" srcOrd="1" destOrd="0" presId="urn:microsoft.com/office/officeart/2008/layout/HexagonCluster"/>
    <dgm:cxn modelId="{E7BFD6FE-4DD6-4965-8905-4C4ECB630800}" type="presParOf" srcId="{4ABAE7D9-F846-48EC-A1DC-B32AC75D7531}" destId="{300A3C0B-BAB0-4402-BF4B-28A1EB78AD9C}" srcOrd="0" destOrd="0" presId="urn:microsoft.com/office/officeart/2008/layout/HexagonCluster"/>
    <dgm:cxn modelId="{0929A94F-E601-4DEA-BCBE-FC91E99EF5C9}" type="presParOf" srcId="{FA04A84A-AEA6-4059-949E-633D7055F2C2}" destId="{1BCFF9C9-AC0F-4942-A715-4426B65D0D6D}" srcOrd="2" destOrd="0" presId="urn:microsoft.com/office/officeart/2008/layout/HexagonCluster"/>
    <dgm:cxn modelId="{F12AB22A-B5E6-48AE-A369-46A1AEF3513F}" type="presParOf" srcId="{1BCFF9C9-AC0F-4942-A715-4426B65D0D6D}" destId="{D0E0C5C9-7A68-4E13-82D9-CC396A833825}" srcOrd="0" destOrd="0" presId="urn:microsoft.com/office/officeart/2008/layout/HexagonCluster"/>
    <dgm:cxn modelId="{52F023A9-B06C-48F7-8131-90856703FADB}" type="presParOf" srcId="{FA04A84A-AEA6-4059-949E-633D7055F2C2}" destId="{6784BEB4-8447-4492-9349-11CA30646378}" srcOrd="3" destOrd="0" presId="urn:microsoft.com/office/officeart/2008/layout/HexagonCluster"/>
    <dgm:cxn modelId="{3D17AA7F-89F4-4570-90B5-974F267A5379}" type="presParOf" srcId="{6784BEB4-8447-4492-9349-11CA30646378}" destId="{86E71E5A-F79F-46CC-BB0A-11E0FED6FFAE}"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DBDD6A-AABB-45A8-A21E-94984C634177}" type="doc">
      <dgm:prSet loTypeId="urn:microsoft.com/office/officeart/2008/layout/AscendingPictureAccentProcess" loCatId="picture" qsTypeId="urn:microsoft.com/office/officeart/2005/8/quickstyle/simple1" qsCatId="simple" csTypeId="urn:microsoft.com/office/officeart/2005/8/colors/colorful5" csCatId="colorful" phldr="1"/>
      <dgm:spPr/>
      <dgm:t>
        <a:bodyPr/>
        <a:lstStyle/>
        <a:p>
          <a:pPr rtl="1"/>
          <a:endParaRPr lang="ar-EG"/>
        </a:p>
      </dgm:t>
    </dgm:pt>
    <dgm:pt modelId="{D7FF73B0-D61C-4885-821B-F9E0C304AFC6}">
      <dgm:prSet phldrT="[Text]" custT="1"/>
      <dgm:spPr/>
      <dgm:t>
        <a:bodyPr/>
        <a:lstStyle/>
        <a:p>
          <a:pPr algn="ctr" rtl="1"/>
          <a:r>
            <a:rPr lang="ar-EG" sz="2400" dirty="0" smtClean="0"/>
            <a:t>احساسات الجلد للمس والضغط ودرجة الحرارة والألم تكون موجودة بمجرد الميلاد .</a:t>
          </a:r>
          <a:endParaRPr lang="ar-EG" sz="2400" dirty="0"/>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a:blipFill rotWithShape="1">
          <a:blip xmlns:r="http://schemas.openxmlformats.org/officeDocument/2006/relationships" r:embed="rId1"/>
          <a:stretch>
            <a:fillRect/>
          </a:stretch>
        </a:blipFill>
      </dgm:spPr>
      <dgm:t>
        <a:bodyPr/>
        <a:lstStyle/>
        <a:p>
          <a:pPr rtl="1"/>
          <a:endParaRPr lang="ar-EG"/>
        </a:p>
      </dgm:t>
    </dgm:pt>
    <dgm:pt modelId="{F5D4883D-BD21-4F64-8844-B5BA1CE2E9C1}" type="pres">
      <dgm:prSet presAssocID="{05DBDD6A-AABB-45A8-A21E-94984C634177}" presName="Name0" presStyleCnt="0">
        <dgm:presLayoutVars>
          <dgm:chMax val="7"/>
          <dgm:chPref val="7"/>
          <dgm:dir/>
        </dgm:presLayoutVars>
      </dgm:prSet>
      <dgm:spPr/>
      <dgm:t>
        <a:bodyPr/>
        <a:lstStyle/>
        <a:p>
          <a:pPr rtl="1"/>
          <a:endParaRPr lang="ar-EG"/>
        </a:p>
      </dgm:t>
    </dgm:pt>
    <dgm:pt modelId="{42176239-7C4D-4AE4-B52C-51C6113E5336}" type="pres">
      <dgm:prSet presAssocID="{D7FF73B0-D61C-4885-821B-F9E0C304AFC6}" presName="parTx1" presStyleLbl="node1" presStyleIdx="0" presStyleCnt="1"/>
      <dgm:spPr/>
      <dgm:t>
        <a:bodyPr/>
        <a:lstStyle/>
        <a:p>
          <a:pPr rtl="1"/>
          <a:endParaRPr lang="ar-EG"/>
        </a:p>
      </dgm:t>
    </dgm:pt>
    <dgm:pt modelId="{8D5AAF11-9943-48B2-AE3B-5840B42F5FB4}" type="pres">
      <dgm:prSet presAssocID="{3BB414CA-1DA7-442F-885A-9A5D1660CFED}" presName="picture1" presStyleCnt="0"/>
      <dgm:spPr/>
    </dgm:pt>
    <dgm:pt modelId="{150BFC9B-6CF1-41A0-9E37-91C8664E8A75}" type="pres">
      <dgm:prSet presAssocID="{3BB414CA-1DA7-442F-885A-9A5D1660CFED}" presName="imageRepeatNode" presStyleLbl="fgImgPlace1" presStyleIdx="0" presStyleCnt="1"/>
      <dgm:spPr/>
      <dgm:t>
        <a:bodyPr/>
        <a:lstStyle/>
        <a:p>
          <a:pPr rtl="1"/>
          <a:endParaRPr lang="ar-EG"/>
        </a:p>
      </dgm:t>
    </dgm:pt>
  </dgm:ptLst>
  <dgm:cxnLst>
    <dgm:cxn modelId="{15B47F85-03C3-4FC5-8B8A-41587286E77A}" srcId="{05DBDD6A-AABB-45A8-A21E-94984C634177}" destId="{D7FF73B0-D61C-4885-821B-F9E0C304AFC6}" srcOrd="0" destOrd="0" parTransId="{CE824195-F9AD-4AE3-9D4F-18A9172533E3}" sibTransId="{3BB414CA-1DA7-442F-885A-9A5D1660CFED}"/>
    <dgm:cxn modelId="{F34556D7-32CA-4117-8E92-20DFD1F4F2F4}" type="presOf" srcId="{05DBDD6A-AABB-45A8-A21E-94984C634177}" destId="{F5D4883D-BD21-4F64-8844-B5BA1CE2E9C1}" srcOrd="0" destOrd="0" presId="urn:microsoft.com/office/officeart/2008/layout/AscendingPictureAccentProcess"/>
    <dgm:cxn modelId="{61CEFC53-C295-49CD-91F4-3777675545E6}" type="presOf" srcId="{3BB414CA-1DA7-442F-885A-9A5D1660CFED}" destId="{150BFC9B-6CF1-41A0-9E37-91C8664E8A75}" srcOrd="0" destOrd="0" presId="urn:microsoft.com/office/officeart/2008/layout/AscendingPictureAccentProcess"/>
    <dgm:cxn modelId="{0ADC6BF7-1D44-49D8-A100-22AA45BEC325}" type="presOf" srcId="{D7FF73B0-D61C-4885-821B-F9E0C304AFC6}" destId="{42176239-7C4D-4AE4-B52C-51C6113E5336}" srcOrd="0" destOrd="0" presId="urn:microsoft.com/office/officeart/2008/layout/AscendingPictureAccentProcess"/>
    <dgm:cxn modelId="{E7797129-31E2-4BBD-BC5F-303845A95E38}" type="presParOf" srcId="{F5D4883D-BD21-4F64-8844-B5BA1CE2E9C1}" destId="{42176239-7C4D-4AE4-B52C-51C6113E5336}" srcOrd="0" destOrd="0" presId="urn:microsoft.com/office/officeart/2008/layout/AscendingPictureAccentProcess"/>
    <dgm:cxn modelId="{CB1713C7-D32D-4CE8-BF1F-3AB671883596}" type="presParOf" srcId="{F5D4883D-BD21-4F64-8844-B5BA1CE2E9C1}" destId="{8D5AAF11-9943-48B2-AE3B-5840B42F5FB4}" srcOrd="1" destOrd="0" presId="urn:microsoft.com/office/officeart/2008/layout/AscendingPictureAccentProcess"/>
    <dgm:cxn modelId="{382062C0-6FE2-4AA4-B2A1-48E3FBB5B2B7}" type="presParOf" srcId="{8D5AAF11-9943-48B2-AE3B-5840B42F5FB4}" destId="{150BFC9B-6CF1-41A0-9E37-91C8664E8A75}"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366E4C-BEE7-4136-B81C-E091834A9023}"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81D46BB5-67AD-4AA1-89F4-95B82D89C1F7}">
      <dgm:prSet phldrT="[Text]" custT="1"/>
      <dgm:spPr/>
      <dgm:t>
        <a:bodyPr/>
        <a:lstStyle/>
        <a:p>
          <a:pPr algn="justLow" rtl="1"/>
          <a:r>
            <a:rPr lang="ar-EG" sz="2400" b="0" smtClean="0"/>
            <a:t>نستدل على مدي النمو العقلي من قدرة الطفل على التميز بين المثيرات الحسية المختلفة وطرق الاستجابة .. أي أننا نتوقع للطفل الذي ينمو عنده التميز الحسي بسرعة اكبر يمكن أن يكون اكثر ذكاء في المستقبل عن زميله الذي تنمو هذه الوظائف عنة ببطيء .. أي أننا نتخذ من النمو الحسي الحركي أدلة مبدئية على ما سيكون علية النمو العقلي فيما بعد </a:t>
          </a:r>
          <a:endParaRPr lang="ar-EG" sz="2400" b="0" dirty="0"/>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3D468BCD-AD31-49DC-8D78-88D2889C2171}" type="pres">
      <dgm:prSet presAssocID="{EB366E4C-BEE7-4136-B81C-E091834A9023}" presName="Name0" presStyleCnt="0">
        <dgm:presLayoutVars>
          <dgm:chMax/>
          <dgm:chPref/>
          <dgm:dir/>
        </dgm:presLayoutVars>
      </dgm:prSet>
      <dgm:spPr/>
      <dgm:t>
        <a:bodyPr/>
        <a:lstStyle/>
        <a:p>
          <a:pPr rtl="1"/>
          <a:endParaRPr lang="ar-EG"/>
        </a:p>
      </dgm:t>
    </dgm:pt>
    <dgm:pt modelId="{417D462C-8C85-4E84-945B-1A127C7BC338}" type="pres">
      <dgm:prSet presAssocID="{81D46BB5-67AD-4AA1-89F4-95B82D89C1F7}" presName="composite" presStyleCnt="0">
        <dgm:presLayoutVars>
          <dgm:chMax/>
          <dgm:chPref/>
        </dgm:presLayoutVars>
      </dgm:prSet>
      <dgm:spPr/>
      <dgm:t>
        <a:bodyPr/>
        <a:lstStyle/>
        <a:p>
          <a:pPr rtl="1"/>
          <a:endParaRPr lang="ar-EG"/>
        </a:p>
      </dgm:t>
    </dgm:pt>
    <dgm:pt modelId="{348C3E12-9BD1-45EE-B027-8D7BACA3EA6F}" type="pres">
      <dgm:prSet presAssocID="{81D46BB5-67AD-4AA1-89F4-95B82D89C1F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A8E481D-1927-4708-B532-F918F9322C5B}" type="pres">
      <dgm:prSet presAssocID="{81D46BB5-67AD-4AA1-89F4-95B82D89C1F7}" presName="ParentText" presStyleLbl="revTx" presStyleIdx="0" presStyleCnt="1">
        <dgm:presLayoutVars>
          <dgm:chMax val="0"/>
          <dgm:chPref val="0"/>
          <dgm:bulletEnabled val="1"/>
        </dgm:presLayoutVars>
      </dgm:prSet>
      <dgm:spPr/>
      <dgm:t>
        <a:bodyPr/>
        <a:lstStyle/>
        <a:p>
          <a:pPr rtl="1"/>
          <a:endParaRPr lang="ar-EG"/>
        </a:p>
      </dgm:t>
    </dgm:pt>
    <dgm:pt modelId="{D54FE3B8-FEFA-4F73-800D-96FFD230CF39}" type="pres">
      <dgm:prSet presAssocID="{81D46BB5-67AD-4AA1-89F4-95B82D89C1F7}" presName="tlFrame" presStyleLbl="node1" presStyleIdx="0" presStyleCnt="4">
        <dgm:style>
          <a:lnRef idx="0">
            <a:schemeClr val="accent5"/>
          </a:lnRef>
          <a:fillRef idx="3">
            <a:schemeClr val="accent5"/>
          </a:fillRef>
          <a:effectRef idx="3">
            <a:schemeClr val="accent5"/>
          </a:effectRef>
          <a:fontRef idx="minor">
            <a:schemeClr val="lt1"/>
          </a:fontRef>
        </dgm:style>
      </dgm:prSet>
      <dgm:spPr>
        <a:solidFill>
          <a:srgbClr val="92D050"/>
        </a:solidFill>
      </dgm:spPr>
      <dgm:t>
        <a:bodyPr/>
        <a:lstStyle/>
        <a:p>
          <a:pPr rtl="1"/>
          <a:endParaRPr lang="ar-EG"/>
        </a:p>
      </dgm:t>
    </dgm:pt>
    <dgm:pt modelId="{C1BE83A4-42E5-4FC8-8B14-17C00DCDB63B}" type="pres">
      <dgm:prSet presAssocID="{81D46BB5-67AD-4AA1-89F4-95B82D89C1F7}" presName="trFrame" presStyleLbl="node1" presStyleIdx="1" presStyleCnt="4">
        <dgm:style>
          <a:lnRef idx="0">
            <a:schemeClr val="accent5"/>
          </a:lnRef>
          <a:fillRef idx="3">
            <a:schemeClr val="accent5"/>
          </a:fillRef>
          <a:effectRef idx="3">
            <a:schemeClr val="accent5"/>
          </a:effectRef>
          <a:fontRef idx="minor">
            <a:schemeClr val="lt1"/>
          </a:fontRef>
        </dgm:style>
      </dgm:prSet>
      <dgm:spPr>
        <a:solidFill>
          <a:srgbClr val="00B050"/>
        </a:solidFill>
      </dgm:spPr>
      <dgm:t>
        <a:bodyPr/>
        <a:lstStyle/>
        <a:p>
          <a:pPr rtl="1"/>
          <a:endParaRPr lang="ar-EG"/>
        </a:p>
      </dgm:t>
    </dgm:pt>
    <dgm:pt modelId="{412FB457-3561-4F50-9408-9E4459989EC7}" type="pres">
      <dgm:prSet presAssocID="{81D46BB5-67AD-4AA1-89F4-95B82D89C1F7}" presName="blFrame" presStyleLbl="node1" presStyleIdx="2" presStyleCnt="4">
        <dgm:style>
          <a:lnRef idx="0">
            <a:schemeClr val="accent3"/>
          </a:lnRef>
          <a:fillRef idx="3">
            <a:schemeClr val="accent3"/>
          </a:fillRef>
          <a:effectRef idx="3">
            <a:schemeClr val="accent3"/>
          </a:effectRef>
          <a:fontRef idx="minor">
            <a:schemeClr val="lt1"/>
          </a:fontRef>
        </dgm:style>
      </dgm:prSet>
      <dgm:spPr>
        <a:solidFill>
          <a:srgbClr val="00B050"/>
        </a:solidFill>
      </dgm:spPr>
      <dgm:t>
        <a:bodyPr/>
        <a:lstStyle/>
        <a:p>
          <a:pPr rtl="1"/>
          <a:endParaRPr lang="ar-EG"/>
        </a:p>
      </dgm:t>
    </dgm:pt>
    <dgm:pt modelId="{329AB6E1-47E7-471E-A077-AE2DBD3C7522}" type="pres">
      <dgm:prSet presAssocID="{81D46BB5-67AD-4AA1-89F4-95B82D89C1F7}" presName="brFrame" presStyleLbl="node1" presStyleIdx="3" presStyleCnt="4">
        <dgm:style>
          <a:lnRef idx="0">
            <a:schemeClr val="accent5"/>
          </a:lnRef>
          <a:fillRef idx="3">
            <a:schemeClr val="accent5"/>
          </a:fillRef>
          <a:effectRef idx="3">
            <a:schemeClr val="accent5"/>
          </a:effectRef>
          <a:fontRef idx="minor">
            <a:schemeClr val="lt1"/>
          </a:fontRef>
        </dgm:style>
      </dgm:prSet>
      <dgm:spPr>
        <a:solidFill>
          <a:srgbClr val="92D050"/>
        </a:solidFill>
      </dgm:spPr>
      <dgm:t>
        <a:bodyPr/>
        <a:lstStyle/>
        <a:p>
          <a:pPr rtl="1"/>
          <a:endParaRPr lang="ar-EG"/>
        </a:p>
      </dgm:t>
    </dgm:pt>
  </dgm:ptLst>
  <dgm:cxnLst>
    <dgm:cxn modelId="{3DBC70C3-6DD6-4617-A188-3B27A8D4F5B5}" type="presOf" srcId="{81D46BB5-67AD-4AA1-89F4-95B82D89C1F7}" destId="{CA8E481D-1927-4708-B532-F918F9322C5B}" srcOrd="0" destOrd="0" presId="urn:microsoft.com/office/officeart/2009/3/layout/FramedTextPicture"/>
    <dgm:cxn modelId="{381C0204-07D4-442E-BD19-43D402FFE243}" type="presOf" srcId="{EB366E4C-BEE7-4136-B81C-E091834A9023}" destId="{3D468BCD-AD31-49DC-8D78-88D2889C2171}" srcOrd="0" destOrd="0" presId="urn:microsoft.com/office/officeart/2009/3/layout/FramedTextPicture"/>
    <dgm:cxn modelId="{265E4594-632F-41B7-9EA8-2A9BB7288E74}" srcId="{EB366E4C-BEE7-4136-B81C-E091834A9023}" destId="{81D46BB5-67AD-4AA1-89F4-95B82D89C1F7}" srcOrd="0" destOrd="0" parTransId="{D2A2395E-05D9-4487-A5D2-92074E494B09}" sibTransId="{66D9E35C-8D60-47CC-9612-FA57D3A164AF}"/>
    <dgm:cxn modelId="{1B6EA193-A554-4E63-9401-26301A326F14}" type="presParOf" srcId="{3D468BCD-AD31-49DC-8D78-88D2889C2171}" destId="{417D462C-8C85-4E84-945B-1A127C7BC338}" srcOrd="0" destOrd="0" presId="urn:microsoft.com/office/officeart/2009/3/layout/FramedTextPicture"/>
    <dgm:cxn modelId="{3F957C80-1FEA-462F-8C3A-F6F46B98C971}" type="presParOf" srcId="{417D462C-8C85-4E84-945B-1A127C7BC338}" destId="{348C3E12-9BD1-45EE-B027-8D7BACA3EA6F}" srcOrd="0" destOrd="0" presId="urn:microsoft.com/office/officeart/2009/3/layout/FramedTextPicture"/>
    <dgm:cxn modelId="{E533086C-BF56-48CF-8635-E53F211127A1}" type="presParOf" srcId="{417D462C-8C85-4E84-945B-1A127C7BC338}" destId="{CA8E481D-1927-4708-B532-F918F9322C5B}" srcOrd="1" destOrd="0" presId="urn:microsoft.com/office/officeart/2009/3/layout/FramedTextPicture"/>
    <dgm:cxn modelId="{9F8AA292-B165-4590-9D06-B8694FF320C8}" type="presParOf" srcId="{417D462C-8C85-4E84-945B-1A127C7BC338}" destId="{D54FE3B8-FEFA-4F73-800D-96FFD230CF39}" srcOrd="2" destOrd="0" presId="urn:microsoft.com/office/officeart/2009/3/layout/FramedTextPicture"/>
    <dgm:cxn modelId="{86E26B70-E926-4427-980A-A91DEAA8F9C3}" type="presParOf" srcId="{417D462C-8C85-4E84-945B-1A127C7BC338}" destId="{C1BE83A4-42E5-4FC8-8B14-17C00DCDB63B}" srcOrd="3" destOrd="0" presId="urn:microsoft.com/office/officeart/2009/3/layout/FramedTextPicture"/>
    <dgm:cxn modelId="{24336E8B-36D5-4896-A1DC-4DD997C9CDF1}" type="presParOf" srcId="{417D462C-8C85-4E84-945B-1A127C7BC338}" destId="{412FB457-3561-4F50-9408-9E4459989EC7}" srcOrd="4" destOrd="0" presId="urn:microsoft.com/office/officeart/2009/3/layout/FramedTextPicture"/>
    <dgm:cxn modelId="{D9EA75D8-B104-4D16-8468-2FAB6A4E1DD5}" type="presParOf" srcId="{417D462C-8C85-4E84-945B-1A127C7BC338}" destId="{329AB6E1-47E7-471E-A077-AE2DBD3C752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DBDD6A-AABB-45A8-A21E-94984C634177}" type="doc">
      <dgm:prSet loTypeId="urn:microsoft.com/office/officeart/2008/layout/AscendingPictureAccentProcess" loCatId="picture" qsTypeId="urn:microsoft.com/office/officeart/2005/8/quickstyle/simple1" qsCatId="simple" csTypeId="urn:microsoft.com/office/officeart/2005/8/colors/colorful5" csCatId="colorful" phldr="1"/>
      <dgm:spPr/>
      <dgm:t>
        <a:bodyPr/>
        <a:lstStyle/>
        <a:p>
          <a:pPr rtl="1"/>
          <a:endParaRPr lang="ar-EG"/>
        </a:p>
      </dgm:t>
    </dgm:pt>
    <dgm:pt modelId="{D7FF73B0-D61C-4885-821B-F9E0C304AFC6}">
      <dgm:prSet phldrT="[Text]" custT="1"/>
      <dgm:spPr/>
      <dgm:t>
        <a:bodyPr/>
        <a:lstStyle/>
        <a:p>
          <a:pPr algn="justLow" rtl="1"/>
          <a:r>
            <a:rPr lang="ar-EG" sz="2400" dirty="0" smtClean="0"/>
            <a:t>تعبر اللغة عن ذات مستقلة وفي نفس الوقت تعيش مع جماعة . وهي عامل قوي في نشوء و تعديل السلوك الاجتماعي.  وهي وسيلة فعالة  في تبادل المعرفة و توثيق الصلة الاجتماعية . </a:t>
          </a:r>
          <a:endParaRPr lang="ar-EG" sz="2400" dirty="0"/>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a:blipFill rotWithShape="1">
          <a:blip xmlns:r="http://schemas.openxmlformats.org/officeDocument/2006/relationships" r:embed="rId1"/>
          <a:stretch>
            <a:fillRect/>
          </a:stretch>
        </a:blipFill>
      </dgm:spPr>
      <dgm:t>
        <a:bodyPr/>
        <a:lstStyle/>
        <a:p>
          <a:pPr rtl="1"/>
          <a:endParaRPr lang="ar-EG"/>
        </a:p>
      </dgm:t>
    </dgm:pt>
    <dgm:pt modelId="{F5D4883D-BD21-4F64-8844-B5BA1CE2E9C1}" type="pres">
      <dgm:prSet presAssocID="{05DBDD6A-AABB-45A8-A21E-94984C634177}" presName="Name0" presStyleCnt="0">
        <dgm:presLayoutVars>
          <dgm:chMax val="7"/>
          <dgm:chPref val="7"/>
          <dgm:dir/>
        </dgm:presLayoutVars>
      </dgm:prSet>
      <dgm:spPr/>
      <dgm:t>
        <a:bodyPr/>
        <a:lstStyle/>
        <a:p>
          <a:pPr rtl="1"/>
          <a:endParaRPr lang="ar-EG"/>
        </a:p>
      </dgm:t>
    </dgm:pt>
    <dgm:pt modelId="{42176239-7C4D-4AE4-B52C-51C6113E5336}" type="pres">
      <dgm:prSet presAssocID="{D7FF73B0-D61C-4885-821B-F9E0C304AFC6}" presName="parTx1" presStyleLbl="node1" presStyleIdx="0" presStyleCnt="1"/>
      <dgm:spPr/>
      <dgm:t>
        <a:bodyPr/>
        <a:lstStyle/>
        <a:p>
          <a:pPr rtl="1"/>
          <a:endParaRPr lang="ar-EG"/>
        </a:p>
      </dgm:t>
    </dgm:pt>
    <dgm:pt modelId="{8D5AAF11-9943-48B2-AE3B-5840B42F5FB4}" type="pres">
      <dgm:prSet presAssocID="{3BB414CA-1DA7-442F-885A-9A5D1660CFED}" presName="picture1" presStyleCnt="0"/>
      <dgm:spPr/>
    </dgm:pt>
    <dgm:pt modelId="{150BFC9B-6CF1-41A0-9E37-91C8664E8A75}" type="pres">
      <dgm:prSet presAssocID="{3BB414CA-1DA7-442F-885A-9A5D1660CFED}" presName="imageRepeatNode" presStyleLbl="fgImgPlace1" presStyleIdx="0" presStyleCnt="1"/>
      <dgm:spPr/>
      <dgm:t>
        <a:bodyPr/>
        <a:lstStyle/>
        <a:p>
          <a:pPr rtl="1"/>
          <a:endParaRPr lang="ar-EG"/>
        </a:p>
      </dgm:t>
    </dgm:pt>
  </dgm:ptLst>
  <dgm:cxnLst>
    <dgm:cxn modelId="{15B47F85-03C3-4FC5-8B8A-41587286E77A}" srcId="{05DBDD6A-AABB-45A8-A21E-94984C634177}" destId="{D7FF73B0-D61C-4885-821B-F9E0C304AFC6}" srcOrd="0" destOrd="0" parTransId="{CE824195-F9AD-4AE3-9D4F-18A9172533E3}" sibTransId="{3BB414CA-1DA7-442F-885A-9A5D1660CFED}"/>
    <dgm:cxn modelId="{B7331262-55DE-443F-AD62-CB556DE82B71}" type="presOf" srcId="{05DBDD6A-AABB-45A8-A21E-94984C634177}" destId="{F5D4883D-BD21-4F64-8844-B5BA1CE2E9C1}" srcOrd="0" destOrd="0" presId="urn:microsoft.com/office/officeart/2008/layout/AscendingPictureAccentProcess"/>
    <dgm:cxn modelId="{F8EC7CAD-FFC7-48C8-B453-2C6BB07D6687}" type="presOf" srcId="{D7FF73B0-D61C-4885-821B-F9E0C304AFC6}" destId="{42176239-7C4D-4AE4-B52C-51C6113E5336}" srcOrd="0" destOrd="0" presId="urn:microsoft.com/office/officeart/2008/layout/AscendingPictureAccentProcess"/>
    <dgm:cxn modelId="{E8EEB08D-8EBC-43C2-AE78-DF372A7EF2D7}" type="presOf" srcId="{3BB414CA-1DA7-442F-885A-9A5D1660CFED}" destId="{150BFC9B-6CF1-41A0-9E37-91C8664E8A75}" srcOrd="0" destOrd="0" presId="urn:microsoft.com/office/officeart/2008/layout/AscendingPictureAccentProcess"/>
    <dgm:cxn modelId="{CAF79808-406C-4120-85F9-E2AA9CA83CED}" type="presParOf" srcId="{F5D4883D-BD21-4F64-8844-B5BA1CE2E9C1}" destId="{42176239-7C4D-4AE4-B52C-51C6113E5336}" srcOrd="0" destOrd="0" presId="urn:microsoft.com/office/officeart/2008/layout/AscendingPictureAccentProcess"/>
    <dgm:cxn modelId="{C5BE5345-17DC-4617-B6FD-860B5FA71745}" type="presParOf" srcId="{F5D4883D-BD21-4F64-8844-B5BA1CE2E9C1}" destId="{8D5AAF11-9943-48B2-AE3B-5840B42F5FB4}" srcOrd="1" destOrd="0" presId="urn:microsoft.com/office/officeart/2008/layout/AscendingPictureAccentProcess"/>
    <dgm:cxn modelId="{B5191907-9A2F-4BE2-BD4B-5973DCED92C9}" type="presParOf" srcId="{8D5AAF11-9943-48B2-AE3B-5840B42F5FB4}" destId="{150BFC9B-6CF1-41A0-9E37-91C8664E8A75}"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5DBDD6A-AABB-45A8-A21E-94984C634177}" type="doc">
      <dgm:prSet loTypeId="urn:microsoft.com/office/officeart/2005/8/layout/hProcess10" loCatId="picture" qsTypeId="urn:microsoft.com/office/officeart/2005/8/quickstyle/simple1" qsCatId="simple" csTypeId="urn:microsoft.com/office/officeart/2005/8/colors/colorful5" csCatId="colorful" phldr="1"/>
      <dgm:spPr/>
      <dgm:t>
        <a:bodyPr/>
        <a:lstStyle/>
        <a:p>
          <a:pPr rtl="1"/>
          <a:endParaRPr lang="ar-EG"/>
        </a:p>
      </dgm:t>
    </dgm:pt>
    <dgm:pt modelId="{D7FF73B0-D61C-4885-821B-F9E0C304AFC6}">
      <dgm:prSet phldrT="[Text]" custT="1">
        <dgm:style>
          <a:lnRef idx="1">
            <a:schemeClr val="accent6"/>
          </a:lnRef>
          <a:fillRef idx="2">
            <a:schemeClr val="accent6"/>
          </a:fillRef>
          <a:effectRef idx="1">
            <a:schemeClr val="accent6"/>
          </a:effectRef>
          <a:fontRef idx="minor">
            <a:schemeClr val="dk1"/>
          </a:fontRef>
        </dgm:style>
      </dgm:prSet>
      <dgm:spPr/>
      <dgm:t>
        <a:bodyPr/>
        <a:lstStyle/>
        <a:p>
          <a:pPr algn="ctr" rtl="1"/>
          <a:r>
            <a:rPr lang="ar-EG" sz="2400" dirty="0" smtClean="0"/>
            <a:t>تعتبر الاستجابات الانفعالية من النواحي الأساسية في تكوين شخصية الفرد .. وقد لوحظ أن انفعالات الطفل في السنة الثانية تكون انفعالات عامة غامضة تتجلى في الصراخ و الصياح وترجع هذه الحدة إلى عدم التوازن بين رغبات الطفل و إمكاناته .</a:t>
          </a:r>
          <a:endParaRPr lang="ar-EG" sz="2400" dirty="0"/>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91716A4C-D1FE-4DC4-99A4-1CA5A35312DD}" type="pres">
      <dgm:prSet presAssocID="{05DBDD6A-AABB-45A8-A21E-94984C634177}" presName="Name0" presStyleCnt="0">
        <dgm:presLayoutVars>
          <dgm:dir val="rev"/>
          <dgm:resizeHandles val="exact"/>
        </dgm:presLayoutVars>
      </dgm:prSet>
      <dgm:spPr/>
      <dgm:t>
        <a:bodyPr/>
        <a:lstStyle/>
        <a:p>
          <a:pPr rtl="1"/>
          <a:endParaRPr lang="ar-EG"/>
        </a:p>
      </dgm:t>
    </dgm:pt>
    <dgm:pt modelId="{D860CBEB-D05C-444E-BDE0-47F8AD9442FF}" type="pres">
      <dgm:prSet presAssocID="{D7FF73B0-D61C-4885-821B-F9E0C304AFC6}" presName="composite" presStyleCnt="0"/>
      <dgm:spPr/>
    </dgm:pt>
    <dgm:pt modelId="{CAD97C74-25F5-40CA-86CC-10E76571503B}" type="pres">
      <dgm:prSet presAssocID="{D7FF73B0-D61C-4885-821B-F9E0C304AFC6}" presName="imagSh" presStyleLbl="bgImgPlace1" presStyleIdx="0" presStyleCnt="1"/>
      <dgm:spPr>
        <a:blipFill rotWithShape="1">
          <a:blip xmlns:r="http://schemas.openxmlformats.org/officeDocument/2006/relationships" r:embed="rId1"/>
          <a:stretch>
            <a:fillRect/>
          </a:stretch>
        </a:blipFill>
      </dgm:spPr>
    </dgm:pt>
    <dgm:pt modelId="{05E67743-D7D2-487B-B3CF-2FC6402AE298}" type="pres">
      <dgm:prSet presAssocID="{D7FF73B0-D61C-4885-821B-F9E0C304AFC6}" presName="txNode" presStyleLbl="node1" presStyleIdx="0" presStyleCnt="1">
        <dgm:presLayoutVars>
          <dgm:bulletEnabled val="1"/>
        </dgm:presLayoutVars>
      </dgm:prSet>
      <dgm:spPr/>
      <dgm:t>
        <a:bodyPr/>
        <a:lstStyle/>
        <a:p>
          <a:pPr rtl="1"/>
          <a:endParaRPr lang="ar-EG"/>
        </a:p>
      </dgm:t>
    </dgm:pt>
  </dgm:ptLst>
  <dgm:cxnLst>
    <dgm:cxn modelId="{15B47F85-03C3-4FC5-8B8A-41587286E77A}" srcId="{05DBDD6A-AABB-45A8-A21E-94984C634177}" destId="{D7FF73B0-D61C-4885-821B-F9E0C304AFC6}" srcOrd="0" destOrd="0" parTransId="{CE824195-F9AD-4AE3-9D4F-18A9172533E3}" sibTransId="{3BB414CA-1DA7-442F-885A-9A5D1660CFED}"/>
    <dgm:cxn modelId="{D2AF93AA-4C81-4BCD-83D1-A28B13230D4B}" type="presOf" srcId="{D7FF73B0-D61C-4885-821B-F9E0C304AFC6}" destId="{05E67743-D7D2-487B-B3CF-2FC6402AE298}" srcOrd="0" destOrd="0" presId="urn:microsoft.com/office/officeart/2005/8/layout/hProcess10"/>
    <dgm:cxn modelId="{1882D18F-CBDC-4C3D-93F1-0D86278118DD}" type="presOf" srcId="{05DBDD6A-AABB-45A8-A21E-94984C634177}" destId="{91716A4C-D1FE-4DC4-99A4-1CA5A35312DD}" srcOrd="0" destOrd="0" presId="urn:microsoft.com/office/officeart/2005/8/layout/hProcess10"/>
    <dgm:cxn modelId="{D9C4FA99-7293-45B4-A140-53257FEBDBB1}" type="presParOf" srcId="{91716A4C-D1FE-4DC4-99A4-1CA5A35312DD}" destId="{D860CBEB-D05C-444E-BDE0-47F8AD9442FF}" srcOrd="0" destOrd="0" presId="urn:microsoft.com/office/officeart/2005/8/layout/hProcess10"/>
    <dgm:cxn modelId="{8C48E17C-D64C-4CD3-87B8-352C2423884F}" type="presParOf" srcId="{D860CBEB-D05C-444E-BDE0-47F8AD9442FF}" destId="{CAD97C74-25F5-40CA-86CC-10E76571503B}" srcOrd="0" destOrd="0" presId="urn:microsoft.com/office/officeart/2005/8/layout/hProcess10"/>
    <dgm:cxn modelId="{24F73E96-4279-4988-8086-FDA892DC8EDA}" type="presParOf" srcId="{D860CBEB-D05C-444E-BDE0-47F8AD9442FF}" destId="{05E67743-D7D2-487B-B3CF-2FC6402AE298}"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B366E4C-BEE7-4136-B81C-E091834A9023}"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81D46BB5-67AD-4AA1-89F4-95B82D89C1F7}">
      <dgm:prSet phldrT="[Text]" custT="1"/>
      <dgm:spPr/>
      <dgm:t>
        <a:bodyPr/>
        <a:lstStyle/>
        <a:p>
          <a:pPr algn="justLow" rtl="1"/>
          <a:r>
            <a:rPr lang="ar-EG" sz="2400" b="0" dirty="0" smtClean="0">
              <a:solidFill>
                <a:srgbClr val="0070C0"/>
              </a:solidFill>
            </a:rPr>
            <a:t>أول علاقة اجتماعية في حياة الطفل هي علاقته بأمه .فهي التي تشبع رغباته مباشرة أو تؤجل إشباعها.ويتوقف إسلوبه المقبل في التعامل الاجتماعي علي موقف الأم منه في هذه الفترة .</a:t>
          </a:r>
          <a:endParaRPr lang="ar-EG" sz="2400" b="0" dirty="0">
            <a:solidFill>
              <a:srgbClr val="0070C0"/>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3D468BCD-AD31-49DC-8D78-88D2889C2171}" type="pres">
      <dgm:prSet presAssocID="{EB366E4C-BEE7-4136-B81C-E091834A9023}" presName="Name0" presStyleCnt="0">
        <dgm:presLayoutVars>
          <dgm:chMax/>
          <dgm:chPref/>
          <dgm:dir/>
        </dgm:presLayoutVars>
      </dgm:prSet>
      <dgm:spPr/>
      <dgm:t>
        <a:bodyPr/>
        <a:lstStyle/>
        <a:p>
          <a:pPr rtl="1"/>
          <a:endParaRPr lang="ar-EG"/>
        </a:p>
      </dgm:t>
    </dgm:pt>
    <dgm:pt modelId="{417D462C-8C85-4E84-945B-1A127C7BC338}" type="pres">
      <dgm:prSet presAssocID="{81D46BB5-67AD-4AA1-89F4-95B82D89C1F7}" presName="composite" presStyleCnt="0">
        <dgm:presLayoutVars>
          <dgm:chMax/>
          <dgm:chPref/>
        </dgm:presLayoutVars>
      </dgm:prSet>
      <dgm:spPr/>
      <dgm:t>
        <a:bodyPr/>
        <a:lstStyle/>
        <a:p>
          <a:pPr rtl="1"/>
          <a:endParaRPr lang="ar-EG"/>
        </a:p>
      </dgm:t>
    </dgm:pt>
    <dgm:pt modelId="{348C3E12-9BD1-45EE-B027-8D7BACA3EA6F}" type="pres">
      <dgm:prSet presAssocID="{81D46BB5-67AD-4AA1-89F4-95B82D89C1F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A8E481D-1927-4708-B532-F918F9322C5B}" type="pres">
      <dgm:prSet presAssocID="{81D46BB5-67AD-4AA1-89F4-95B82D89C1F7}" presName="ParentText" presStyleLbl="revTx" presStyleIdx="0" presStyleCnt="1" custScaleX="102237">
        <dgm:presLayoutVars>
          <dgm:chMax val="0"/>
          <dgm:chPref val="0"/>
          <dgm:bulletEnabled val="1"/>
        </dgm:presLayoutVars>
      </dgm:prSet>
      <dgm:spPr/>
      <dgm:t>
        <a:bodyPr/>
        <a:lstStyle/>
        <a:p>
          <a:pPr rtl="1"/>
          <a:endParaRPr lang="ar-EG"/>
        </a:p>
      </dgm:t>
    </dgm:pt>
    <dgm:pt modelId="{D54FE3B8-FEFA-4F73-800D-96FFD230CF39}" type="pres">
      <dgm:prSet presAssocID="{81D46BB5-67AD-4AA1-89F4-95B82D89C1F7}" presName="tlFrame" presStyleLbl="node1" presStyleIdx="0"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C1BE83A4-42E5-4FC8-8B14-17C00DCDB63B}" type="pres">
      <dgm:prSet presAssocID="{81D46BB5-67AD-4AA1-89F4-95B82D89C1F7}" presName="trFrame" presStyleLbl="node1" presStyleIdx="1" presStyleCnt="4">
        <dgm:style>
          <a:lnRef idx="0">
            <a:schemeClr val="accent4"/>
          </a:lnRef>
          <a:fillRef idx="3">
            <a:schemeClr val="accent4"/>
          </a:fillRef>
          <a:effectRef idx="3">
            <a:schemeClr val="accent4"/>
          </a:effectRef>
          <a:fontRef idx="minor">
            <a:schemeClr val="lt1"/>
          </a:fontRef>
        </dgm:style>
      </dgm:prSet>
      <dgm:spPr/>
      <dgm:t>
        <a:bodyPr/>
        <a:lstStyle/>
        <a:p>
          <a:pPr rtl="1"/>
          <a:endParaRPr lang="ar-EG"/>
        </a:p>
      </dgm:t>
    </dgm:pt>
    <dgm:pt modelId="{412FB457-3561-4F50-9408-9E4459989EC7}" type="pres">
      <dgm:prSet presAssocID="{81D46BB5-67AD-4AA1-89F4-95B82D89C1F7}" presName="blFrame" presStyleLbl="node1" presStyleIdx="2" presStyleCnt="4">
        <dgm:style>
          <a:lnRef idx="0">
            <a:schemeClr val="accent4"/>
          </a:lnRef>
          <a:fillRef idx="3">
            <a:schemeClr val="accent4"/>
          </a:fillRef>
          <a:effectRef idx="3">
            <a:schemeClr val="accent4"/>
          </a:effectRef>
          <a:fontRef idx="minor">
            <a:schemeClr val="lt1"/>
          </a:fontRef>
        </dgm:style>
      </dgm:prSet>
      <dgm:spPr/>
      <dgm:t>
        <a:bodyPr/>
        <a:lstStyle/>
        <a:p>
          <a:pPr rtl="1"/>
          <a:endParaRPr lang="ar-EG"/>
        </a:p>
      </dgm:t>
    </dgm:pt>
    <dgm:pt modelId="{329AB6E1-47E7-471E-A077-AE2DBD3C7522}" type="pres">
      <dgm:prSet presAssocID="{81D46BB5-67AD-4AA1-89F4-95B82D89C1F7}" presName="brFrame" presStyleLbl="node1" presStyleIdx="3"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Lst>
  <dgm:cxnLst>
    <dgm:cxn modelId="{0459FC36-2D11-4160-888A-84C6D0BF03A2}" type="presOf" srcId="{81D46BB5-67AD-4AA1-89F4-95B82D89C1F7}" destId="{CA8E481D-1927-4708-B532-F918F9322C5B}" srcOrd="0" destOrd="0" presId="urn:microsoft.com/office/officeart/2009/3/layout/FramedTextPicture"/>
    <dgm:cxn modelId="{265E4594-632F-41B7-9EA8-2A9BB7288E74}" srcId="{EB366E4C-BEE7-4136-B81C-E091834A9023}" destId="{81D46BB5-67AD-4AA1-89F4-95B82D89C1F7}" srcOrd="0" destOrd="0" parTransId="{D2A2395E-05D9-4487-A5D2-92074E494B09}" sibTransId="{66D9E35C-8D60-47CC-9612-FA57D3A164AF}"/>
    <dgm:cxn modelId="{F1F2AA24-C094-413D-934B-7AA0A9E73462}" type="presOf" srcId="{EB366E4C-BEE7-4136-B81C-E091834A9023}" destId="{3D468BCD-AD31-49DC-8D78-88D2889C2171}" srcOrd="0" destOrd="0" presId="urn:microsoft.com/office/officeart/2009/3/layout/FramedTextPicture"/>
    <dgm:cxn modelId="{185B59B4-7BD8-4599-8E2A-08C6A19F4218}" type="presParOf" srcId="{3D468BCD-AD31-49DC-8D78-88D2889C2171}" destId="{417D462C-8C85-4E84-945B-1A127C7BC338}" srcOrd="0" destOrd="0" presId="urn:microsoft.com/office/officeart/2009/3/layout/FramedTextPicture"/>
    <dgm:cxn modelId="{3CF0AC82-EC43-4FB5-B98D-4DDF275534B8}" type="presParOf" srcId="{417D462C-8C85-4E84-945B-1A127C7BC338}" destId="{348C3E12-9BD1-45EE-B027-8D7BACA3EA6F}" srcOrd="0" destOrd="0" presId="urn:microsoft.com/office/officeart/2009/3/layout/FramedTextPicture"/>
    <dgm:cxn modelId="{A3B16DC1-52DD-4AF1-8A5B-5A6ED0362EBA}" type="presParOf" srcId="{417D462C-8C85-4E84-945B-1A127C7BC338}" destId="{CA8E481D-1927-4708-B532-F918F9322C5B}" srcOrd="1" destOrd="0" presId="urn:microsoft.com/office/officeart/2009/3/layout/FramedTextPicture"/>
    <dgm:cxn modelId="{26E7820B-F5C5-4A88-B31C-64365A5BE5E3}" type="presParOf" srcId="{417D462C-8C85-4E84-945B-1A127C7BC338}" destId="{D54FE3B8-FEFA-4F73-800D-96FFD230CF39}" srcOrd="2" destOrd="0" presId="urn:microsoft.com/office/officeart/2009/3/layout/FramedTextPicture"/>
    <dgm:cxn modelId="{B82D97C2-DBDD-42C4-9EEE-8D81F6BF53F8}" type="presParOf" srcId="{417D462C-8C85-4E84-945B-1A127C7BC338}" destId="{C1BE83A4-42E5-4FC8-8B14-17C00DCDB63B}" srcOrd="3" destOrd="0" presId="urn:microsoft.com/office/officeart/2009/3/layout/FramedTextPicture"/>
    <dgm:cxn modelId="{AC0CB7D5-6889-4AF3-8B40-E465717D29CE}" type="presParOf" srcId="{417D462C-8C85-4E84-945B-1A127C7BC338}" destId="{412FB457-3561-4F50-9408-9E4459989EC7}" srcOrd="4" destOrd="0" presId="urn:microsoft.com/office/officeart/2009/3/layout/FramedTextPicture"/>
    <dgm:cxn modelId="{517B58E5-C8C0-4DF6-A0E8-01C9E4B4A5DA}" type="presParOf" srcId="{417D462C-8C85-4E84-945B-1A127C7BC338}" destId="{329AB6E1-47E7-471E-A077-AE2DBD3C752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526C355-F03B-4ADF-BADB-1E098DEDEEDA}" type="doc">
      <dgm:prSet loTypeId="urn:microsoft.com/office/officeart/2008/layout/HexagonCluster" loCatId="picture" qsTypeId="urn:microsoft.com/office/officeart/2005/8/quickstyle/simple4" qsCatId="simple" csTypeId="urn:microsoft.com/office/officeart/2005/8/colors/colorful4" csCatId="colorful" phldr="1"/>
      <dgm:spPr/>
      <dgm:t>
        <a:bodyPr/>
        <a:lstStyle/>
        <a:p>
          <a:pPr rtl="1"/>
          <a:endParaRPr lang="ar-SA"/>
        </a:p>
      </dgm:t>
    </dgm:pt>
    <dgm:pt modelId="{FF0957C0-56AA-4A1F-9058-6373DBBB260C}">
      <dgm:prSet phldrT="[نص]" custT="1">
        <dgm:style>
          <a:lnRef idx="0">
            <a:schemeClr val="accent6"/>
          </a:lnRef>
          <a:fillRef idx="3">
            <a:schemeClr val="accent6"/>
          </a:fillRef>
          <a:effectRef idx="3">
            <a:schemeClr val="accent6"/>
          </a:effectRef>
          <a:fontRef idx="minor">
            <a:schemeClr val="lt1"/>
          </a:fontRef>
        </dgm:style>
      </dgm:prSet>
      <dgm:spPr/>
      <dgm:t>
        <a:bodyPr/>
        <a:lstStyle/>
        <a:p>
          <a:pPr rtl="1"/>
          <a:r>
            <a:rPr lang="ar-EG" sz="3200" b="1" dirty="0" smtClean="0"/>
            <a:t>محتوي المنهج التعليمي للأفراد المعاقين ذهنيا</a:t>
          </a:r>
          <a:endParaRPr lang="ar-SA" sz="3200"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a:blipFill rotWithShape="1">
          <a:blip xmlns:r="http://schemas.openxmlformats.org/officeDocument/2006/relationships" r:embed="rId1"/>
          <a:stretch>
            <a:fillRect/>
          </a:stretch>
        </a:blipFill>
      </dgm:spPr>
      <dgm:t>
        <a:bodyPr/>
        <a:lstStyle/>
        <a:p>
          <a:pPr rtl="1"/>
          <a:endParaRPr lang="ar-SA">
            <a:latin typeface="GE Flow" pitchFamily="18" charset="-78"/>
            <a:ea typeface="GE Flow" pitchFamily="18" charset="-78"/>
            <a:cs typeface="GE Flow" pitchFamily="18" charset="-78"/>
          </a:endParaRPr>
        </a:p>
      </dgm:t>
    </dgm:pt>
    <dgm:pt modelId="{FA04A84A-AEA6-4059-949E-633D7055F2C2}" type="pres">
      <dgm:prSet presAssocID="{D526C355-F03B-4ADF-BADB-1E098DEDEEDA}" presName="Name0" presStyleCnt="0">
        <dgm:presLayoutVars>
          <dgm:chMax val="21"/>
          <dgm:chPref val="21"/>
        </dgm:presLayoutVars>
      </dgm:prSet>
      <dgm:spPr/>
      <dgm:t>
        <a:bodyPr/>
        <a:lstStyle/>
        <a:p>
          <a:pPr rtl="1"/>
          <a:endParaRPr lang="ar-EG"/>
        </a:p>
      </dgm:t>
    </dgm:pt>
    <dgm:pt modelId="{D400885F-4CB9-4236-951F-DCB5561F58C5}" type="pres">
      <dgm:prSet presAssocID="{FF0957C0-56AA-4A1F-9058-6373DBBB260C}" presName="text1" presStyleCnt="0"/>
      <dgm:spPr/>
      <dgm:t>
        <a:bodyPr/>
        <a:lstStyle/>
        <a:p>
          <a:pPr rtl="1"/>
          <a:endParaRPr lang="ar-EG"/>
        </a:p>
      </dgm:t>
    </dgm:pt>
    <dgm:pt modelId="{8BE530C6-F0D6-464E-8349-0DE9B2D2F64A}" type="pres">
      <dgm:prSet presAssocID="{FF0957C0-56AA-4A1F-9058-6373DBBB260C}" presName="textRepeatNode" presStyleLbl="alignNode1" presStyleIdx="0" presStyleCnt="1">
        <dgm:presLayoutVars>
          <dgm:chMax val="0"/>
          <dgm:chPref val="0"/>
          <dgm:bulletEnabled val="1"/>
        </dgm:presLayoutVars>
      </dgm:prSet>
      <dgm:spPr/>
      <dgm:t>
        <a:bodyPr/>
        <a:lstStyle/>
        <a:p>
          <a:pPr rtl="1"/>
          <a:endParaRPr lang="ar-EG"/>
        </a:p>
      </dgm:t>
    </dgm:pt>
    <dgm:pt modelId="{4ABAE7D9-F846-48EC-A1DC-B32AC75D7531}" type="pres">
      <dgm:prSet presAssocID="{FF0957C0-56AA-4A1F-9058-6373DBBB260C}" presName="textaccent1" presStyleCnt="0"/>
      <dgm:spPr/>
      <dgm:t>
        <a:bodyPr/>
        <a:lstStyle/>
        <a:p>
          <a:pPr rtl="1"/>
          <a:endParaRPr lang="ar-EG"/>
        </a:p>
      </dgm:t>
    </dgm:pt>
    <dgm:pt modelId="{300A3C0B-BAB0-4402-BF4B-28A1EB78AD9C}" type="pres">
      <dgm:prSet presAssocID="{FF0957C0-56AA-4A1F-9058-6373DBBB260C}" presName="accentRepeatNode" presStyleLbl="solidAlignAcc1" presStyleIdx="0" presStyleCnt="2"/>
      <dgm:spPr/>
      <dgm:t>
        <a:bodyPr/>
        <a:lstStyle/>
        <a:p>
          <a:pPr rtl="1"/>
          <a:endParaRPr lang="ar-EG"/>
        </a:p>
      </dgm:t>
    </dgm:pt>
    <dgm:pt modelId="{1BCFF9C9-AC0F-4942-A715-4426B65D0D6D}" type="pres">
      <dgm:prSet presAssocID="{3075F5E2-7D63-451B-87B7-3C341E2A90E5}" presName="image1" presStyleCnt="0"/>
      <dgm:spPr/>
      <dgm:t>
        <a:bodyPr/>
        <a:lstStyle/>
        <a:p>
          <a:pPr rtl="1"/>
          <a:endParaRPr lang="ar-EG"/>
        </a:p>
      </dgm:t>
    </dgm:pt>
    <dgm:pt modelId="{D0E0C5C9-7A68-4E13-82D9-CC396A833825}" type="pres">
      <dgm:prSet presAssocID="{3075F5E2-7D63-451B-87B7-3C341E2A90E5}" presName="imageRepeatNode" presStyleLbl="alignAcc1" presStyleIdx="0" presStyleCnt="1"/>
      <dgm:spPr/>
      <dgm:t>
        <a:bodyPr/>
        <a:lstStyle/>
        <a:p>
          <a:pPr rtl="1"/>
          <a:endParaRPr lang="ar-EG"/>
        </a:p>
      </dgm:t>
    </dgm:pt>
    <dgm:pt modelId="{6784BEB4-8447-4492-9349-11CA30646378}" type="pres">
      <dgm:prSet presAssocID="{3075F5E2-7D63-451B-87B7-3C341E2A90E5}" presName="imageaccent1" presStyleCnt="0"/>
      <dgm:spPr/>
      <dgm:t>
        <a:bodyPr/>
        <a:lstStyle/>
        <a:p>
          <a:pPr rtl="1"/>
          <a:endParaRPr lang="ar-EG"/>
        </a:p>
      </dgm:t>
    </dgm:pt>
    <dgm:pt modelId="{86E71E5A-F79F-46CC-BB0A-11E0FED6FFAE}" type="pres">
      <dgm:prSet presAssocID="{3075F5E2-7D63-451B-87B7-3C341E2A90E5}" presName="accentRepeatNode" presStyleLbl="solidAlignAcc1" presStyleIdx="1" presStyleCnt="2"/>
      <dgm:spPr/>
      <dgm:t>
        <a:bodyPr/>
        <a:lstStyle/>
        <a:p>
          <a:pPr rtl="1"/>
          <a:endParaRPr lang="ar-EG"/>
        </a:p>
      </dgm:t>
    </dgm:pt>
  </dgm:ptLst>
  <dgm:cxnLst>
    <dgm:cxn modelId="{D668244A-26C0-4519-8747-EFD6FDA292FF}" type="presOf" srcId="{FF0957C0-56AA-4A1F-9058-6373DBBB260C}" destId="{8BE530C6-F0D6-464E-8349-0DE9B2D2F64A}" srcOrd="0" destOrd="0" presId="urn:microsoft.com/office/officeart/2008/layout/HexagonCluster"/>
    <dgm:cxn modelId="{662BD03D-AC38-4C3F-97FD-CDC93BDAF492}" type="presOf" srcId="{3075F5E2-7D63-451B-87B7-3C341E2A90E5}" destId="{D0E0C5C9-7A68-4E13-82D9-CC396A833825}" srcOrd="0" destOrd="0" presId="urn:microsoft.com/office/officeart/2008/layout/HexagonCluster"/>
    <dgm:cxn modelId="{7EF2A4D9-82C1-40D7-9796-C68B028F684A}" srcId="{D526C355-F03B-4ADF-BADB-1E098DEDEEDA}" destId="{FF0957C0-56AA-4A1F-9058-6373DBBB260C}" srcOrd="0" destOrd="0" parTransId="{1BF16321-2B96-4EE3-8D20-E3C196021B0B}" sibTransId="{3075F5E2-7D63-451B-87B7-3C341E2A90E5}"/>
    <dgm:cxn modelId="{6E65CE27-0E02-405D-AA76-3B13CE60E217}" type="presOf" srcId="{D526C355-F03B-4ADF-BADB-1E098DEDEEDA}" destId="{FA04A84A-AEA6-4059-949E-633D7055F2C2}" srcOrd="0" destOrd="0" presId="urn:microsoft.com/office/officeart/2008/layout/HexagonCluster"/>
    <dgm:cxn modelId="{69E20135-64C3-40BA-83F0-4C624FF79E21}" type="presParOf" srcId="{FA04A84A-AEA6-4059-949E-633D7055F2C2}" destId="{D400885F-4CB9-4236-951F-DCB5561F58C5}" srcOrd="0" destOrd="0" presId="urn:microsoft.com/office/officeart/2008/layout/HexagonCluster"/>
    <dgm:cxn modelId="{74661768-1815-4237-8A32-8033D000043D}" type="presParOf" srcId="{D400885F-4CB9-4236-951F-DCB5561F58C5}" destId="{8BE530C6-F0D6-464E-8349-0DE9B2D2F64A}" srcOrd="0" destOrd="0" presId="urn:microsoft.com/office/officeart/2008/layout/HexagonCluster"/>
    <dgm:cxn modelId="{4304101A-39B2-4C8D-9D42-59FC7E5AE1A3}" type="presParOf" srcId="{FA04A84A-AEA6-4059-949E-633D7055F2C2}" destId="{4ABAE7D9-F846-48EC-A1DC-B32AC75D7531}" srcOrd="1" destOrd="0" presId="urn:microsoft.com/office/officeart/2008/layout/HexagonCluster"/>
    <dgm:cxn modelId="{DAB1FBA7-0FBE-4B07-BBA3-188532BFDF2B}" type="presParOf" srcId="{4ABAE7D9-F846-48EC-A1DC-B32AC75D7531}" destId="{300A3C0B-BAB0-4402-BF4B-28A1EB78AD9C}" srcOrd="0" destOrd="0" presId="urn:microsoft.com/office/officeart/2008/layout/HexagonCluster"/>
    <dgm:cxn modelId="{26F87E5C-C2D4-441F-B749-C5AE11421531}" type="presParOf" srcId="{FA04A84A-AEA6-4059-949E-633D7055F2C2}" destId="{1BCFF9C9-AC0F-4942-A715-4426B65D0D6D}" srcOrd="2" destOrd="0" presId="urn:microsoft.com/office/officeart/2008/layout/HexagonCluster"/>
    <dgm:cxn modelId="{98399968-3FCE-49F7-A068-0ACE954B6D26}" type="presParOf" srcId="{1BCFF9C9-AC0F-4942-A715-4426B65D0D6D}" destId="{D0E0C5C9-7A68-4E13-82D9-CC396A833825}" srcOrd="0" destOrd="0" presId="urn:microsoft.com/office/officeart/2008/layout/HexagonCluster"/>
    <dgm:cxn modelId="{4CCD19C0-C412-455E-884F-1E9038554141}" type="presParOf" srcId="{FA04A84A-AEA6-4059-949E-633D7055F2C2}" destId="{6784BEB4-8447-4492-9349-11CA30646378}" srcOrd="3" destOrd="0" presId="urn:microsoft.com/office/officeart/2008/layout/HexagonCluster"/>
    <dgm:cxn modelId="{819B42D6-1720-495E-B7B1-A73EC9071813}" type="presParOf" srcId="{6784BEB4-8447-4492-9349-11CA30646378}" destId="{86E71E5A-F79F-46CC-BB0A-11E0FED6FFAE}"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5DBDD6A-AABB-45A8-A21E-94984C634177}" type="doc">
      <dgm:prSet loTypeId="urn:microsoft.com/office/officeart/2008/layout/AscendingPictureAccentProcess" loCatId="picture" qsTypeId="urn:microsoft.com/office/officeart/2005/8/quickstyle/simple1" qsCatId="simple" csTypeId="urn:microsoft.com/office/officeart/2005/8/colors/colorful5" csCatId="colorful" phldr="1"/>
      <dgm:spPr/>
      <dgm:t>
        <a:bodyPr/>
        <a:lstStyle/>
        <a:p>
          <a:pPr rtl="1"/>
          <a:endParaRPr lang="ar-EG"/>
        </a:p>
      </dgm:t>
    </dgm:pt>
    <dgm:pt modelId="{D7FF73B0-D61C-4885-821B-F9E0C304AFC6}">
      <dgm:prSet phldrT="[Text]" custT="1"/>
      <dgm:spPr/>
      <dgm:t>
        <a:bodyPr/>
        <a:lstStyle/>
        <a:p>
          <a:pPr algn="justLow" rtl="1"/>
          <a:r>
            <a:rPr lang="ar-EG" sz="2400" dirty="0" smtClean="0"/>
            <a:t>تختلف أهداف العملية التعليمية للأفراد المعاقين ذهنيا عن أهداف العملية التعليمية للأفراد الأسوياء و ذلك لاختلاف " طبيعة " الأفراد المعاقين ذهنيا عن " طبيعة " الأفراد الأسوياء . مما يترتب عليه تغير محتويات المناهج التعليمية و مكوناتها . </a:t>
          </a:r>
          <a:endParaRPr lang="ar-EG" sz="2400" dirty="0"/>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a:blipFill rotWithShape="1">
          <a:blip xmlns:r="http://schemas.openxmlformats.org/officeDocument/2006/relationships" r:embed="rId1"/>
          <a:stretch>
            <a:fillRect/>
          </a:stretch>
        </a:blipFill>
      </dgm:spPr>
      <dgm:t>
        <a:bodyPr/>
        <a:lstStyle/>
        <a:p>
          <a:pPr rtl="1"/>
          <a:endParaRPr lang="ar-EG"/>
        </a:p>
      </dgm:t>
    </dgm:pt>
    <dgm:pt modelId="{F5D4883D-BD21-4F64-8844-B5BA1CE2E9C1}" type="pres">
      <dgm:prSet presAssocID="{05DBDD6A-AABB-45A8-A21E-94984C634177}" presName="Name0" presStyleCnt="0">
        <dgm:presLayoutVars>
          <dgm:chMax val="7"/>
          <dgm:chPref val="7"/>
          <dgm:dir/>
        </dgm:presLayoutVars>
      </dgm:prSet>
      <dgm:spPr/>
      <dgm:t>
        <a:bodyPr/>
        <a:lstStyle/>
        <a:p>
          <a:pPr rtl="1"/>
          <a:endParaRPr lang="ar-EG"/>
        </a:p>
      </dgm:t>
    </dgm:pt>
    <dgm:pt modelId="{42176239-7C4D-4AE4-B52C-51C6113E5336}" type="pres">
      <dgm:prSet presAssocID="{D7FF73B0-D61C-4885-821B-F9E0C304AFC6}" presName="parTx1" presStyleLbl="node1" presStyleIdx="0" presStyleCnt="1" custScaleY="127123"/>
      <dgm:spPr/>
      <dgm:t>
        <a:bodyPr/>
        <a:lstStyle/>
        <a:p>
          <a:pPr rtl="1"/>
          <a:endParaRPr lang="ar-EG"/>
        </a:p>
      </dgm:t>
    </dgm:pt>
    <dgm:pt modelId="{8D5AAF11-9943-48B2-AE3B-5840B42F5FB4}" type="pres">
      <dgm:prSet presAssocID="{3BB414CA-1DA7-442F-885A-9A5D1660CFED}" presName="picture1" presStyleCnt="0"/>
      <dgm:spPr/>
    </dgm:pt>
    <dgm:pt modelId="{150BFC9B-6CF1-41A0-9E37-91C8664E8A75}" type="pres">
      <dgm:prSet presAssocID="{3BB414CA-1DA7-442F-885A-9A5D1660CFED}" presName="imageRepeatNode" presStyleLbl="fgImgPlace1" presStyleIdx="0" presStyleCnt="1" custLinFactNeighborX="504" custLinFactNeighborY="6291"/>
      <dgm:spPr/>
      <dgm:t>
        <a:bodyPr/>
        <a:lstStyle/>
        <a:p>
          <a:pPr rtl="1"/>
          <a:endParaRPr lang="ar-EG"/>
        </a:p>
      </dgm:t>
    </dgm:pt>
  </dgm:ptLst>
  <dgm:cxnLst>
    <dgm:cxn modelId="{15B47F85-03C3-4FC5-8B8A-41587286E77A}" srcId="{05DBDD6A-AABB-45A8-A21E-94984C634177}" destId="{D7FF73B0-D61C-4885-821B-F9E0C304AFC6}" srcOrd="0" destOrd="0" parTransId="{CE824195-F9AD-4AE3-9D4F-18A9172533E3}" sibTransId="{3BB414CA-1DA7-442F-885A-9A5D1660CFED}"/>
    <dgm:cxn modelId="{7B80BC81-7DF8-42F4-9444-0B92F920296A}" type="presOf" srcId="{3BB414CA-1DA7-442F-885A-9A5D1660CFED}" destId="{150BFC9B-6CF1-41A0-9E37-91C8664E8A75}" srcOrd="0" destOrd="0" presId="urn:microsoft.com/office/officeart/2008/layout/AscendingPictureAccentProcess"/>
    <dgm:cxn modelId="{2E9AFF24-DCF7-4B84-A052-9CBD3C099A82}" type="presOf" srcId="{D7FF73B0-D61C-4885-821B-F9E0C304AFC6}" destId="{42176239-7C4D-4AE4-B52C-51C6113E5336}" srcOrd="0" destOrd="0" presId="urn:microsoft.com/office/officeart/2008/layout/AscendingPictureAccentProcess"/>
    <dgm:cxn modelId="{E41F5F1D-C0E7-4DBF-9336-7DB893A6A8EE}" type="presOf" srcId="{05DBDD6A-AABB-45A8-A21E-94984C634177}" destId="{F5D4883D-BD21-4F64-8844-B5BA1CE2E9C1}" srcOrd="0" destOrd="0" presId="urn:microsoft.com/office/officeart/2008/layout/AscendingPictureAccentProcess"/>
    <dgm:cxn modelId="{8717C8BB-25A3-4C05-8BD3-360571A77700}" type="presParOf" srcId="{F5D4883D-BD21-4F64-8844-B5BA1CE2E9C1}" destId="{42176239-7C4D-4AE4-B52C-51C6113E5336}" srcOrd="0" destOrd="0" presId="urn:microsoft.com/office/officeart/2008/layout/AscendingPictureAccentProcess"/>
    <dgm:cxn modelId="{6FADC858-1B52-468A-A8E2-F663A30E5C91}" type="presParOf" srcId="{F5D4883D-BD21-4F64-8844-B5BA1CE2E9C1}" destId="{8D5AAF11-9943-48B2-AE3B-5840B42F5FB4}" srcOrd="1" destOrd="0" presId="urn:microsoft.com/office/officeart/2008/layout/AscendingPictureAccentProcess"/>
    <dgm:cxn modelId="{BD858900-D8BE-470D-8315-A7589A6024D0}" type="presParOf" srcId="{8D5AAF11-9943-48B2-AE3B-5840B42F5FB4}" destId="{150BFC9B-6CF1-41A0-9E37-91C8664E8A75}"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5DBDD6A-AABB-45A8-A21E-94984C634177}" type="doc">
      <dgm:prSet loTypeId="urn:microsoft.com/office/officeart/2005/8/layout/hProcess10" loCatId="picture" qsTypeId="urn:microsoft.com/office/officeart/2005/8/quickstyle/simple1" qsCatId="simple" csTypeId="urn:microsoft.com/office/officeart/2005/8/colors/colorful5" csCatId="colorful" phldr="1"/>
      <dgm:spPr/>
      <dgm:t>
        <a:bodyPr/>
        <a:lstStyle/>
        <a:p>
          <a:pPr rtl="1"/>
          <a:endParaRPr lang="ar-EG"/>
        </a:p>
      </dgm:t>
    </dgm:pt>
    <dgm:pt modelId="{D7FF73B0-D61C-4885-821B-F9E0C304AFC6}">
      <dgm:prSet phldrT="[Text]" custT="1">
        <dgm:style>
          <a:lnRef idx="1">
            <a:schemeClr val="accent6"/>
          </a:lnRef>
          <a:fillRef idx="2">
            <a:schemeClr val="accent6"/>
          </a:fillRef>
          <a:effectRef idx="1">
            <a:schemeClr val="accent6"/>
          </a:effectRef>
          <a:fontRef idx="minor">
            <a:schemeClr val="dk1"/>
          </a:fontRef>
        </dgm:style>
      </dgm:prSet>
      <dgm:spPr/>
      <dgm:t>
        <a:bodyPr/>
        <a:lstStyle/>
        <a:p>
          <a:pPr algn="justLow" rtl="1"/>
          <a:r>
            <a:rPr lang="ar-EG" sz="2400" dirty="0" smtClean="0"/>
            <a:t>بالرغم من اختلاف طبيعة الفرد المعاق ذهنيا عن طبيعة الأفراد الأسوياء مما يتطلب أسلوبا مختلفا في التعامل أو بعني أخر شكل مختلف من أشكال التدخل عن تلك التي تتبع داخل فصول الأسوياء إلا إننا يمكن أن نجزم أن خطوات التدخل قد تتبع نفس الأسلوب المنطقي من حيث نوعيه خطوات التدخل و ترتيبها و تسلسلها و تتابعها. </a:t>
          </a:r>
          <a:endParaRPr lang="ar-EG" sz="2400" dirty="0"/>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91716A4C-D1FE-4DC4-99A4-1CA5A35312DD}" type="pres">
      <dgm:prSet presAssocID="{05DBDD6A-AABB-45A8-A21E-94984C634177}" presName="Name0" presStyleCnt="0">
        <dgm:presLayoutVars>
          <dgm:dir val="rev"/>
          <dgm:resizeHandles val="exact"/>
        </dgm:presLayoutVars>
      </dgm:prSet>
      <dgm:spPr/>
      <dgm:t>
        <a:bodyPr/>
        <a:lstStyle/>
        <a:p>
          <a:pPr rtl="1"/>
          <a:endParaRPr lang="ar-EG"/>
        </a:p>
      </dgm:t>
    </dgm:pt>
    <dgm:pt modelId="{D860CBEB-D05C-444E-BDE0-47F8AD9442FF}" type="pres">
      <dgm:prSet presAssocID="{D7FF73B0-D61C-4885-821B-F9E0C304AFC6}" presName="composite" presStyleCnt="0"/>
      <dgm:spPr/>
    </dgm:pt>
    <dgm:pt modelId="{CAD97C74-25F5-40CA-86CC-10E76571503B}" type="pres">
      <dgm:prSet presAssocID="{D7FF73B0-D61C-4885-821B-F9E0C304AFC6}" presName="imagSh"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05E67743-D7D2-487B-B3CF-2FC6402AE298}" type="pres">
      <dgm:prSet presAssocID="{D7FF73B0-D61C-4885-821B-F9E0C304AFC6}" presName="txNode" presStyleLbl="node1" presStyleIdx="0" presStyleCnt="1">
        <dgm:presLayoutVars>
          <dgm:bulletEnabled val="1"/>
        </dgm:presLayoutVars>
      </dgm:prSet>
      <dgm:spPr/>
      <dgm:t>
        <a:bodyPr/>
        <a:lstStyle/>
        <a:p>
          <a:pPr rtl="1"/>
          <a:endParaRPr lang="ar-EG"/>
        </a:p>
      </dgm:t>
    </dgm:pt>
  </dgm:ptLst>
  <dgm:cxnLst>
    <dgm:cxn modelId="{15B47F85-03C3-4FC5-8B8A-41587286E77A}" srcId="{05DBDD6A-AABB-45A8-A21E-94984C634177}" destId="{D7FF73B0-D61C-4885-821B-F9E0C304AFC6}" srcOrd="0" destOrd="0" parTransId="{CE824195-F9AD-4AE3-9D4F-18A9172533E3}" sibTransId="{3BB414CA-1DA7-442F-885A-9A5D1660CFED}"/>
    <dgm:cxn modelId="{C995E3A3-40CF-4699-9C18-AF97455557B5}" type="presOf" srcId="{D7FF73B0-D61C-4885-821B-F9E0C304AFC6}" destId="{05E67743-D7D2-487B-B3CF-2FC6402AE298}" srcOrd="0" destOrd="0" presId="urn:microsoft.com/office/officeart/2005/8/layout/hProcess10"/>
    <dgm:cxn modelId="{E6FCAAED-9E78-444C-8F30-B1226596044F}" type="presOf" srcId="{05DBDD6A-AABB-45A8-A21E-94984C634177}" destId="{91716A4C-D1FE-4DC4-99A4-1CA5A35312DD}" srcOrd="0" destOrd="0" presId="urn:microsoft.com/office/officeart/2005/8/layout/hProcess10"/>
    <dgm:cxn modelId="{C6F81617-2495-4504-9EA3-DF26C2ADB0EE}" type="presParOf" srcId="{91716A4C-D1FE-4DC4-99A4-1CA5A35312DD}" destId="{D860CBEB-D05C-444E-BDE0-47F8AD9442FF}" srcOrd="0" destOrd="0" presId="urn:microsoft.com/office/officeart/2005/8/layout/hProcess10"/>
    <dgm:cxn modelId="{1C4C650A-EC49-4322-A1B1-06F63E96B830}" type="presParOf" srcId="{D860CBEB-D05C-444E-BDE0-47F8AD9442FF}" destId="{CAD97C74-25F5-40CA-86CC-10E76571503B}" srcOrd="0" destOrd="0" presId="urn:microsoft.com/office/officeart/2005/8/layout/hProcess10"/>
    <dgm:cxn modelId="{0AB0B3D3-C78C-497B-9F7A-8142A677F8D6}" type="presParOf" srcId="{D860CBEB-D05C-444E-BDE0-47F8AD9442FF}" destId="{05E67743-D7D2-487B-B3CF-2FC6402AE298}"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5DBDD6A-AABB-45A8-A21E-94984C634177}" type="doc">
      <dgm:prSet loTypeId="urn:microsoft.com/office/officeart/2008/layout/AlternatingPictureBlocks" loCatId="picture" qsTypeId="urn:microsoft.com/office/officeart/2005/8/quickstyle/simple1" qsCatId="simple" csTypeId="urn:microsoft.com/office/officeart/2005/8/colors/colorful3" csCatId="colorful" phldr="1"/>
      <dgm:spPr/>
      <dgm:t>
        <a:bodyPr/>
        <a:lstStyle/>
        <a:p>
          <a:pPr rtl="1"/>
          <a:endParaRPr lang="ar-EG"/>
        </a:p>
      </dgm:t>
    </dgm:pt>
    <dgm:pt modelId="{D7FF73B0-D61C-4885-821B-F9E0C304AFC6}">
      <dgm:prSet phldrT="[Text]" custT="1"/>
      <dgm:spPr/>
      <dgm:t>
        <a:bodyPr/>
        <a:lstStyle/>
        <a:p>
          <a:pPr algn="justLow" rtl="1"/>
          <a:r>
            <a:rPr lang="ar-EG" sz="2400" dirty="0" smtClean="0"/>
            <a:t>مجالات التدريس للأفراد المعاقين ذهنيا و التي يجب أن يتضمنها المحتوي التعليمي بالنسبة للعملية التعليمية للطفل المعاق ذهنيا لن تخرج عن مهارات الحياة الأساسية التي يمكن أن تمكنه من أن يحيا بشكل مناسب و التي يتحقق بها أهداف العملية التعليمية التي سبق و تحدثنا عنها من اكتساب مهارات الحياة البسيطة  </a:t>
          </a:r>
          <a:endParaRPr lang="ar-EG" sz="2400" dirty="0"/>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02257BDD-C4E4-4826-8A37-759010C7823A}" type="pres">
      <dgm:prSet presAssocID="{05DBDD6A-AABB-45A8-A21E-94984C634177}" presName="linearFlow" presStyleCnt="0">
        <dgm:presLayoutVars>
          <dgm:dir/>
          <dgm:resizeHandles val="exact"/>
        </dgm:presLayoutVars>
      </dgm:prSet>
      <dgm:spPr/>
      <dgm:t>
        <a:bodyPr/>
        <a:lstStyle/>
        <a:p>
          <a:pPr rtl="1"/>
          <a:endParaRPr lang="ar-EG"/>
        </a:p>
      </dgm:t>
    </dgm:pt>
    <dgm:pt modelId="{099D706D-09C3-4AEC-8723-CD16BC05EAC6}" type="pres">
      <dgm:prSet presAssocID="{D7FF73B0-D61C-4885-821B-F9E0C304AFC6}" presName="comp" presStyleCnt="0"/>
      <dgm:spPr/>
    </dgm:pt>
    <dgm:pt modelId="{3F126334-85BE-4EE0-921D-BA09F3EDFE08}" type="pres">
      <dgm:prSet presAssocID="{D7FF73B0-D61C-4885-821B-F9E0C304AFC6}" presName="rect2" presStyleLbl="node1" presStyleIdx="0" presStyleCnt="1">
        <dgm:presLayoutVars>
          <dgm:bulletEnabled val="1"/>
        </dgm:presLayoutVars>
      </dgm:prSet>
      <dgm:spPr/>
      <dgm:t>
        <a:bodyPr/>
        <a:lstStyle/>
        <a:p>
          <a:pPr rtl="1"/>
          <a:endParaRPr lang="ar-EG"/>
        </a:p>
      </dgm:t>
    </dgm:pt>
    <dgm:pt modelId="{6FB0B4E6-B451-43C4-9BD5-A2F93EEC42EE}" type="pres">
      <dgm:prSet presAssocID="{D7FF73B0-D61C-4885-821B-F9E0C304AFC6}" presName="rect1" presStyleLbl="lnNod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15B47F85-03C3-4FC5-8B8A-41587286E77A}" srcId="{05DBDD6A-AABB-45A8-A21E-94984C634177}" destId="{D7FF73B0-D61C-4885-821B-F9E0C304AFC6}" srcOrd="0" destOrd="0" parTransId="{CE824195-F9AD-4AE3-9D4F-18A9172533E3}" sibTransId="{3BB414CA-1DA7-442F-885A-9A5D1660CFED}"/>
    <dgm:cxn modelId="{CB997B7E-CC67-4EE7-AA24-29A81AB6F50F}" type="presOf" srcId="{05DBDD6A-AABB-45A8-A21E-94984C634177}" destId="{02257BDD-C4E4-4826-8A37-759010C7823A}" srcOrd="0" destOrd="0" presId="urn:microsoft.com/office/officeart/2008/layout/AlternatingPictureBlocks"/>
    <dgm:cxn modelId="{A6B06234-5A2D-408C-BDF4-03B2ACD7DB13}" type="presOf" srcId="{D7FF73B0-D61C-4885-821B-F9E0C304AFC6}" destId="{3F126334-85BE-4EE0-921D-BA09F3EDFE08}" srcOrd="0" destOrd="0" presId="urn:microsoft.com/office/officeart/2008/layout/AlternatingPictureBlocks"/>
    <dgm:cxn modelId="{A2F6E560-F9E0-4286-B789-3946B99E60EC}" type="presParOf" srcId="{02257BDD-C4E4-4826-8A37-759010C7823A}" destId="{099D706D-09C3-4AEC-8723-CD16BC05EAC6}" srcOrd="0" destOrd="0" presId="urn:microsoft.com/office/officeart/2008/layout/AlternatingPictureBlocks"/>
    <dgm:cxn modelId="{EC1FA469-CB4A-4DFD-9F01-E6C493C194C8}" type="presParOf" srcId="{099D706D-09C3-4AEC-8723-CD16BC05EAC6}" destId="{3F126334-85BE-4EE0-921D-BA09F3EDFE08}" srcOrd="0" destOrd="0" presId="urn:microsoft.com/office/officeart/2008/layout/AlternatingPictureBlocks"/>
    <dgm:cxn modelId="{8B1DFCE2-E3D6-4CBA-9F5C-DC9FBBCD3336}" type="presParOf" srcId="{099D706D-09C3-4AEC-8723-CD16BC05EAC6}" destId="{6FB0B4E6-B451-43C4-9BD5-A2F93EEC42EE}"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5DBDD6A-AABB-45A8-A21E-94984C634177}" type="doc">
      <dgm:prSet loTypeId="urn:microsoft.com/office/officeart/2009/layout/CirclePictureHierarchy" loCatId="picture" qsTypeId="urn:microsoft.com/office/officeart/2005/8/quickstyle/simple1" qsCatId="simple" csTypeId="urn:microsoft.com/office/officeart/2005/8/colors/colorful5" csCatId="colorful" phldr="1"/>
      <dgm:spPr/>
      <dgm:t>
        <a:bodyPr/>
        <a:lstStyle/>
        <a:p>
          <a:pPr rtl="1"/>
          <a:endParaRPr lang="ar-EG"/>
        </a:p>
      </dgm:t>
    </dgm:pt>
    <dgm:pt modelId="{D7FF73B0-D61C-4885-821B-F9E0C304AFC6}">
      <dgm:prSet phldrT="[Text]" custT="1"/>
      <dgm:spPr/>
      <dgm:t>
        <a:bodyPr/>
        <a:lstStyle/>
        <a:p>
          <a:pPr algn="justLow" rtl="1"/>
          <a:r>
            <a:rPr lang="ar-EG" sz="2400" dirty="0" smtClean="0">
              <a:solidFill>
                <a:srgbClr val="0070C0"/>
              </a:solidFill>
            </a:rPr>
            <a:t>وتتضمن مهارات التعامل مع محيط البيئة خارج المنزل والتي يتعامل فيها الطفل مع البيئة المحيطة بها الأكثر اتساعا. وتعتبر هذه المهارات من أهم المهارات لكي يصل إلى درجة الاستقلالية الكاملة بحيث يتمكن من الخروج خارج المنزل و الوفاء بمتطلباته الشخصية وتتضمن مثل هذه المهارات مهارات التعامل مع البيئة و الوفاء بمتطلباته الشخصية خارج المنزل .</a:t>
          </a:r>
          <a:endParaRPr lang="ar-EG" sz="2400" dirty="0">
            <a:solidFill>
              <a:srgbClr val="0070C0"/>
            </a:solidFill>
          </a:endParaRPr>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01E26389-0F23-4979-8EED-6D60268D2E81}" type="pres">
      <dgm:prSet presAssocID="{05DBDD6A-AABB-45A8-A21E-94984C634177}" presName="hierChild1" presStyleCnt="0">
        <dgm:presLayoutVars>
          <dgm:chPref val="1"/>
          <dgm:dir/>
          <dgm:animOne val="branch"/>
          <dgm:animLvl val="lvl"/>
          <dgm:resizeHandles/>
        </dgm:presLayoutVars>
      </dgm:prSet>
      <dgm:spPr/>
      <dgm:t>
        <a:bodyPr/>
        <a:lstStyle/>
        <a:p>
          <a:pPr rtl="1"/>
          <a:endParaRPr lang="ar-EG"/>
        </a:p>
      </dgm:t>
    </dgm:pt>
    <dgm:pt modelId="{08CC0099-8B97-4754-B6AB-8626E9E85002}" type="pres">
      <dgm:prSet presAssocID="{D7FF73B0-D61C-4885-821B-F9E0C304AFC6}" presName="hierRoot1" presStyleCnt="0"/>
      <dgm:spPr/>
    </dgm:pt>
    <dgm:pt modelId="{A90CEC3D-840D-4FCE-8E26-40E7D7C8E5BC}" type="pres">
      <dgm:prSet presAssocID="{D7FF73B0-D61C-4885-821B-F9E0C304AFC6}" presName="composite" presStyleCnt="0"/>
      <dgm:spPr/>
    </dgm:pt>
    <dgm:pt modelId="{DEA5EC86-4403-40F3-BB2D-5EAAD7ED8A31}" type="pres">
      <dgm:prSet presAssocID="{D7FF73B0-D61C-4885-821B-F9E0C304AFC6}" presName="image" presStyleLbl="node0" presStyleIdx="0" presStyleCnt="1"/>
      <dgm:spPr>
        <a:blipFill rotWithShape="1">
          <a:blip xmlns:r="http://schemas.openxmlformats.org/officeDocument/2006/relationships" r:embed="rId1"/>
          <a:stretch>
            <a:fillRect/>
          </a:stretch>
        </a:blipFill>
      </dgm:spPr>
    </dgm:pt>
    <dgm:pt modelId="{659483A0-4445-4A73-8F2C-7E7ADC1ECD94}" type="pres">
      <dgm:prSet presAssocID="{D7FF73B0-D61C-4885-821B-F9E0C304AFC6}" presName="text" presStyleLbl="revTx" presStyleIdx="0" presStyleCnt="1">
        <dgm:presLayoutVars>
          <dgm:chPref val="3"/>
        </dgm:presLayoutVars>
      </dgm:prSet>
      <dgm:spPr/>
      <dgm:t>
        <a:bodyPr/>
        <a:lstStyle/>
        <a:p>
          <a:pPr rtl="1"/>
          <a:endParaRPr lang="ar-EG"/>
        </a:p>
      </dgm:t>
    </dgm:pt>
    <dgm:pt modelId="{3D59279A-3361-46C2-91E0-13B22B480E7C}" type="pres">
      <dgm:prSet presAssocID="{D7FF73B0-D61C-4885-821B-F9E0C304AFC6}" presName="hierChild2" presStyleCnt="0"/>
      <dgm:spPr/>
    </dgm:pt>
  </dgm:ptLst>
  <dgm:cxnLst>
    <dgm:cxn modelId="{15B47F85-03C3-4FC5-8B8A-41587286E77A}" srcId="{05DBDD6A-AABB-45A8-A21E-94984C634177}" destId="{D7FF73B0-D61C-4885-821B-F9E0C304AFC6}" srcOrd="0" destOrd="0" parTransId="{CE824195-F9AD-4AE3-9D4F-18A9172533E3}" sibTransId="{3BB414CA-1DA7-442F-885A-9A5D1660CFED}"/>
    <dgm:cxn modelId="{2521E1F3-947F-4A49-9A45-67F4E0A8CB8E}" type="presOf" srcId="{05DBDD6A-AABB-45A8-A21E-94984C634177}" destId="{01E26389-0F23-4979-8EED-6D60268D2E81}" srcOrd="0" destOrd="0" presId="urn:microsoft.com/office/officeart/2009/layout/CirclePictureHierarchy"/>
    <dgm:cxn modelId="{238BC824-7075-41B1-AC5A-1416C440C784}" type="presOf" srcId="{D7FF73B0-D61C-4885-821B-F9E0C304AFC6}" destId="{659483A0-4445-4A73-8F2C-7E7ADC1ECD94}" srcOrd="0" destOrd="0" presId="urn:microsoft.com/office/officeart/2009/layout/CirclePictureHierarchy"/>
    <dgm:cxn modelId="{730BA82F-3B09-4C29-B315-3534E35489A8}" type="presParOf" srcId="{01E26389-0F23-4979-8EED-6D60268D2E81}" destId="{08CC0099-8B97-4754-B6AB-8626E9E85002}" srcOrd="0" destOrd="0" presId="urn:microsoft.com/office/officeart/2009/layout/CirclePictureHierarchy"/>
    <dgm:cxn modelId="{D6F0FB01-C40D-4ED5-9D04-4ECEE99CCDCF}" type="presParOf" srcId="{08CC0099-8B97-4754-B6AB-8626E9E85002}" destId="{A90CEC3D-840D-4FCE-8E26-40E7D7C8E5BC}" srcOrd="0" destOrd="0" presId="urn:microsoft.com/office/officeart/2009/layout/CirclePictureHierarchy"/>
    <dgm:cxn modelId="{D872AC12-2F7D-4F5F-9E7D-49287461F1D0}" type="presParOf" srcId="{A90CEC3D-840D-4FCE-8E26-40E7D7C8E5BC}" destId="{DEA5EC86-4403-40F3-BB2D-5EAAD7ED8A31}" srcOrd="0" destOrd="0" presId="urn:microsoft.com/office/officeart/2009/layout/CirclePictureHierarchy"/>
    <dgm:cxn modelId="{C8414D71-0E38-4F6C-A361-140B52B04859}" type="presParOf" srcId="{A90CEC3D-840D-4FCE-8E26-40E7D7C8E5BC}" destId="{659483A0-4445-4A73-8F2C-7E7ADC1ECD94}" srcOrd="1" destOrd="0" presId="urn:microsoft.com/office/officeart/2009/layout/CirclePictureHierarchy"/>
    <dgm:cxn modelId="{51A0AEA9-EA2B-441D-84DB-DEC488F0EAEC}" type="presParOf" srcId="{08CC0099-8B97-4754-B6AB-8626E9E85002}" destId="{3D59279A-3361-46C2-91E0-13B22B480E7C}"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366E4C-BEE7-4136-B81C-E091834A9023}"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81D46BB5-67AD-4AA1-89F4-95B82D89C1F7}">
      <dgm:prSet phldrT="[Text]" custT="1"/>
      <dgm:spPr/>
      <dgm:t>
        <a:bodyPr/>
        <a:lstStyle/>
        <a:p>
          <a:pPr algn="justLow" rtl="1"/>
          <a:r>
            <a:rPr lang="ar-EG" sz="2400" b="1" dirty="0" smtClean="0">
              <a:solidFill>
                <a:srgbClr val="3366FD"/>
              </a:solidFill>
            </a:rPr>
            <a:t>يمر كل الأطفال بنفس مظاهر النمو و بنفس ترتيب هذه المظاهر ، حتى الأطفال المعاقين ذهنيا يمرون بما يمر به الطفل السليم و إن كان هذا يحدث بشكل أبطأ . كما أن الأطفال المعاقين ذهنيا يمرون بنفس هذه المظاهر بالرغم من وجود بعض المظاهر السلبية المصاحبة للإعاقة و التي يمكن أن تؤدي إلي عدم وضوح هذه المظاهر بنفس درجة وضوحها لدي الطفل المعاق ذهنيا . </a:t>
          </a:r>
          <a:endParaRPr lang="ar-EG" sz="2400" b="1" dirty="0">
            <a:solidFill>
              <a:srgbClr val="3366FD"/>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3D468BCD-AD31-49DC-8D78-88D2889C2171}" type="pres">
      <dgm:prSet presAssocID="{EB366E4C-BEE7-4136-B81C-E091834A9023}" presName="Name0" presStyleCnt="0">
        <dgm:presLayoutVars>
          <dgm:chMax/>
          <dgm:chPref/>
          <dgm:dir/>
        </dgm:presLayoutVars>
      </dgm:prSet>
      <dgm:spPr/>
      <dgm:t>
        <a:bodyPr/>
        <a:lstStyle/>
        <a:p>
          <a:pPr rtl="1"/>
          <a:endParaRPr lang="ar-EG"/>
        </a:p>
      </dgm:t>
    </dgm:pt>
    <dgm:pt modelId="{417D462C-8C85-4E84-945B-1A127C7BC338}" type="pres">
      <dgm:prSet presAssocID="{81D46BB5-67AD-4AA1-89F4-95B82D89C1F7}" presName="composite" presStyleCnt="0">
        <dgm:presLayoutVars>
          <dgm:chMax/>
          <dgm:chPref/>
        </dgm:presLayoutVars>
      </dgm:prSet>
      <dgm:spPr/>
    </dgm:pt>
    <dgm:pt modelId="{348C3E12-9BD1-45EE-B027-8D7BACA3EA6F}" type="pres">
      <dgm:prSet presAssocID="{81D46BB5-67AD-4AA1-89F4-95B82D89C1F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A8E481D-1927-4708-B532-F918F9322C5B}" type="pres">
      <dgm:prSet presAssocID="{81D46BB5-67AD-4AA1-89F4-95B82D89C1F7}" presName="ParentText" presStyleLbl="revTx" presStyleIdx="0" presStyleCnt="1">
        <dgm:presLayoutVars>
          <dgm:chMax val="0"/>
          <dgm:chPref val="0"/>
          <dgm:bulletEnabled val="1"/>
        </dgm:presLayoutVars>
      </dgm:prSet>
      <dgm:spPr/>
      <dgm:t>
        <a:bodyPr/>
        <a:lstStyle/>
        <a:p>
          <a:pPr rtl="1"/>
          <a:endParaRPr lang="ar-EG"/>
        </a:p>
      </dgm:t>
    </dgm:pt>
    <dgm:pt modelId="{D54FE3B8-FEFA-4F73-800D-96FFD230CF39}" type="pres">
      <dgm:prSet presAssocID="{81D46BB5-67AD-4AA1-89F4-95B82D89C1F7}" presName="tlFrame" presStyleLbl="node1" presStyleIdx="0"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C1BE83A4-42E5-4FC8-8B14-17C00DCDB63B}" type="pres">
      <dgm:prSet presAssocID="{81D46BB5-67AD-4AA1-89F4-95B82D89C1F7}" presName="trFrame" presStyleLbl="node1" presStyleIdx="1"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412FB457-3561-4F50-9408-9E4459989EC7}" type="pres">
      <dgm:prSet presAssocID="{81D46BB5-67AD-4AA1-89F4-95B82D89C1F7}" presName="blFrame" presStyleLbl="node1" presStyleIdx="2"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329AB6E1-47E7-471E-A077-AE2DBD3C7522}" type="pres">
      <dgm:prSet presAssocID="{81D46BB5-67AD-4AA1-89F4-95B82D89C1F7}" presName="brFrame" presStyleLbl="node1" presStyleIdx="3"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Lst>
  <dgm:cxnLst>
    <dgm:cxn modelId="{EF1EBDF9-9E03-46E4-A94C-918855F09D98}" type="presOf" srcId="{81D46BB5-67AD-4AA1-89F4-95B82D89C1F7}" destId="{CA8E481D-1927-4708-B532-F918F9322C5B}" srcOrd="0" destOrd="0" presId="urn:microsoft.com/office/officeart/2009/3/layout/FramedTextPicture"/>
    <dgm:cxn modelId="{053F897C-276A-48CF-93B5-D49E6C7B9716}" type="presOf" srcId="{EB366E4C-BEE7-4136-B81C-E091834A9023}" destId="{3D468BCD-AD31-49DC-8D78-88D2889C2171}" srcOrd="0" destOrd="0" presId="urn:microsoft.com/office/officeart/2009/3/layout/FramedTextPicture"/>
    <dgm:cxn modelId="{265E4594-632F-41B7-9EA8-2A9BB7288E74}" srcId="{EB366E4C-BEE7-4136-B81C-E091834A9023}" destId="{81D46BB5-67AD-4AA1-89F4-95B82D89C1F7}" srcOrd="0" destOrd="0" parTransId="{D2A2395E-05D9-4487-A5D2-92074E494B09}" sibTransId="{66D9E35C-8D60-47CC-9612-FA57D3A164AF}"/>
    <dgm:cxn modelId="{5C2990DE-ACB8-4F96-A0FB-9C23C2288AAD}" type="presParOf" srcId="{3D468BCD-AD31-49DC-8D78-88D2889C2171}" destId="{417D462C-8C85-4E84-945B-1A127C7BC338}" srcOrd="0" destOrd="0" presId="urn:microsoft.com/office/officeart/2009/3/layout/FramedTextPicture"/>
    <dgm:cxn modelId="{0ACD8A0C-1D36-484A-A6F7-DE7665B0CF21}" type="presParOf" srcId="{417D462C-8C85-4E84-945B-1A127C7BC338}" destId="{348C3E12-9BD1-45EE-B027-8D7BACA3EA6F}" srcOrd="0" destOrd="0" presId="urn:microsoft.com/office/officeart/2009/3/layout/FramedTextPicture"/>
    <dgm:cxn modelId="{2B65C8A1-9443-44F0-85C7-2DBED881FC91}" type="presParOf" srcId="{417D462C-8C85-4E84-945B-1A127C7BC338}" destId="{CA8E481D-1927-4708-B532-F918F9322C5B}" srcOrd="1" destOrd="0" presId="urn:microsoft.com/office/officeart/2009/3/layout/FramedTextPicture"/>
    <dgm:cxn modelId="{6D306226-3307-4388-8B84-9A1F2A27A1F1}" type="presParOf" srcId="{417D462C-8C85-4E84-945B-1A127C7BC338}" destId="{D54FE3B8-FEFA-4F73-800D-96FFD230CF39}" srcOrd="2" destOrd="0" presId="urn:microsoft.com/office/officeart/2009/3/layout/FramedTextPicture"/>
    <dgm:cxn modelId="{A506A290-2F1F-4EA2-A160-3332BA305D0A}" type="presParOf" srcId="{417D462C-8C85-4E84-945B-1A127C7BC338}" destId="{C1BE83A4-42E5-4FC8-8B14-17C00DCDB63B}" srcOrd="3" destOrd="0" presId="urn:microsoft.com/office/officeart/2009/3/layout/FramedTextPicture"/>
    <dgm:cxn modelId="{EEBE5C80-3966-4398-93B0-E6A7C1E492F3}" type="presParOf" srcId="{417D462C-8C85-4E84-945B-1A127C7BC338}" destId="{412FB457-3561-4F50-9408-9E4459989EC7}" srcOrd="4" destOrd="0" presId="urn:microsoft.com/office/officeart/2009/3/layout/FramedTextPicture"/>
    <dgm:cxn modelId="{DEEA18FA-DC14-4007-91E8-C4C854A09EDA}" type="presParOf" srcId="{417D462C-8C85-4E84-945B-1A127C7BC338}" destId="{329AB6E1-47E7-471E-A077-AE2DBD3C752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5DBDD6A-AABB-45A8-A21E-94984C634177}" type="doc">
      <dgm:prSet loTypeId="urn:microsoft.com/office/officeart/2008/layout/AlternatingPictureBlocks" loCatId="picture" qsTypeId="urn:microsoft.com/office/officeart/2005/8/quickstyle/simple1" qsCatId="simple" csTypeId="urn:microsoft.com/office/officeart/2005/8/colors/colorful3" csCatId="colorful" phldr="1"/>
      <dgm:spPr/>
      <dgm:t>
        <a:bodyPr/>
        <a:lstStyle/>
        <a:p>
          <a:pPr rtl="1"/>
          <a:endParaRPr lang="ar-EG"/>
        </a:p>
      </dgm:t>
    </dgm:pt>
    <dgm:pt modelId="{D7FF73B0-D61C-4885-821B-F9E0C304AFC6}">
      <dgm:prSet phldrT="[Text]" custT="1"/>
      <dgm:spPr/>
      <dgm:t>
        <a:bodyPr/>
        <a:lstStyle/>
        <a:p>
          <a:pPr algn="justLow" rtl="1"/>
          <a:r>
            <a:rPr lang="ar-EG" sz="2400" dirty="0" smtClean="0"/>
            <a:t>تعتبر المواد الإدراكية من أهم المواد التعليمية التي يجب ان يتضمنها المحتوي التعليمي لمناهج الأفراد المعاقين ذهنيا لما تتطلبه طبيعة الأفراد المعاقين ذهنيا التركيز على هذا الجانب نظرا للانخفاض القدرات العقلية للأطفال المعاقين ذهنيا مما يترتب عليه انخفاض القدرة على الرصد و الاستنتاج و تحليل البيئة المحيطة بهم . </a:t>
          </a:r>
          <a:endParaRPr lang="ar-EG" sz="2400" dirty="0"/>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02257BDD-C4E4-4826-8A37-759010C7823A}" type="pres">
      <dgm:prSet presAssocID="{05DBDD6A-AABB-45A8-A21E-94984C634177}" presName="linearFlow" presStyleCnt="0">
        <dgm:presLayoutVars>
          <dgm:dir/>
          <dgm:resizeHandles val="exact"/>
        </dgm:presLayoutVars>
      </dgm:prSet>
      <dgm:spPr/>
      <dgm:t>
        <a:bodyPr/>
        <a:lstStyle/>
        <a:p>
          <a:pPr rtl="1"/>
          <a:endParaRPr lang="ar-EG"/>
        </a:p>
      </dgm:t>
    </dgm:pt>
    <dgm:pt modelId="{099D706D-09C3-4AEC-8723-CD16BC05EAC6}" type="pres">
      <dgm:prSet presAssocID="{D7FF73B0-D61C-4885-821B-F9E0C304AFC6}" presName="comp" presStyleCnt="0"/>
      <dgm:spPr/>
    </dgm:pt>
    <dgm:pt modelId="{3F126334-85BE-4EE0-921D-BA09F3EDFE08}" type="pres">
      <dgm:prSet presAssocID="{D7FF73B0-D61C-4885-821B-F9E0C304AFC6}" presName="rect2" presStyleLbl="node1" presStyleIdx="0" presStyleCnt="1">
        <dgm:presLayoutVars>
          <dgm:bulletEnabled val="1"/>
        </dgm:presLayoutVars>
      </dgm:prSet>
      <dgm:spPr/>
      <dgm:t>
        <a:bodyPr/>
        <a:lstStyle/>
        <a:p>
          <a:pPr rtl="1"/>
          <a:endParaRPr lang="ar-EG"/>
        </a:p>
      </dgm:t>
    </dgm:pt>
    <dgm:pt modelId="{6FB0B4E6-B451-43C4-9BD5-A2F93EEC42EE}" type="pres">
      <dgm:prSet presAssocID="{D7FF73B0-D61C-4885-821B-F9E0C304AFC6}" presName="rect1" presStyleLbl="lnNode1" presStyleIdx="0" presStyleCnt="1"/>
      <dgm:spPr>
        <a:blipFill rotWithShape="1">
          <a:blip xmlns:r="http://schemas.openxmlformats.org/officeDocument/2006/relationships" r:embed="rId1"/>
          <a:stretch>
            <a:fillRect/>
          </a:stretch>
        </a:blipFill>
      </dgm:spPr>
    </dgm:pt>
  </dgm:ptLst>
  <dgm:cxnLst>
    <dgm:cxn modelId="{15B47F85-03C3-4FC5-8B8A-41587286E77A}" srcId="{05DBDD6A-AABB-45A8-A21E-94984C634177}" destId="{D7FF73B0-D61C-4885-821B-F9E0C304AFC6}" srcOrd="0" destOrd="0" parTransId="{CE824195-F9AD-4AE3-9D4F-18A9172533E3}" sibTransId="{3BB414CA-1DA7-442F-885A-9A5D1660CFED}"/>
    <dgm:cxn modelId="{E9604AF2-7870-4EDB-946A-92F65F79BFF3}" type="presOf" srcId="{D7FF73B0-D61C-4885-821B-F9E0C304AFC6}" destId="{3F126334-85BE-4EE0-921D-BA09F3EDFE08}" srcOrd="0" destOrd="0" presId="urn:microsoft.com/office/officeart/2008/layout/AlternatingPictureBlocks"/>
    <dgm:cxn modelId="{8A4A87DD-FDFD-4D79-980C-72A2F8071A53}" type="presOf" srcId="{05DBDD6A-AABB-45A8-A21E-94984C634177}" destId="{02257BDD-C4E4-4826-8A37-759010C7823A}" srcOrd="0" destOrd="0" presId="urn:microsoft.com/office/officeart/2008/layout/AlternatingPictureBlocks"/>
    <dgm:cxn modelId="{D51F429C-EFD1-4922-9723-4A44A0863E9D}" type="presParOf" srcId="{02257BDD-C4E4-4826-8A37-759010C7823A}" destId="{099D706D-09C3-4AEC-8723-CD16BC05EAC6}" srcOrd="0" destOrd="0" presId="urn:microsoft.com/office/officeart/2008/layout/AlternatingPictureBlocks"/>
    <dgm:cxn modelId="{7C046BEF-D3AD-4851-8AB2-A3CD181F9197}" type="presParOf" srcId="{099D706D-09C3-4AEC-8723-CD16BC05EAC6}" destId="{3F126334-85BE-4EE0-921D-BA09F3EDFE08}" srcOrd="0" destOrd="0" presId="urn:microsoft.com/office/officeart/2008/layout/AlternatingPictureBlocks"/>
    <dgm:cxn modelId="{7FC00826-F4F8-4EE1-856B-6270F6BE6914}" type="presParOf" srcId="{099D706D-09C3-4AEC-8723-CD16BC05EAC6}" destId="{6FB0B4E6-B451-43C4-9BD5-A2F93EEC42EE}"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B366E4C-BEE7-4136-B81C-E091834A9023}"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81D46BB5-67AD-4AA1-89F4-95B82D89C1F7}">
      <dgm:prSet phldrT="[Text]" custT="1"/>
      <dgm:spPr/>
      <dgm:t>
        <a:bodyPr/>
        <a:lstStyle/>
        <a:p>
          <a:pPr algn="justLow" rtl="1"/>
          <a:r>
            <a:rPr lang="ar-EG" sz="2400" b="0" dirty="0" smtClean="0">
              <a:solidFill>
                <a:srgbClr val="0070C0"/>
              </a:solidFill>
            </a:rPr>
            <a:t>تعتبر حواس الإنسان هي نافذة الإنسان علي العالم و التي يتعرف من خلالها علي البيئة المحيطة به. و في حين تعد عملية " التعدد في استخدام الحواس في التعليم " مهمة بالنسبة للأسوياء . تكتسب هذه العملية أهمية خاصة بالنسبة للأفراد المعاقين ذهنيا .</a:t>
          </a:r>
          <a:endParaRPr lang="ar-EG" sz="2400" b="0" dirty="0">
            <a:solidFill>
              <a:srgbClr val="0070C0"/>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3D468BCD-AD31-49DC-8D78-88D2889C2171}" type="pres">
      <dgm:prSet presAssocID="{EB366E4C-BEE7-4136-B81C-E091834A9023}" presName="Name0" presStyleCnt="0">
        <dgm:presLayoutVars>
          <dgm:chMax/>
          <dgm:chPref/>
          <dgm:dir/>
        </dgm:presLayoutVars>
      </dgm:prSet>
      <dgm:spPr/>
      <dgm:t>
        <a:bodyPr/>
        <a:lstStyle/>
        <a:p>
          <a:pPr rtl="1"/>
          <a:endParaRPr lang="ar-EG"/>
        </a:p>
      </dgm:t>
    </dgm:pt>
    <dgm:pt modelId="{417D462C-8C85-4E84-945B-1A127C7BC338}" type="pres">
      <dgm:prSet presAssocID="{81D46BB5-67AD-4AA1-89F4-95B82D89C1F7}" presName="composite" presStyleCnt="0">
        <dgm:presLayoutVars>
          <dgm:chMax/>
          <dgm:chPref/>
        </dgm:presLayoutVars>
      </dgm:prSet>
      <dgm:spPr/>
      <dgm:t>
        <a:bodyPr/>
        <a:lstStyle/>
        <a:p>
          <a:pPr rtl="1"/>
          <a:endParaRPr lang="ar-EG"/>
        </a:p>
      </dgm:t>
    </dgm:pt>
    <dgm:pt modelId="{348C3E12-9BD1-45EE-B027-8D7BACA3EA6F}" type="pres">
      <dgm:prSet presAssocID="{81D46BB5-67AD-4AA1-89F4-95B82D89C1F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A8E481D-1927-4708-B532-F918F9322C5B}" type="pres">
      <dgm:prSet presAssocID="{81D46BB5-67AD-4AA1-89F4-95B82D89C1F7}" presName="ParentText" presStyleLbl="revTx" presStyleIdx="0" presStyleCnt="1" custScaleX="102237">
        <dgm:presLayoutVars>
          <dgm:chMax val="0"/>
          <dgm:chPref val="0"/>
          <dgm:bulletEnabled val="1"/>
        </dgm:presLayoutVars>
      </dgm:prSet>
      <dgm:spPr/>
      <dgm:t>
        <a:bodyPr/>
        <a:lstStyle/>
        <a:p>
          <a:pPr rtl="1"/>
          <a:endParaRPr lang="ar-EG"/>
        </a:p>
      </dgm:t>
    </dgm:pt>
    <dgm:pt modelId="{D54FE3B8-FEFA-4F73-800D-96FFD230CF39}" type="pres">
      <dgm:prSet presAssocID="{81D46BB5-67AD-4AA1-89F4-95B82D89C1F7}" presName="tlFrame" presStyleLbl="node1" presStyleIdx="0"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C1BE83A4-42E5-4FC8-8B14-17C00DCDB63B}" type="pres">
      <dgm:prSet presAssocID="{81D46BB5-67AD-4AA1-89F4-95B82D89C1F7}" presName="trFrame" presStyleLbl="node1" presStyleIdx="1" presStyleCnt="4">
        <dgm:style>
          <a:lnRef idx="0">
            <a:schemeClr val="accent6"/>
          </a:lnRef>
          <a:fillRef idx="3">
            <a:schemeClr val="accent6"/>
          </a:fillRef>
          <a:effectRef idx="3">
            <a:schemeClr val="accent6"/>
          </a:effectRef>
          <a:fontRef idx="minor">
            <a:schemeClr val="lt1"/>
          </a:fontRef>
        </dgm:style>
      </dgm:prSet>
      <dgm:spPr/>
      <dgm:t>
        <a:bodyPr/>
        <a:lstStyle/>
        <a:p>
          <a:pPr rtl="1"/>
          <a:endParaRPr lang="ar-EG"/>
        </a:p>
      </dgm:t>
    </dgm:pt>
    <dgm:pt modelId="{412FB457-3561-4F50-9408-9E4459989EC7}" type="pres">
      <dgm:prSet presAssocID="{81D46BB5-67AD-4AA1-89F4-95B82D89C1F7}" presName="blFrame" presStyleLbl="node1" presStyleIdx="2" presStyleCnt="4">
        <dgm:style>
          <a:lnRef idx="0">
            <a:schemeClr val="accent6"/>
          </a:lnRef>
          <a:fillRef idx="3">
            <a:schemeClr val="accent6"/>
          </a:fillRef>
          <a:effectRef idx="3">
            <a:schemeClr val="accent6"/>
          </a:effectRef>
          <a:fontRef idx="minor">
            <a:schemeClr val="lt1"/>
          </a:fontRef>
        </dgm:style>
      </dgm:prSet>
      <dgm:spPr/>
      <dgm:t>
        <a:bodyPr/>
        <a:lstStyle/>
        <a:p>
          <a:pPr rtl="1"/>
          <a:endParaRPr lang="ar-EG"/>
        </a:p>
      </dgm:t>
    </dgm:pt>
    <dgm:pt modelId="{329AB6E1-47E7-471E-A077-AE2DBD3C7522}" type="pres">
      <dgm:prSet presAssocID="{81D46BB5-67AD-4AA1-89F4-95B82D89C1F7}" presName="brFrame" presStyleLbl="node1" presStyleIdx="3"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Lst>
  <dgm:cxnLst>
    <dgm:cxn modelId="{E0F1854E-81D2-4275-9174-723F8FDE0AB3}" type="presOf" srcId="{81D46BB5-67AD-4AA1-89F4-95B82D89C1F7}" destId="{CA8E481D-1927-4708-B532-F918F9322C5B}" srcOrd="0" destOrd="0" presId="urn:microsoft.com/office/officeart/2009/3/layout/FramedTextPicture"/>
    <dgm:cxn modelId="{265E4594-632F-41B7-9EA8-2A9BB7288E74}" srcId="{EB366E4C-BEE7-4136-B81C-E091834A9023}" destId="{81D46BB5-67AD-4AA1-89F4-95B82D89C1F7}" srcOrd="0" destOrd="0" parTransId="{D2A2395E-05D9-4487-A5D2-92074E494B09}" sibTransId="{66D9E35C-8D60-47CC-9612-FA57D3A164AF}"/>
    <dgm:cxn modelId="{C1713C3D-AF0E-4562-B661-FCB9CA5D3B2E}" type="presOf" srcId="{EB366E4C-BEE7-4136-B81C-E091834A9023}" destId="{3D468BCD-AD31-49DC-8D78-88D2889C2171}" srcOrd="0" destOrd="0" presId="urn:microsoft.com/office/officeart/2009/3/layout/FramedTextPicture"/>
    <dgm:cxn modelId="{AFB2D542-82B4-4DA4-871D-D6B60B2995D2}" type="presParOf" srcId="{3D468BCD-AD31-49DC-8D78-88D2889C2171}" destId="{417D462C-8C85-4E84-945B-1A127C7BC338}" srcOrd="0" destOrd="0" presId="urn:microsoft.com/office/officeart/2009/3/layout/FramedTextPicture"/>
    <dgm:cxn modelId="{5821B6E6-3C0B-487B-BF23-D07BFA58E677}" type="presParOf" srcId="{417D462C-8C85-4E84-945B-1A127C7BC338}" destId="{348C3E12-9BD1-45EE-B027-8D7BACA3EA6F}" srcOrd="0" destOrd="0" presId="urn:microsoft.com/office/officeart/2009/3/layout/FramedTextPicture"/>
    <dgm:cxn modelId="{DA72CFA1-82C7-47B5-B19E-27315BB9D80C}" type="presParOf" srcId="{417D462C-8C85-4E84-945B-1A127C7BC338}" destId="{CA8E481D-1927-4708-B532-F918F9322C5B}" srcOrd="1" destOrd="0" presId="urn:microsoft.com/office/officeart/2009/3/layout/FramedTextPicture"/>
    <dgm:cxn modelId="{AD047DCD-9BE9-439D-9D2F-B2F49DA7C1C0}" type="presParOf" srcId="{417D462C-8C85-4E84-945B-1A127C7BC338}" destId="{D54FE3B8-FEFA-4F73-800D-96FFD230CF39}" srcOrd="2" destOrd="0" presId="urn:microsoft.com/office/officeart/2009/3/layout/FramedTextPicture"/>
    <dgm:cxn modelId="{DC4677CD-1863-42AD-9C18-BD82F3889105}" type="presParOf" srcId="{417D462C-8C85-4E84-945B-1A127C7BC338}" destId="{C1BE83A4-42E5-4FC8-8B14-17C00DCDB63B}" srcOrd="3" destOrd="0" presId="urn:microsoft.com/office/officeart/2009/3/layout/FramedTextPicture"/>
    <dgm:cxn modelId="{E6DB3D30-8A89-43FF-B0BC-16A80EDD23F4}" type="presParOf" srcId="{417D462C-8C85-4E84-945B-1A127C7BC338}" destId="{412FB457-3561-4F50-9408-9E4459989EC7}" srcOrd="4" destOrd="0" presId="urn:microsoft.com/office/officeart/2009/3/layout/FramedTextPicture"/>
    <dgm:cxn modelId="{A5210433-6E76-4B65-9706-45B60966D827}" type="presParOf" srcId="{417D462C-8C85-4E84-945B-1A127C7BC338}" destId="{329AB6E1-47E7-471E-A077-AE2DBD3C752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B366E4C-BEE7-4136-B81C-E091834A9023}" type="doc">
      <dgm:prSet loTypeId="urn:microsoft.com/office/officeart/2005/8/layout/hProcess10" loCatId="picture" qsTypeId="urn:microsoft.com/office/officeart/2005/8/quickstyle/simple1" qsCatId="simple" csTypeId="urn:microsoft.com/office/officeart/2005/8/colors/colorful4" csCatId="colorful" phldr="1"/>
      <dgm:spPr/>
      <dgm:t>
        <a:bodyPr/>
        <a:lstStyle/>
        <a:p>
          <a:pPr rtl="1"/>
          <a:endParaRPr lang="ar-EG"/>
        </a:p>
      </dgm:t>
    </dgm:pt>
    <dgm:pt modelId="{81D46BB5-67AD-4AA1-89F4-95B82D89C1F7}">
      <dgm:prSet phldrT="[Text]" custT="1">
        <dgm:style>
          <a:lnRef idx="2">
            <a:schemeClr val="accent6"/>
          </a:lnRef>
          <a:fillRef idx="1">
            <a:schemeClr val="lt1"/>
          </a:fillRef>
          <a:effectRef idx="0">
            <a:schemeClr val="accent6"/>
          </a:effectRef>
          <a:fontRef idx="minor">
            <a:schemeClr val="dk1"/>
          </a:fontRef>
        </dgm:style>
      </dgm:prSet>
      <dgm:spPr/>
      <dgm:t>
        <a:bodyPr/>
        <a:lstStyle/>
        <a:p>
          <a:pPr algn="justLow" rtl="1"/>
          <a:r>
            <a:rPr lang="ar-EG" sz="2400" b="0" dirty="0" smtClean="0">
              <a:solidFill>
                <a:srgbClr val="0070C0"/>
              </a:solidFill>
            </a:rPr>
            <a:t>تقترن الإعاقة العقلية في أحوال كثيرة بمشكلات في التواصل . و يمكننا تعريف التواصل علي أنه قدرة الفرد علي نقل أفكاره و ما يجول بخاطره لمن أمامه و بالمثل التعرف علي أفكار الطرف الثاني في عملية التواصل. و يعتبر التخاطب جزء من أجزاء عملية التواصل . حيث يمكننا ان نطلق علي التخاطب اسم " التواصل اللفظي " . و يعد التركيز على مصطلح التخاطب عند التعامل مع الأفراد المعاقين ذهنيا شيئا سلبيا . </a:t>
          </a:r>
          <a:endParaRPr lang="ar-EG" sz="2400" b="0" dirty="0">
            <a:solidFill>
              <a:srgbClr val="0070C0"/>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9D87EA08-C698-4846-9A4E-A7905445B51E}" type="pres">
      <dgm:prSet presAssocID="{EB366E4C-BEE7-4136-B81C-E091834A9023}" presName="Name0" presStyleCnt="0">
        <dgm:presLayoutVars>
          <dgm:dir val="rev"/>
          <dgm:resizeHandles val="exact"/>
        </dgm:presLayoutVars>
      </dgm:prSet>
      <dgm:spPr/>
      <dgm:t>
        <a:bodyPr/>
        <a:lstStyle/>
        <a:p>
          <a:pPr rtl="1"/>
          <a:endParaRPr lang="ar-EG"/>
        </a:p>
      </dgm:t>
    </dgm:pt>
    <dgm:pt modelId="{FF0D3F94-F398-44B2-AF1B-4E21AFD2B94F}" type="pres">
      <dgm:prSet presAssocID="{81D46BB5-67AD-4AA1-89F4-95B82D89C1F7}" presName="composite" presStyleCnt="0"/>
      <dgm:spPr/>
      <dgm:t>
        <a:bodyPr/>
        <a:lstStyle/>
        <a:p>
          <a:pPr rtl="1"/>
          <a:endParaRPr lang="ar-EG"/>
        </a:p>
      </dgm:t>
    </dgm:pt>
    <dgm:pt modelId="{86A99CC0-1E90-4DB7-891A-40227E650983}" type="pres">
      <dgm:prSet presAssocID="{81D46BB5-67AD-4AA1-89F4-95B82D89C1F7}" presName="imagSh"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8E93360E-C892-4510-8BA4-BA907BD089D8}" type="pres">
      <dgm:prSet presAssocID="{81D46BB5-67AD-4AA1-89F4-95B82D89C1F7}" presName="txNode" presStyleLbl="node1" presStyleIdx="0" presStyleCnt="1">
        <dgm:presLayoutVars>
          <dgm:bulletEnabled val="1"/>
        </dgm:presLayoutVars>
      </dgm:prSet>
      <dgm:spPr/>
      <dgm:t>
        <a:bodyPr/>
        <a:lstStyle/>
        <a:p>
          <a:pPr rtl="1"/>
          <a:endParaRPr lang="ar-EG"/>
        </a:p>
      </dgm:t>
    </dgm:pt>
  </dgm:ptLst>
  <dgm:cxnLst>
    <dgm:cxn modelId="{7A72E76C-5FDF-460E-8E80-4166529CB3E8}" type="presOf" srcId="{EB366E4C-BEE7-4136-B81C-E091834A9023}" destId="{9D87EA08-C698-4846-9A4E-A7905445B51E}" srcOrd="0" destOrd="0" presId="urn:microsoft.com/office/officeart/2005/8/layout/hProcess10"/>
    <dgm:cxn modelId="{9D54F5EE-CC27-4AE0-8791-EF7A7A677D04}" type="presOf" srcId="{81D46BB5-67AD-4AA1-89F4-95B82D89C1F7}" destId="{8E93360E-C892-4510-8BA4-BA907BD089D8}" srcOrd="0" destOrd="0" presId="urn:microsoft.com/office/officeart/2005/8/layout/hProcess10"/>
    <dgm:cxn modelId="{265E4594-632F-41B7-9EA8-2A9BB7288E74}" srcId="{EB366E4C-BEE7-4136-B81C-E091834A9023}" destId="{81D46BB5-67AD-4AA1-89F4-95B82D89C1F7}" srcOrd="0" destOrd="0" parTransId="{D2A2395E-05D9-4487-A5D2-92074E494B09}" sibTransId="{66D9E35C-8D60-47CC-9612-FA57D3A164AF}"/>
    <dgm:cxn modelId="{7C29AE3C-170E-4BC4-8BCA-00D3F44346BC}" type="presParOf" srcId="{9D87EA08-C698-4846-9A4E-A7905445B51E}" destId="{FF0D3F94-F398-44B2-AF1B-4E21AFD2B94F}" srcOrd="0" destOrd="0" presId="urn:microsoft.com/office/officeart/2005/8/layout/hProcess10"/>
    <dgm:cxn modelId="{16622959-DF5B-449C-BAEC-D52FA4504D77}" type="presParOf" srcId="{FF0D3F94-F398-44B2-AF1B-4E21AFD2B94F}" destId="{86A99CC0-1E90-4DB7-891A-40227E650983}" srcOrd="0" destOrd="0" presId="urn:microsoft.com/office/officeart/2005/8/layout/hProcess10"/>
    <dgm:cxn modelId="{7231329A-64AD-4D6E-AA97-B5B3AF8F5244}" type="presParOf" srcId="{FF0D3F94-F398-44B2-AF1B-4E21AFD2B94F}" destId="{8E93360E-C892-4510-8BA4-BA907BD089D8}"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B366E4C-BEE7-4136-B81C-E091834A9023}" type="doc">
      <dgm:prSet loTypeId="urn:microsoft.com/office/officeart/2008/layout/BendingPictureCaption" loCatId="picture" qsTypeId="urn:microsoft.com/office/officeart/2005/8/quickstyle/simple1" qsCatId="simple" csTypeId="urn:microsoft.com/office/officeart/2005/8/colors/colorful4" csCatId="colorful" phldr="1"/>
      <dgm:spPr/>
      <dgm:t>
        <a:bodyPr/>
        <a:lstStyle/>
        <a:p>
          <a:pPr rtl="1"/>
          <a:endParaRPr lang="ar-EG"/>
        </a:p>
      </dgm:t>
    </dgm:pt>
    <dgm:pt modelId="{81D46BB5-67AD-4AA1-89F4-95B82D89C1F7}">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Low" rtl="1"/>
          <a:r>
            <a:rPr lang="ar-EG" sz="2400" b="0" dirty="0" smtClean="0">
              <a:solidFill>
                <a:srgbClr val="0070C0"/>
              </a:solidFill>
            </a:rPr>
            <a:t>وتتضمن بدايات المواد الأكاديمية من مهارات أولية للقراءة و الكتابة و الحساب و العلوم بما يتيح للفرد المعاق التعامل مع المشكلات الأكاديمية البسيطة وحلها .. فمثلا قد يستخدم أوليات الحساب في نقود من فك و تصحيح و شراء و حساب الباقي مثلا ، و مبادئ القراءة و الكتابة في كتابة الاسم و العنوان .</a:t>
          </a: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B907F0FC-FBC6-4558-BAB7-1D6432F8C602}" type="pres">
      <dgm:prSet presAssocID="{EB366E4C-BEE7-4136-B81C-E091834A9023}" presName="diagram" presStyleCnt="0">
        <dgm:presLayoutVars>
          <dgm:dir/>
        </dgm:presLayoutVars>
      </dgm:prSet>
      <dgm:spPr/>
      <dgm:t>
        <a:bodyPr/>
        <a:lstStyle/>
        <a:p>
          <a:pPr rtl="1"/>
          <a:endParaRPr lang="ar-EG"/>
        </a:p>
      </dgm:t>
    </dgm:pt>
    <dgm:pt modelId="{0D573706-31BB-44CC-B087-5991A150532D}" type="pres">
      <dgm:prSet presAssocID="{81D46BB5-67AD-4AA1-89F4-95B82D89C1F7}" presName="composite" presStyleCnt="0"/>
      <dgm:spPr/>
    </dgm:pt>
    <dgm:pt modelId="{5CCCFB96-4885-4B05-8821-48C1E039D4F1}" type="pres">
      <dgm:prSet presAssocID="{81D46BB5-67AD-4AA1-89F4-95B82D89C1F7}" presName="Image" presStyleLbl="bgShp" presStyleIdx="0" presStyleCnt="1" custLinFactNeighborX="-48" custLinFactNeighborY="-3135"/>
      <dgm:spPr>
        <a:blipFill rotWithShape="1">
          <a:blip xmlns:r="http://schemas.openxmlformats.org/officeDocument/2006/relationships" r:embed="rId1"/>
          <a:stretch>
            <a:fillRect/>
          </a:stretch>
        </a:blipFill>
      </dgm:spPr>
      <dgm:t>
        <a:bodyPr/>
        <a:lstStyle/>
        <a:p>
          <a:pPr rtl="1"/>
          <a:endParaRPr lang="ar-EG"/>
        </a:p>
      </dgm:t>
    </dgm:pt>
    <dgm:pt modelId="{0ADE4BEE-9CE2-40AB-A4F7-39D9EB2CE1DB}" type="pres">
      <dgm:prSet presAssocID="{81D46BB5-67AD-4AA1-89F4-95B82D89C1F7}" presName="Parent" presStyleLbl="node0" presStyleIdx="0" presStyleCnt="1" custScaleX="119993" custScaleY="140375">
        <dgm:presLayoutVars>
          <dgm:bulletEnabled val="1"/>
        </dgm:presLayoutVars>
      </dgm:prSet>
      <dgm:spPr/>
      <dgm:t>
        <a:bodyPr/>
        <a:lstStyle/>
        <a:p>
          <a:pPr rtl="1"/>
          <a:endParaRPr lang="ar-EG"/>
        </a:p>
      </dgm:t>
    </dgm:pt>
  </dgm:ptLst>
  <dgm:cxnLst>
    <dgm:cxn modelId="{36C54EA4-CCBC-4529-A3C9-03A8A3B3E040}" type="presOf" srcId="{81D46BB5-67AD-4AA1-89F4-95B82D89C1F7}" destId="{0ADE4BEE-9CE2-40AB-A4F7-39D9EB2CE1DB}" srcOrd="0" destOrd="0" presId="urn:microsoft.com/office/officeart/2008/layout/BendingPictureCaption"/>
    <dgm:cxn modelId="{17C81F0B-FA4F-4C2D-8529-43EB60760ABD}" type="presOf" srcId="{EB366E4C-BEE7-4136-B81C-E091834A9023}" destId="{B907F0FC-FBC6-4558-BAB7-1D6432F8C602}" srcOrd="0" destOrd="0" presId="urn:microsoft.com/office/officeart/2008/layout/BendingPictureCaption"/>
    <dgm:cxn modelId="{265E4594-632F-41B7-9EA8-2A9BB7288E74}" srcId="{EB366E4C-BEE7-4136-B81C-E091834A9023}" destId="{81D46BB5-67AD-4AA1-89F4-95B82D89C1F7}" srcOrd="0" destOrd="0" parTransId="{D2A2395E-05D9-4487-A5D2-92074E494B09}" sibTransId="{66D9E35C-8D60-47CC-9612-FA57D3A164AF}"/>
    <dgm:cxn modelId="{1EB098C1-DEBB-4920-A17E-30C4A636981E}" type="presParOf" srcId="{B907F0FC-FBC6-4558-BAB7-1D6432F8C602}" destId="{0D573706-31BB-44CC-B087-5991A150532D}" srcOrd="0" destOrd="0" presId="urn:microsoft.com/office/officeart/2008/layout/BendingPictureCaption"/>
    <dgm:cxn modelId="{86D19C70-BAC2-46CC-898B-F06500513CE4}" type="presParOf" srcId="{0D573706-31BB-44CC-B087-5991A150532D}" destId="{5CCCFB96-4885-4B05-8821-48C1E039D4F1}" srcOrd="0" destOrd="0" presId="urn:microsoft.com/office/officeart/2008/layout/BendingPictureCaption"/>
    <dgm:cxn modelId="{A89E2479-71D8-426F-82B6-EB611237D737}" type="presParOf" srcId="{0D573706-31BB-44CC-B087-5991A150532D}" destId="{0ADE4BEE-9CE2-40AB-A4F7-39D9EB2CE1DB}"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5DBDD6A-AABB-45A8-A21E-94984C634177}" type="doc">
      <dgm:prSet loTypeId="urn:microsoft.com/office/officeart/2009/layout/CirclePictureHierarchy" loCatId="picture" qsTypeId="urn:microsoft.com/office/officeart/2005/8/quickstyle/simple1" qsCatId="simple" csTypeId="urn:microsoft.com/office/officeart/2005/8/colors/colorful3" csCatId="colorful" phldr="1"/>
      <dgm:spPr/>
      <dgm:t>
        <a:bodyPr/>
        <a:lstStyle/>
        <a:p>
          <a:pPr rtl="1"/>
          <a:endParaRPr lang="ar-EG"/>
        </a:p>
      </dgm:t>
    </dgm:pt>
    <dgm:pt modelId="{D7FF73B0-D61C-4885-821B-F9E0C304AFC6}">
      <dgm:prSet phldrT="[Text]" custT="1"/>
      <dgm:spPr/>
      <dgm:t>
        <a:bodyPr/>
        <a:lstStyle/>
        <a:p>
          <a:pPr algn="justLow" rtl="1"/>
          <a:r>
            <a:rPr lang="ar-EG" sz="2400" dirty="0" smtClean="0">
              <a:solidFill>
                <a:srgbClr val="0070C0"/>
              </a:solidFill>
            </a:rPr>
            <a:t>تقترن الإعاقة العقلية غالبا بإعاقات حركيه مما يمثل حائلا بين الطفل و المحيطين به .. كما تمثل الإعاقة الحركية عائقا قويا للطفل عن استكشاف البيئة المحيطة .. لذلك كان واجب على واضع البرامج أو مدرس التربية الخاصة أو الأخصائي الرياضي أن يهتم بتنمية أوجه القصور في القدرات الحركية لدي الطفل المعاق من خلال تصميم الأنشطة الحركية و التدريبات الملائمة للوصول بمستوي الأداء الحركي و القدرات الحركية إلي المستوي الذي يمكنه من القيام بأنشطة الحياة اليومية التي يحتاج إليها الفرد الطبيعي خلال يومه العادي .</a:t>
          </a:r>
          <a:endParaRPr lang="ar-EG" sz="2400" dirty="0">
            <a:solidFill>
              <a:srgbClr val="0070C0"/>
            </a:solidFill>
          </a:endParaRPr>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1510C929-971B-4BC6-A64E-0ABD5861127A}" type="pres">
      <dgm:prSet presAssocID="{05DBDD6A-AABB-45A8-A21E-94984C634177}" presName="hierChild1" presStyleCnt="0">
        <dgm:presLayoutVars>
          <dgm:chPref val="1"/>
          <dgm:dir/>
          <dgm:animOne val="branch"/>
          <dgm:animLvl val="lvl"/>
          <dgm:resizeHandles/>
        </dgm:presLayoutVars>
      </dgm:prSet>
      <dgm:spPr/>
      <dgm:t>
        <a:bodyPr/>
        <a:lstStyle/>
        <a:p>
          <a:pPr rtl="1"/>
          <a:endParaRPr lang="ar-EG"/>
        </a:p>
      </dgm:t>
    </dgm:pt>
    <dgm:pt modelId="{67F2BFD0-EF42-43E0-BEC8-79AAC59DE218}" type="pres">
      <dgm:prSet presAssocID="{D7FF73B0-D61C-4885-821B-F9E0C304AFC6}" presName="hierRoot1" presStyleCnt="0"/>
      <dgm:spPr/>
    </dgm:pt>
    <dgm:pt modelId="{4DC60181-4052-46D8-98A9-A8258633D63E}" type="pres">
      <dgm:prSet presAssocID="{D7FF73B0-D61C-4885-821B-F9E0C304AFC6}" presName="composite" presStyleCnt="0"/>
      <dgm:spPr/>
    </dgm:pt>
    <dgm:pt modelId="{BC7D8DFD-5FB2-42BD-B127-D355C0374714}" type="pres">
      <dgm:prSet presAssocID="{D7FF73B0-D61C-4885-821B-F9E0C304AFC6}" presName="image" presStyleLbl="node0" presStyleIdx="0" presStyleCnt="1"/>
      <dgm:spPr>
        <a:blipFill rotWithShape="1">
          <a:blip xmlns:r="http://schemas.openxmlformats.org/officeDocument/2006/relationships" r:embed="rId1"/>
          <a:stretch>
            <a:fillRect/>
          </a:stretch>
        </a:blipFill>
      </dgm:spPr>
      <dgm:t>
        <a:bodyPr/>
        <a:lstStyle/>
        <a:p>
          <a:pPr rtl="1"/>
          <a:endParaRPr lang="ar-EG"/>
        </a:p>
      </dgm:t>
    </dgm:pt>
    <dgm:pt modelId="{B5B6FB81-68F4-4EFA-905B-BEB5800554A5}" type="pres">
      <dgm:prSet presAssocID="{D7FF73B0-D61C-4885-821B-F9E0C304AFC6}" presName="text" presStyleLbl="revTx" presStyleIdx="0" presStyleCnt="1">
        <dgm:presLayoutVars>
          <dgm:chPref val="3"/>
        </dgm:presLayoutVars>
      </dgm:prSet>
      <dgm:spPr/>
      <dgm:t>
        <a:bodyPr/>
        <a:lstStyle/>
        <a:p>
          <a:pPr rtl="1"/>
          <a:endParaRPr lang="ar-EG"/>
        </a:p>
      </dgm:t>
    </dgm:pt>
    <dgm:pt modelId="{2D311884-05D7-4926-BA6E-3A1722AD7D91}" type="pres">
      <dgm:prSet presAssocID="{D7FF73B0-D61C-4885-821B-F9E0C304AFC6}" presName="hierChild2" presStyleCnt="0"/>
      <dgm:spPr/>
    </dgm:pt>
  </dgm:ptLst>
  <dgm:cxnLst>
    <dgm:cxn modelId="{15B47F85-03C3-4FC5-8B8A-41587286E77A}" srcId="{05DBDD6A-AABB-45A8-A21E-94984C634177}" destId="{D7FF73B0-D61C-4885-821B-F9E0C304AFC6}" srcOrd="0" destOrd="0" parTransId="{CE824195-F9AD-4AE3-9D4F-18A9172533E3}" sibTransId="{3BB414CA-1DA7-442F-885A-9A5D1660CFED}"/>
    <dgm:cxn modelId="{80500D49-EE6B-432B-B41C-9B96202EF2C7}" type="presOf" srcId="{D7FF73B0-D61C-4885-821B-F9E0C304AFC6}" destId="{B5B6FB81-68F4-4EFA-905B-BEB5800554A5}" srcOrd="0" destOrd="0" presId="urn:microsoft.com/office/officeart/2009/layout/CirclePictureHierarchy"/>
    <dgm:cxn modelId="{48EAF66E-7466-41CE-9FBA-516477A4C5D5}" type="presOf" srcId="{05DBDD6A-AABB-45A8-A21E-94984C634177}" destId="{1510C929-971B-4BC6-A64E-0ABD5861127A}" srcOrd="0" destOrd="0" presId="urn:microsoft.com/office/officeart/2009/layout/CirclePictureHierarchy"/>
    <dgm:cxn modelId="{74DA8362-4EB5-43A5-A16C-CF7E1262C3A6}" type="presParOf" srcId="{1510C929-971B-4BC6-A64E-0ABD5861127A}" destId="{67F2BFD0-EF42-43E0-BEC8-79AAC59DE218}" srcOrd="0" destOrd="0" presId="urn:microsoft.com/office/officeart/2009/layout/CirclePictureHierarchy"/>
    <dgm:cxn modelId="{278C6A9B-2E19-4EE8-A721-41801AAFEEE3}" type="presParOf" srcId="{67F2BFD0-EF42-43E0-BEC8-79AAC59DE218}" destId="{4DC60181-4052-46D8-98A9-A8258633D63E}" srcOrd="0" destOrd="0" presId="urn:microsoft.com/office/officeart/2009/layout/CirclePictureHierarchy"/>
    <dgm:cxn modelId="{DC6E730A-7DF6-454E-B425-976971345D41}" type="presParOf" srcId="{4DC60181-4052-46D8-98A9-A8258633D63E}" destId="{BC7D8DFD-5FB2-42BD-B127-D355C0374714}" srcOrd="0" destOrd="0" presId="urn:microsoft.com/office/officeart/2009/layout/CirclePictureHierarchy"/>
    <dgm:cxn modelId="{4A51F677-541E-4720-AB11-F22D54F60F7B}" type="presParOf" srcId="{4DC60181-4052-46D8-98A9-A8258633D63E}" destId="{B5B6FB81-68F4-4EFA-905B-BEB5800554A5}" srcOrd="1" destOrd="0" presId="urn:microsoft.com/office/officeart/2009/layout/CirclePictureHierarchy"/>
    <dgm:cxn modelId="{6A5F8456-57B2-477E-804D-6248A3E64D26}" type="presParOf" srcId="{67F2BFD0-EF42-43E0-BEC8-79AAC59DE218}" destId="{2D311884-05D7-4926-BA6E-3A1722AD7D91}"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B366E4C-BEE7-4136-B81C-E091834A9023}"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81D46BB5-67AD-4AA1-89F4-95B82D89C1F7}">
      <dgm:prSet phldrT="[Text]" custT="1"/>
      <dgm:spPr/>
      <dgm:t>
        <a:bodyPr/>
        <a:lstStyle/>
        <a:p>
          <a:pPr algn="justLow" rtl="1"/>
          <a:r>
            <a:rPr lang="ar-EG" sz="2400" b="0" dirty="0" smtClean="0">
              <a:solidFill>
                <a:srgbClr val="0070C0"/>
              </a:solidFill>
            </a:rPr>
            <a:t>وهي جوانب هامة يجب أن يحسن مدرس التربية الخاصة التعامل معها حيث لا تخلو حالة إنسان سوي من اضطرابات نفسيه أو حالات عدم اتزان في بعض الأحيان فما بالنا بحالة الطفل المعاق ذهنيا والتي لابد ان تقترن بالعديد من المشكلات السلوكية .. ومنها مثلا إيذاء الذات أو إيذاء الآخرين ، العزلة وانخفاض تقدير الذات ، السرقة .</a:t>
          </a:r>
          <a:endParaRPr lang="ar-EG" sz="2400" b="0" dirty="0">
            <a:solidFill>
              <a:srgbClr val="0070C0"/>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3D468BCD-AD31-49DC-8D78-88D2889C2171}" type="pres">
      <dgm:prSet presAssocID="{EB366E4C-BEE7-4136-B81C-E091834A9023}" presName="Name0" presStyleCnt="0">
        <dgm:presLayoutVars>
          <dgm:chMax/>
          <dgm:chPref/>
          <dgm:dir/>
        </dgm:presLayoutVars>
      </dgm:prSet>
      <dgm:spPr/>
      <dgm:t>
        <a:bodyPr/>
        <a:lstStyle/>
        <a:p>
          <a:pPr rtl="1"/>
          <a:endParaRPr lang="ar-EG"/>
        </a:p>
      </dgm:t>
    </dgm:pt>
    <dgm:pt modelId="{417D462C-8C85-4E84-945B-1A127C7BC338}" type="pres">
      <dgm:prSet presAssocID="{81D46BB5-67AD-4AA1-89F4-95B82D89C1F7}" presName="composite" presStyleCnt="0">
        <dgm:presLayoutVars>
          <dgm:chMax/>
          <dgm:chPref/>
        </dgm:presLayoutVars>
      </dgm:prSet>
      <dgm:spPr/>
      <dgm:t>
        <a:bodyPr/>
        <a:lstStyle/>
        <a:p>
          <a:pPr rtl="1"/>
          <a:endParaRPr lang="ar-EG"/>
        </a:p>
      </dgm:t>
    </dgm:pt>
    <dgm:pt modelId="{348C3E12-9BD1-45EE-B027-8D7BACA3EA6F}" type="pres">
      <dgm:prSet presAssocID="{81D46BB5-67AD-4AA1-89F4-95B82D89C1F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A8E481D-1927-4708-B532-F918F9322C5B}" type="pres">
      <dgm:prSet presAssocID="{81D46BB5-67AD-4AA1-89F4-95B82D89C1F7}" presName="ParentText" presStyleLbl="revTx" presStyleIdx="0" presStyleCnt="1" custScaleX="102237">
        <dgm:presLayoutVars>
          <dgm:chMax val="0"/>
          <dgm:chPref val="0"/>
          <dgm:bulletEnabled val="1"/>
        </dgm:presLayoutVars>
      </dgm:prSet>
      <dgm:spPr/>
      <dgm:t>
        <a:bodyPr/>
        <a:lstStyle/>
        <a:p>
          <a:pPr rtl="1"/>
          <a:endParaRPr lang="ar-EG"/>
        </a:p>
      </dgm:t>
    </dgm:pt>
    <dgm:pt modelId="{D54FE3B8-FEFA-4F73-800D-96FFD230CF39}" type="pres">
      <dgm:prSet presAssocID="{81D46BB5-67AD-4AA1-89F4-95B82D89C1F7}" presName="tlFrame" presStyleLbl="node1" presStyleIdx="0"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C1BE83A4-42E5-4FC8-8B14-17C00DCDB63B}" type="pres">
      <dgm:prSet presAssocID="{81D46BB5-67AD-4AA1-89F4-95B82D89C1F7}" presName="trFrame" presStyleLbl="node1" presStyleIdx="1" presStyleCnt="4">
        <dgm:style>
          <a:lnRef idx="0">
            <a:schemeClr val="accent6"/>
          </a:lnRef>
          <a:fillRef idx="3">
            <a:schemeClr val="accent6"/>
          </a:fillRef>
          <a:effectRef idx="3">
            <a:schemeClr val="accent6"/>
          </a:effectRef>
          <a:fontRef idx="minor">
            <a:schemeClr val="lt1"/>
          </a:fontRef>
        </dgm:style>
      </dgm:prSet>
      <dgm:spPr/>
      <dgm:t>
        <a:bodyPr/>
        <a:lstStyle/>
        <a:p>
          <a:pPr rtl="1"/>
          <a:endParaRPr lang="ar-EG"/>
        </a:p>
      </dgm:t>
    </dgm:pt>
    <dgm:pt modelId="{412FB457-3561-4F50-9408-9E4459989EC7}" type="pres">
      <dgm:prSet presAssocID="{81D46BB5-67AD-4AA1-89F4-95B82D89C1F7}" presName="blFrame" presStyleLbl="node1" presStyleIdx="2" presStyleCnt="4">
        <dgm:style>
          <a:lnRef idx="0">
            <a:schemeClr val="accent6"/>
          </a:lnRef>
          <a:fillRef idx="3">
            <a:schemeClr val="accent6"/>
          </a:fillRef>
          <a:effectRef idx="3">
            <a:schemeClr val="accent6"/>
          </a:effectRef>
          <a:fontRef idx="minor">
            <a:schemeClr val="lt1"/>
          </a:fontRef>
        </dgm:style>
      </dgm:prSet>
      <dgm:spPr/>
      <dgm:t>
        <a:bodyPr/>
        <a:lstStyle/>
        <a:p>
          <a:pPr rtl="1"/>
          <a:endParaRPr lang="ar-EG"/>
        </a:p>
      </dgm:t>
    </dgm:pt>
    <dgm:pt modelId="{329AB6E1-47E7-471E-A077-AE2DBD3C7522}" type="pres">
      <dgm:prSet presAssocID="{81D46BB5-67AD-4AA1-89F4-95B82D89C1F7}" presName="brFrame" presStyleLbl="node1" presStyleIdx="3"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Lst>
  <dgm:cxnLst>
    <dgm:cxn modelId="{39F0E7E1-3BE5-41B5-995E-171DE1F5003D}" type="presOf" srcId="{81D46BB5-67AD-4AA1-89F4-95B82D89C1F7}" destId="{CA8E481D-1927-4708-B532-F918F9322C5B}" srcOrd="0" destOrd="0" presId="urn:microsoft.com/office/officeart/2009/3/layout/FramedTextPicture"/>
    <dgm:cxn modelId="{265E4594-632F-41B7-9EA8-2A9BB7288E74}" srcId="{EB366E4C-BEE7-4136-B81C-E091834A9023}" destId="{81D46BB5-67AD-4AA1-89F4-95B82D89C1F7}" srcOrd="0" destOrd="0" parTransId="{D2A2395E-05D9-4487-A5D2-92074E494B09}" sibTransId="{66D9E35C-8D60-47CC-9612-FA57D3A164AF}"/>
    <dgm:cxn modelId="{565E127B-366A-4657-997D-1AA6A06198F9}" type="presOf" srcId="{EB366E4C-BEE7-4136-B81C-E091834A9023}" destId="{3D468BCD-AD31-49DC-8D78-88D2889C2171}" srcOrd="0" destOrd="0" presId="urn:microsoft.com/office/officeart/2009/3/layout/FramedTextPicture"/>
    <dgm:cxn modelId="{CDD19A8D-A25E-46D2-B3A8-204772B8DA36}" type="presParOf" srcId="{3D468BCD-AD31-49DC-8D78-88D2889C2171}" destId="{417D462C-8C85-4E84-945B-1A127C7BC338}" srcOrd="0" destOrd="0" presId="urn:microsoft.com/office/officeart/2009/3/layout/FramedTextPicture"/>
    <dgm:cxn modelId="{C95F6BAF-7468-42BD-A4B7-B8A3EB16EB50}" type="presParOf" srcId="{417D462C-8C85-4E84-945B-1A127C7BC338}" destId="{348C3E12-9BD1-45EE-B027-8D7BACA3EA6F}" srcOrd="0" destOrd="0" presId="urn:microsoft.com/office/officeart/2009/3/layout/FramedTextPicture"/>
    <dgm:cxn modelId="{7990582B-553A-426F-8978-C4380E809D24}" type="presParOf" srcId="{417D462C-8C85-4E84-945B-1A127C7BC338}" destId="{CA8E481D-1927-4708-B532-F918F9322C5B}" srcOrd="1" destOrd="0" presId="urn:microsoft.com/office/officeart/2009/3/layout/FramedTextPicture"/>
    <dgm:cxn modelId="{B4DECCA1-7FDE-4608-83FC-9A62E49A1BE6}" type="presParOf" srcId="{417D462C-8C85-4E84-945B-1A127C7BC338}" destId="{D54FE3B8-FEFA-4F73-800D-96FFD230CF39}" srcOrd="2" destOrd="0" presId="urn:microsoft.com/office/officeart/2009/3/layout/FramedTextPicture"/>
    <dgm:cxn modelId="{864EB029-21E8-4F21-8BAB-D1083D76A306}" type="presParOf" srcId="{417D462C-8C85-4E84-945B-1A127C7BC338}" destId="{C1BE83A4-42E5-4FC8-8B14-17C00DCDB63B}" srcOrd="3" destOrd="0" presId="urn:microsoft.com/office/officeart/2009/3/layout/FramedTextPicture"/>
    <dgm:cxn modelId="{81013FAB-1691-413F-A2E0-61C2137E3AE5}" type="presParOf" srcId="{417D462C-8C85-4E84-945B-1A127C7BC338}" destId="{412FB457-3561-4F50-9408-9E4459989EC7}" srcOrd="4" destOrd="0" presId="urn:microsoft.com/office/officeart/2009/3/layout/FramedTextPicture"/>
    <dgm:cxn modelId="{67B9BDF7-3F51-4AAF-8C57-BEBFE0F1F4A6}" type="presParOf" srcId="{417D462C-8C85-4E84-945B-1A127C7BC338}" destId="{329AB6E1-47E7-471E-A077-AE2DBD3C752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B366E4C-BEE7-4136-B81C-E091834A9023}"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pPr rtl="1"/>
          <a:endParaRPr lang="ar-EG"/>
        </a:p>
      </dgm:t>
    </dgm:pt>
    <dgm:pt modelId="{81D46BB5-67AD-4AA1-89F4-95B82D89C1F7}">
      <dgm:prSet phldrT="[Text]" custT="1"/>
      <dgm:spPr/>
      <dgm:t>
        <a:bodyPr/>
        <a:lstStyle/>
        <a:p>
          <a:pPr algn="justLow" rtl="1"/>
          <a:r>
            <a:rPr lang="ar-EG" sz="2400" b="0" dirty="0" smtClean="0">
              <a:solidFill>
                <a:srgbClr val="0070C0"/>
              </a:solidFill>
            </a:rPr>
            <a:t>وهي أيضا من الجوانب الهامة التي يجب ان يتضمنها المحتوي التعليمي لمناهج المعاقين ذهنيا .. حيث يجب أن تزوده المناهج التعليمية التي توضع له بالمهارات الاجتماعية اللازمة التي تمكنه من تكوين علاقته بنفسه .. كما يجب أن تدربه علي تقبل و التعامل مع أشكال العلاقات التي يمكن أن تتواجد بينه و بين المحيطين به ، وتدربه بشكل جيد مع آليات التعامل مع الآخرين.</a:t>
          </a:r>
          <a:endParaRPr lang="ar-EG" sz="2400" b="0" dirty="0">
            <a:solidFill>
              <a:srgbClr val="0070C0"/>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386E5339-A1EE-4AEE-8EB1-31A5666EBE53}" type="pres">
      <dgm:prSet presAssocID="{EB366E4C-BEE7-4136-B81C-E091834A9023}" presName="hierChild1" presStyleCnt="0">
        <dgm:presLayoutVars>
          <dgm:chPref val="1"/>
          <dgm:dir/>
          <dgm:animOne val="branch"/>
          <dgm:animLvl val="lvl"/>
          <dgm:resizeHandles/>
        </dgm:presLayoutVars>
      </dgm:prSet>
      <dgm:spPr/>
      <dgm:t>
        <a:bodyPr/>
        <a:lstStyle/>
        <a:p>
          <a:pPr rtl="1"/>
          <a:endParaRPr lang="ar-EG"/>
        </a:p>
      </dgm:t>
    </dgm:pt>
    <dgm:pt modelId="{4F2AA9B2-64A9-4F96-B54B-1DC0AFC7B9C9}" type="pres">
      <dgm:prSet presAssocID="{81D46BB5-67AD-4AA1-89F4-95B82D89C1F7}" presName="hierRoot1" presStyleCnt="0"/>
      <dgm:spPr/>
    </dgm:pt>
    <dgm:pt modelId="{AB03914D-CC3E-4052-8C62-156181DFEC6A}" type="pres">
      <dgm:prSet presAssocID="{81D46BB5-67AD-4AA1-89F4-95B82D89C1F7}" presName="composite" presStyleCnt="0"/>
      <dgm:spPr/>
    </dgm:pt>
    <dgm:pt modelId="{D41BD6E7-3E8D-4639-AF88-73C87FD069BB}" type="pres">
      <dgm:prSet presAssocID="{81D46BB5-67AD-4AA1-89F4-95B82D89C1F7}" presName="image" presStyleLbl="node0" presStyleIdx="0" presStyleCnt="1"/>
      <dgm:spPr>
        <a:blipFill rotWithShape="1">
          <a:blip xmlns:r="http://schemas.openxmlformats.org/officeDocument/2006/relationships" r:embed="rId1"/>
          <a:stretch>
            <a:fillRect/>
          </a:stretch>
        </a:blipFill>
      </dgm:spPr>
      <dgm:t>
        <a:bodyPr/>
        <a:lstStyle/>
        <a:p>
          <a:pPr rtl="1"/>
          <a:endParaRPr lang="ar-EG"/>
        </a:p>
      </dgm:t>
    </dgm:pt>
    <dgm:pt modelId="{6E77E0DF-724C-4FF9-8536-458BBD98361B}" type="pres">
      <dgm:prSet presAssocID="{81D46BB5-67AD-4AA1-89F4-95B82D89C1F7}" presName="text" presStyleLbl="revTx" presStyleIdx="0" presStyleCnt="1">
        <dgm:presLayoutVars>
          <dgm:chPref val="3"/>
        </dgm:presLayoutVars>
      </dgm:prSet>
      <dgm:spPr/>
      <dgm:t>
        <a:bodyPr/>
        <a:lstStyle/>
        <a:p>
          <a:pPr rtl="1"/>
          <a:endParaRPr lang="ar-EG"/>
        </a:p>
      </dgm:t>
    </dgm:pt>
    <dgm:pt modelId="{A568E030-538D-436F-A71D-632ACDF3DFCB}" type="pres">
      <dgm:prSet presAssocID="{81D46BB5-67AD-4AA1-89F4-95B82D89C1F7}" presName="hierChild2" presStyleCnt="0"/>
      <dgm:spPr/>
    </dgm:pt>
  </dgm:ptLst>
  <dgm:cxnLst>
    <dgm:cxn modelId="{382298AD-BF0C-4BA5-BD48-36DA772CCAEF}" type="presOf" srcId="{81D46BB5-67AD-4AA1-89F4-95B82D89C1F7}" destId="{6E77E0DF-724C-4FF9-8536-458BBD98361B}" srcOrd="0" destOrd="0" presId="urn:microsoft.com/office/officeart/2009/layout/CirclePictureHierarchy"/>
    <dgm:cxn modelId="{E3BDC410-E22C-4199-BDD6-40344434B662}" type="presOf" srcId="{EB366E4C-BEE7-4136-B81C-E091834A9023}" destId="{386E5339-A1EE-4AEE-8EB1-31A5666EBE53}" srcOrd="0" destOrd="0" presId="urn:microsoft.com/office/officeart/2009/layout/CirclePictureHierarchy"/>
    <dgm:cxn modelId="{265E4594-632F-41B7-9EA8-2A9BB7288E74}" srcId="{EB366E4C-BEE7-4136-B81C-E091834A9023}" destId="{81D46BB5-67AD-4AA1-89F4-95B82D89C1F7}" srcOrd="0" destOrd="0" parTransId="{D2A2395E-05D9-4487-A5D2-92074E494B09}" sibTransId="{66D9E35C-8D60-47CC-9612-FA57D3A164AF}"/>
    <dgm:cxn modelId="{58E9895E-159F-4B66-9D9D-8338E5E81FB3}" type="presParOf" srcId="{386E5339-A1EE-4AEE-8EB1-31A5666EBE53}" destId="{4F2AA9B2-64A9-4F96-B54B-1DC0AFC7B9C9}" srcOrd="0" destOrd="0" presId="urn:microsoft.com/office/officeart/2009/layout/CirclePictureHierarchy"/>
    <dgm:cxn modelId="{D4BC105B-1F09-498F-853F-E95E2840DF0E}" type="presParOf" srcId="{4F2AA9B2-64A9-4F96-B54B-1DC0AFC7B9C9}" destId="{AB03914D-CC3E-4052-8C62-156181DFEC6A}" srcOrd="0" destOrd="0" presId="urn:microsoft.com/office/officeart/2009/layout/CirclePictureHierarchy"/>
    <dgm:cxn modelId="{836CC74C-7577-4DE8-8FF4-B945666CC278}" type="presParOf" srcId="{AB03914D-CC3E-4052-8C62-156181DFEC6A}" destId="{D41BD6E7-3E8D-4639-AF88-73C87FD069BB}" srcOrd="0" destOrd="0" presId="urn:microsoft.com/office/officeart/2009/layout/CirclePictureHierarchy"/>
    <dgm:cxn modelId="{1992B283-E143-45A1-AD2C-3A3CB40809B5}" type="presParOf" srcId="{AB03914D-CC3E-4052-8C62-156181DFEC6A}" destId="{6E77E0DF-724C-4FF9-8536-458BBD98361B}" srcOrd="1" destOrd="0" presId="urn:microsoft.com/office/officeart/2009/layout/CirclePictureHierarchy"/>
    <dgm:cxn modelId="{508E1D42-1C2C-41C2-9C5F-D024139EFD3E}" type="presParOf" srcId="{4F2AA9B2-64A9-4F96-B54B-1DC0AFC7B9C9}" destId="{A568E030-538D-436F-A71D-632ACDF3DFCB}"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B366E4C-BEE7-4136-B81C-E091834A9023}" type="doc">
      <dgm:prSet loTypeId="urn:microsoft.com/office/officeart/2008/layout/BendingPictureCaption" loCatId="picture" qsTypeId="urn:microsoft.com/office/officeart/2005/8/quickstyle/simple1" qsCatId="simple" csTypeId="urn:microsoft.com/office/officeart/2005/8/colors/colorful4" csCatId="colorful" phldr="1"/>
      <dgm:spPr/>
      <dgm:t>
        <a:bodyPr/>
        <a:lstStyle/>
        <a:p>
          <a:pPr rtl="1"/>
          <a:endParaRPr lang="ar-EG"/>
        </a:p>
      </dgm:t>
    </dgm:pt>
    <dgm:pt modelId="{81D46BB5-67AD-4AA1-89F4-95B82D89C1F7}">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Low" rtl="1"/>
          <a:r>
            <a:rPr lang="ar-EG" sz="2400" b="0" dirty="0" smtClean="0">
              <a:solidFill>
                <a:srgbClr val="0070C0"/>
              </a:solidFill>
            </a:rPr>
            <a:t>يعتبر التوظيف أو التأهيل المهني هو القمة الرئيسية لأي سلم أو نظام تعليمي. فالفرد منا يتعلم و يكتسب المهارات اللازمة لكي يكون له في النهاية وظيفة مناسبة تكسبه صفة الأهمية و تمكنه من ان يكون فردا نافعا في المجتمع . وهو الهدف الأساسي لأي نظام تعليمي (خلق الفرد الصالح الذي ينفع نفسه و مجتمعه ) . </a:t>
          </a: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B907F0FC-FBC6-4558-BAB7-1D6432F8C602}" type="pres">
      <dgm:prSet presAssocID="{EB366E4C-BEE7-4136-B81C-E091834A9023}" presName="diagram" presStyleCnt="0">
        <dgm:presLayoutVars>
          <dgm:dir/>
        </dgm:presLayoutVars>
      </dgm:prSet>
      <dgm:spPr/>
      <dgm:t>
        <a:bodyPr/>
        <a:lstStyle/>
        <a:p>
          <a:pPr rtl="1"/>
          <a:endParaRPr lang="ar-EG"/>
        </a:p>
      </dgm:t>
    </dgm:pt>
    <dgm:pt modelId="{0D573706-31BB-44CC-B087-5991A150532D}" type="pres">
      <dgm:prSet presAssocID="{81D46BB5-67AD-4AA1-89F4-95B82D89C1F7}" presName="composite" presStyleCnt="0"/>
      <dgm:spPr/>
    </dgm:pt>
    <dgm:pt modelId="{5CCCFB96-4885-4B05-8821-48C1E039D4F1}" type="pres">
      <dgm:prSet presAssocID="{81D46BB5-67AD-4AA1-89F4-95B82D89C1F7}" presName="Image" presStyleLbl="bgShp" presStyleIdx="0" presStyleCnt="1"/>
      <dgm:spPr>
        <a:blipFill rotWithShape="1">
          <a:blip xmlns:r="http://schemas.openxmlformats.org/officeDocument/2006/relationships" r:embed="rId1"/>
          <a:stretch>
            <a:fillRect/>
          </a:stretch>
        </a:blipFill>
      </dgm:spPr>
      <dgm:t>
        <a:bodyPr/>
        <a:lstStyle/>
        <a:p>
          <a:pPr rtl="1"/>
          <a:endParaRPr lang="ar-EG"/>
        </a:p>
      </dgm:t>
    </dgm:pt>
    <dgm:pt modelId="{0ADE4BEE-9CE2-40AB-A4F7-39D9EB2CE1DB}" type="pres">
      <dgm:prSet presAssocID="{81D46BB5-67AD-4AA1-89F4-95B82D89C1F7}" presName="Parent" presStyleLbl="node0" presStyleIdx="0" presStyleCnt="1" custScaleX="123868" custScaleY="140375">
        <dgm:presLayoutVars>
          <dgm:bulletEnabled val="1"/>
        </dgm:presLayoutVars>
      </dgm:prSet>
      <dgm:spPr/>
      <dgm:t>
        <a:bodyPr/>
        <a:lstStyle/>
        <a:p>
          <a:pPr rtl="1"/>
          <a:endParaRPr lang="ar-EG"/>
        </a:p>
      </dgm:t>
    </dgm:pt>
  </dgm:ptLst>
  <dgm:cxnLst>
    <dgm:cxn modelId="{DE2C8005-849A-429D-8795-EEE89FFC0B9E}" type="presOf" srcId="{EB366E4C-BEE7-4136-B81C-E091834A9023}" destId="{B907F0FC-FBC6-4558-BAB7-1D6432F8C602}" srcOrd="0" destOrd="0" presId="urn:microsoft.com/office/officeart/2008/layout/BendingPictureCaption"/>
    <dgm:cxn modelId="{265E4594-632F-41B7-9EA8-2A9BB7288E74}" srcId="{EB366E4C-BEE7-4136-B81C-E091834A9023}" destId="{81D46BB5-67AD-4AA1-89F4-95B82D89C1F7}" srcOrd="0" destOrd="0" parTransId="{D2A2395E-05D9-4487-A5D2-92074E494B09}" sibTransId="{66D9E35C-8D60-47CC-9612-FA57D3A164AF}"/>
    <dgm:cxn modelId="{38F7D662-DA7F-45CE-A956-6502ADADF3F5}" type="presOf" srcId="{81D46BB5-67AD-4AA1-89F4-95B82D89C1F7}" destId="{0ADE4BEE-9CE2-40AB-A4F7-39D9EB2CE1DB}" srcOrd="0" destOrd="0" presId="urn:microsoft.com/office/officeart/2008/layout/BendingPictureCaption"/>
    <dgm:cxn modelId="{217EE4E7-2FF7-4A1C-AEB8-70398C4CF5DD}" type="presParOf" srcId="{B907F0FC-FBC6-4558-BAB7-1D6432F8C602}" destId="{0D573706-31BB-44CC-B087-5991A150532D}" srcOrd="0" destOrd="0" presId="urn:microsoft.com/office/officeart/2008/layout/BendingPictureCaption"/>
    <dgm:cxn modelId="{84DAA0CA-18A1-4CFD-A5EB-7EA6998110E2}" type="presParOf" srcId="{0D573706-31BB-44CC-B087-5991A150532D}" destId="{5CCCFB96-4885-4B05-8821-48C1E039D4F1}" srcOrd="0" destOrd="0" presId="urn:microsoft.com/office/officeart/2008/layout/BendingPictureCaption"/>
    <dgm:cxn modelId="{E65BCD72-7B74-4E46-B2FF-26438D4F2750}" type="presParOf" srcId="{0D573706-31BB-44CC-B087-5991A150532D}" destId="{0ADE4BEE-9CE2-40AB-A4F7-39D9EB2CE1DB}"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526C355-F03B-4ADF-BADB-1E098DEDEEDA}" type="doc">
      <dgm:prSet loTypeId="urn:microsoft.com/office/officeart/2008/layout/HexagonCluster" loCatId="picture" qsTypeId="urn:microsoft.com/office/officeart/2005/8/quickstyle/simple4" qsCatId="simple" csTypeId="urn:microsoft.com/office/officeart/2005/8/colors/colorful4" csCatId="colorful" phldr="1"/>
      <dgm:spPr/>
      <dgm:t>
        <a:bodyPr/>
        <a:lstStyle/>
        <a:p>
          <a:pPr rtl="1"/>
          <a:endParaRPr lang="ar-SA"/>
        </a:p>
      </dgm:t>
    </dgm:pt>
    <dgm:pt modelId="{FF0957C0-56AA-4A1F-9058-6373DBBB260C}">
      <dgm:prSet phldrT="[نص]" custT="1">
        <dgm:style>
          <a:lnRef idx="0">
            <a:schemeClr val="accent3"/>
          </a:lnRef>
          <a:fillRef idx="3">
            <a:schemeClr val="accent3"/>
          </a:fillRef>
          <a:effectRef idx="3">
            <a:schemeClr val="accent3"/>
          </a:effectRef>
          <a:fontRef idx="minor">
            <a:schemeClr val="lt1"/>
          </a:fontRef>
        </dgm:style>
      </dgm:prSet>
      <dgm:spPr/>
      <dgm:t>
        <a:bodyPr/>
        <a:lstStyle/>
        <a:p>
          <a:pPr rtl="1"/>
          <a:r>
            <a:rPr lang="ar-EG" sz="3200" b="1" dirty="0" smtClean="0"/>
            <a:t>بيئة تعليمية مناسبة</a:t>
          </a:r>
          <a:endParaRPr lang="ar-SA" sz="3200"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a:blipFill rotWithShape="1">
          <a:blip xmlns:r="http://schemas.openxmlformats.org/officeDocument/2006/relationships" r:embed="rId1"/>
          <a:stretch>
            <a:fillRect/>
          </a:stretch>
        </a:blipFill>
      </dgm:spPr>
      <dgm:t>
        <a:bodyPr/>
        <a:lstStyle/>
        <a:p>
          <a:pPr rtl="1"/>
          <a:endParaRPr lang="ar-SA">
            <a:latin typeface="GE Flow" pitchFamily="18" charset="-78"/>
            <a:ea typeface="GE Flow" pitchFamily="18" charset="-78"/>
            <a:cs typeface="GE Flow" pitchFamily="18" charset="-78"/>
          </a:endParaRPr>
        </a:p>
      </dgm:t>
    </dgm:pt>
    <dgm:pt modelId="{FA04A84A-AEA6-4059-949E-633D7055F2C2}" type="pres">
      <dgm:prSet presAssocID="{D526C355-F03B-4ADF-BADB-1E098DEDEEDA}" presName="Name0" presStyleCnt="0">
        <dgm:presLayoutVars>
          <dgm:chMax val="21"/>
          <dgm:chPref val="21"/>
        </dgm:presLayoutVars>
      </dgm:prSet>
      <dgm:spPr/>
      <dgm:t>
        <a:bodyPr/>
        <a:lstStyle/>
        <a:p>
          <a:pPr rtl="1"/>
          <a:endParaRPr lang="ar-EG"/>
        </a:p>
      </dgm:t>
    </dgm:pt>
    <dgm:pt modelId="{D400885F-4CB9-4236-951F-DCB5561F58C5}" type="pres">
      <dgm:prSet presAssocID="{FF0957C0-56AA-4A1F-9058-6373DBBB260C}" presName="text1" presStyleCnt="0"/>
      <dgm:spPr/>
      <dgm:t>
        <a:bodyPr/>
        <a:lstStyle/>
        <a:p>
          <a:pPr rtl="1"/>
          <a:endParaRPr lang="ar-EG"/>
        </a:p>
      </dgm:t>
    </dgm:pt>
    <dgm:pt modelId="{8BE530C6-F0D6-464E-8349-0DE9B2D2F64A}" type="pres">
      <dgm:prSet presAssocID="{FF0957C0-56AA-4A1F-9058-6373DBBB260C}" presName="textRepeatNode" presStyleLbl="alignNode1" presStyleIdx="0" presStyleCnt="1">
        <dgm:presLayoutVars>
          <dgm:chMax val="0"/>
          <dgm:chPref val="0"/>
          <dgm:bulletEnabled val="1"/>
        </dgm:presLayoutVars>
      </dgm:prSet>
      <dgm:spPr/>
      <dgm:t>
        <a:bodyPr/>
        <a:lstStyle/>
        <a:p>
          <a:pPr rtl="1"/>
          <a:endParaRPr lang="ar-EG"/>
        </a:p>
      </dgm:t>
    </dgm:pt>
    <dgm:pt modelId="{4ABAE7D9-F846-48EC-A1DC-B32AC75D7531}" type="pres">
      <dgm:prSet presAssocID="{FF0957C0-56AA-4A1F-9058-6373DBBB260C}" presName="textaccent1" presStyleCnt="0"/>
      <dgm:spPr/>
      <dgm:t>
        <a:bodyPr/>
        <a:lstStyle/>
        <a:p>
          <a:pPr rtl="1"/>
          <a:endParaRPr lang="ar-EG"/>
        </a:p>
      </dgm:t>
    </dgm:pt>
    <dgm:pt modelId="{300A3C0B-BAB0-4402-BF4B-28A1EB78AD9C}" type="pres">
      <dgm:prSet presAssocID="{FF0957C0-56AA-4A1F-9058-6373DBBB260C}" presName="accentRepeatNode" presStyleLbl="solidAlignAcc1" presStyleIdx="0" presStyleCnt="2"/>
      <dgm:spPr/>
      <dgm:t>
        <a:bodyPr/>
        <a:lstStyle/>
        <a:p>
          <a:pPr rtl="1"/>
          <a:endParaRPr lang="ar-EG"/>
        </a:p>
      </dgm:t>
    </dgm:pt>
    <dgm:pt modelId="{1BCFF9C9-AC0F-4942-A715-4426B65D0D6D}" type="pres">
      <dgm:prSet presAssocID="{3075F5E2-7D63-451B-87B7-3C341E2A90E5}" presName="image1" presStyleCnt="0"/>
      <dgm:spPr/>
      <dgm:t>
        <a:bodyPr/>
        <a:lstStyle/>
        <a:p>
          <a:pPr rtl="1"/>
          <a:endParaRPr lang="ar-EG"/>
        </a:p>
      </dgm:t>
    </dgm:pt>
    <dgm:pt modelId="{D0E0C5C9-7A68-4E13-82D9-CC396A833825}" type="pres">
      <dgm:prSet presAssocID="{3075F5E2-7D63-451B-87B7-3C341E2A90E5}" presName="imageRepeatNode" presStyleLbl="alignAcc1" presStyleIdx="0" presStyleCnt="1"/>
      <dgm:spPr/>
      <dgm:t>
        <a:bodyPr/>
        <a:lstStyle/>
        <a:p>
          <a:pPr rtl="1"/>
          <a:endParaRPr lang="ar-EG"/>
        </a:p>
      </dgm:t>
    </dgm:pt>
    <dgm:pt modelId="{6784BEB4-8447-4492-9349-11CA30646378}" type="pres">
      <dgm:prSet presAssocID="{3075F5E2-7D63-451B-87B7-3C341E2A90E5}" presName="imageaccent1" presStyleCnt="0"/>
      <dgm:spPr/>
      <dgm:t>
        <a:bodyPr/>
        <a:lstStyle/>
        <a:p>
          <a:pPr rtl="1"/>
          <a:endParaRPr lang="ar-EG"/>
        </a:p>
      </dgm:t>
    </dgm:pt>
    <dgm:pt modelId="{86E71E5A-F79F-46CC-BB0A-11E0FED6FFAE}" type="pres">
      <dgm:prSet presAssocID="{3075F5E2-7D63-451B-87B7-3C341E2A90E5}" presName="accentRepeatNode" presStyleLbl="solidAlignAcc1" presStyleIdx="1" presStyleCnt="2"/>
      <dgm:spPr/>
      <dgm:t>
        <a:bodyPr/>
        <a:lstStyle/>
        <a:p>
          <a:pPr rtl="1"/>
          <a:endParaRPr lang="ar-EG"/>
        </a:p>
      </dgm:t>
    </dgm:pt>
  </dgm:ptLst>
  <dgm:cxnLst>
    <dgm:cxn modelId="{BEA493AB-366A-432A-95B0-14C838563BDD}" type="presOf" srcId="{D526C355-F03B-4ADF-BADB-1E098DEDEEDA}" destId="{FA04A84A-AEA6-4059-949E-633D7055F2C2}" srcOrd="0" destOrd="0" presId="urn:microsoft.com/office/officeart/2008/layout/HexagonCluster"/>
    <dgm:cxn modelId="{5293600E-B2CB-4FE1-A1F2-1DA2277742AF}" type="presOf" srcId="{FF0957C0-56AA-4A1F-9058-6373DBBB260C}" destId="{8BE530C6-F0D6-464E-8349-0DE9B2D2F64A}" srcOrd="0" destOrd="0" presId="urn:microsoft.com/office/officeart/2008/layout/HexagonCluster"/>
    <dgm:cxn modelId="{4BC07460-E71C-4778-865F-DBF5F7FF3C23}" type="presOf" srcId="{3075F5E2-7D63-451B-87B7-3C341E2A90E5}" destId="{D0E0C5C9-7A68-4E13-82D9-CC396A833825}" srcOrd="0" destOrd="0" presId="urn:microsoft.com/office/officeart/2008/layout/HexagonCluster"/>
    <dgm:cxn modelId="{7EF2A4D9-82C1-40D7-9796-C68B028F684A}" srcId="{D526C355-F03B-4ADF-BADB-1E098DEDEEDA}" destId="{FF0957C0-56AA-4A1F-9058-6373DBBB260C}" srcOrd="0" destOrd="0" parTransId="{1BF16321-2B96-4EE3-8D20-E3C196021B0B}" sibTransId="{3075F5E2-7D63-451B-87B7-3C341E2A90E5}"/>
    <dgm:cxn modelId="{4D10F00E-6341-4CFC-8C41-FC719734A337}" type="presParOf" srcId="{FA04A84A-AEA6-4059-949E-633D7055F2C2}" destId="{D400885F-4CB9-4236-951F-DCB5561F58C5}" srcOrd="0" destOrd="0" presId="urn:microsoft.com/office/officeart/2008/layout/HexagonCluster"/>
    <dgm:cxn modelId="{2BF0348B-A698-4B8F-81DD-0D63EE955C4F}" type="presParOf" srcId="{D400885F-4CB9-4236-951F-DCB5561F58C5}" destId="{8BE530C6-F0D6-464E-8349-0DE9B2D2F64A}" srcOrd="0" destOrd="0" presId="urn:microsoft.com/office/officeart/2008/layout/HexagonCluster"/>
    <dgm:cxn modelId="{B7D2D77C-4FCA-434A-85CD-7E853FFD9FEA}" type="presParOf" srcId="{FA04A84A-AEA6-4059-949E-633D7055F2C2}" destId="{4ABAE7D9-F846-48EC-A1DC-B32AC75D7531}" srcOrd="1" destOrd="0" presId="urn:microsoft.com/office/officeart/2008/layout/HexagonCluster"/>
    <dgm:cxn modelId="{6B799ACC-0939-425E-935C-AB4604658093}" type="presParOf" srcId="{4ABAE7D9-F846-48EC-A1DC-B32AC75D7531}" destId="{300A3C0B-BAB0-4402-BF4B-28A1EB78AD9C}" srcOrd="0" destOrd="0" presId="urn:microsoft.com/office/officeart/2008/layout/HexagonCluster"/>
    <dgm:cxn modelId="{6401835A-AD9D-4AFC-B8F2-616C145611BD}" type="presParOf" srcId="{FA04A84A-AEA6-4059-949E-633D7055F2C2}" destId="{1BCFF9C9-AC0F-4942-A715-4426B65D0D6D}" srcOrd="2" destOrd="0" presId="urn:microsoft.com/office/officeart/2008/layout/HexagonCluster"/>
    <dgm:cxn modelId="{93435CDD-3109-4008-B1A6-E86873A3CF7A}" type="presParOf" srcId="{1BCFF9C9-AC0F-4942-A715-4426B65D0D6D}" destId="{D0E0C5C9-7A68-4E13-82D9-CC396A833825}" srcOrd="0" destOrd="0" presId="urn:microsoft.com/office/officeart/2008/layout/HexagonCluster"/>
    <dgm:cxn modelId="{FECF5F3C-54CD-456E-B459-4E5A862AAED6}" type="presParOf" srcId="{FA04A84A-AEA6-4059-949E-633D7055F2C2}" destId="{6784BEB4-8447-4492-9349-11CA30646378}" srcOrd="3" destOrd="0" presId="urn:microsoft.com/office/officeart/2008/layout/HexagonCluster"/>
    <dgm:cxn modelId="{D0D28CE3-6F12-4E29-A1C1-90A64A5CA4BE}" type="presParOf" srcId="{6784BEB4-8447-4492-9349-11CA30646378}" destId="{86E71E5A-F79F-46CC-BB0A-11E0FED6FFAE}"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7F76ACE-3082-4689-BA73-C00A69EBF569}"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pPr rtl="1"/>
          <a:endParaRPr lang="ar-EG"/>
        </a:p>
      </dgm:t>
    </dgm:pt>
    <dgm:pt modelId="{375290D8-5DBA-467B-B6D6-0157CAAAD915}">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pPr algn="justLow" rtl="1"/>
          <a:r>
            <a:rPr lang="ar-SA" sz="2400" dirty="0" smtClean="0"/>
            <a:t>يعتبر خلق بيئة تعليمية مناسبة من أهم المهارات التي يتمكن منها المدرس بمرور الوقت عليه في مجال تربية المعاقين ذهنيا و باكتساب الخبرة المناسبة .. و تعد هذه العملية من أهم الخطوات الفنية التي يتوقف عليها بشكل كبير نجاح المدرس في إتمام عملية التعليم لما  للعوامل الخارجية من تأثير و دور كبيرين علي طريقة اكتساب و إدراك الطفل المعاقين ذهنيا للمعلومات  .. و يمكن للمدرس خلق بيئة تعليمية مناسبة </a:t>
          </a:r>
          <a:r>
            <a:rPr lang="ar-SA" sz="2400" u="sng" dirty="0" smtClean="0">
              <a:solidFill>
                <a:srgbClr val="C00000"/>
              </a:solidFill>
            </a:rPr>
            <a:t>عن طريق :</a:t>
          </a:r>
          <a:endParaRPr lang="ar-EG" sz="2400" dirty="0">
            <a:solidFill>
              <a:srgbClr val="C00000"/>
            </a:solidFill>
          </a:endParaRPr>
        </a:p>
      </dgm:t>
    </dgm:pt>
    <dgm:pt modelId="{81554E47-0722-42C8-8333-38291B4B8586}" type="parTrans" cxnId="{80EA96F1-8611-48A7-B747-E44404F175B3}">
      <dgm:prSet/>
      <dgm:spPr/>
      <dgm:t>
        <a:bodyPr/>
        <a:lstStyle/>
        <a:p>
          <a:pPr rtl="1"/>
          <a:endParaRPr lang="ar-EG"/>
        </a:p>
      </dgm:t>
    </dgm:pt>
    <dgm:pt modelId="{5BFB2238-DC75-4C8D-B501-7ADCE9A65327}" type="sibTrans" cxnId="{80EA96F1-8611-48A7-B747-E44404F175B3}">
      <dgm:prSet/>
      <dgm:spPr/>
      <dgm:t>
        <a:bodyPr/>
        <a:lstStyle/>
        <a:p>
          <a:pPr rtl="1"/>
          <a:endParaRPr lang="ar-EG"/>
        </a:p>
      </dgm:t>
    </dgm:pt>
    <dgm:pt modelId="{9CDD3BC3-3C52-44BD-8285-E2592DB281DA}" type="pres">
      <dgm:prSet presAssocID="{37F76ACE-3082-4689-BA73-C00A69EBF569}" presName="Name0" presStyleCnt="0">
        <dgm:presLayoutVars>
          <dgm:dir/>
          <dgm:resizeHandles val="exact"/>
        </dgm:presLayoutVars>
      </dgm:prSet>
      <dgm:spPr/>
      <dgm:t>
        <a:bodyPr/>
        <a:lstStyle/>
        <a:p>
          <a:pPr rtl="1"/>
          <a:endParaRPr lang="ar-EG"/>
        </a:p>
      </dgm:t>
    </dgm:pt>
    <dgm:pt modelId="{36B9482E-64E1-494E-AA03-A816CAE11AE0}" type="pres">
      <dgm:prSet presAssocID="{375290D8-5DBA-467B-B6D6-0157CAAAD915}" presName="composite" presStyleCnt="0"/>
      <dgm:spPr/>
    </dgm:pt>
    <dgm:pt modelId="{6D85263E-F07A-46F2-BC0A-FF485DF70725}" type="pres">
      <dgm:prSet presAssocID="{375290D8-5DBA-467B-B6D6-0157CAAAD915}" presName="imagSh"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6BB00A50-67B9-4C53-AACA-513966E82648}" type="pres">
      <dgm:prSet presAssocID="{375290D8-5DBA-467B-B6D6-0157CAAAD915}" presName="txNode" presStyleLbl="node1" presStyleIdx="0" presStyleCnt="1">
        <dgm:presLayoutVars>
          <dgm:bulletEnabled val="1"/>
        </dgm:presLayoutVars>
      </dgm:prSet>
      <dgm:spPr/>
      <dgm:t>
        <a:bodyPr/>
        <a:lstStyle/>
        <a:p>
          <a:pPr rtl="1"/>
          <a:endParaRPr lang="ar-EG"/>
        </a:p>
      </dgm:t>
    </dgm:pt>
  </dgm:ptLst>
  <dgm:cxnLst>
    <dgm:cxn modelId="{3F76174E-E48F-4FA3-AC69-3FC4CD6EC052}" type="presOf" srcId="{375290D8-5DBA-467B-B6D6-0157CAAAD915}" destId="{6BB00A50-67B9-4C53-AACA-513966E82648}" srcOrd="0" destOrd="0" presId="urn:microsoft.com/office/officeart/2005/8/layout/hProcess10"/>
    <dgm:cxn modelId="{80EA96F1-8611-48A7-B747-E44404F175B3}" srcId="{37F76ACE-3082-4689-BA73-C00A69EBF569}" destId="{375290D8-5DBA-467B-B6D6-0157CAAAD915}" srcOrd="0" destOrd="0" parTransId="{81554E47-0722-42C8-8333-38291B4B8586}" sibTransId="{5BFB2238-DC75-4C8D-B501-7ADCE9A65327}"/>
    <dgm:cxn modelId="{3C81AA52-BBA9-49FB-A3B1-1AC9CF51E165}" type="presOf" srcId="{37F76ACE-3082-4689-BA73-C00A69EBF569}" destId="{9CDD3BC3-3C52-44BD-8285-E2592DB281DA}" srcOrd="0" destOrd="0" presId="urn:microsoft.com/office/officeart/2005/8/layout/hProcess10"/>
    <dgm:cxn modelId="{00F3A340-A28A-4955-B09C-6A679077CFE9}" type="presParOf" srcId="{9CDD3BC3-3C52-44BD-8285-E2592DB281DA}" destId="{36B9482E-64E1-494E-AA03-A816CAE11AE0}" srcOrd="0" destOrd="0" presId="urn:microsoft.com/office/officeart/2005/8/layout/hProcess10"/>
    <dgm:cxn modelId="{34A4BDE5-7023-44C9-A2A8-749D1155CFA9}" type="presParOf" srcId="{36B9482E-64E1-494E-AA03-A816CAE11AE0}" destId="{6D85263E-F07A-46F2-BC0A-FF485DF70725}" srcOrd="0" destOrd="0" presId="urn:microsoft.com/office/officeart/2005/8/layout/hProcess10"/>
    <dgm:cxn modelId="{06E4F438-D1C0-4778-85E6-7CC483143184}" type="presParOf" srcId="{36B9482E-64E1-494E-AA03-A816CAE11AE0}" destId="{6BB00A50-67B9-4C53-AACA-513966E82648}"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366E4C-BEE7-4136-B81C-E091834A9023}" type="doc">
      <dgm:prSet loTypeId="urn:microsoft.com/office/officeart/2008/layout/BendingPictureCaptionList" loCatId="picture" qsTypeId="urn:microsoft.com/office/officeart/2005/8/quickstyle/simple1" qsCatId="simple" csTypeId="urn:microsoft.com/office/officeart/2005/8/colors/colorful4" csCatId="colorful" phldr="1"/>
      <dgm:spPr/>
      <dgm:t>
        <a:bodyPr/>
        <a:lstStyle/>
        <a:p>
          <a:pPr rtl="1"/>
          <a:endParaRPr lang="ar-EG"/>
        </a:p>
      </dgm:t>
    </dgm:pt>
    <dgm:pt modelId="{81D46BB5-67AD-4AA1-89F4-95B82D89C1F7}">
      <dgm:prSet phldrT="[Text]" custT="1">
        <dgm:style>
          <a:lnRef idx="1">
            <a:schemeClr val="accent5"/>
          </a:lnRef>
          <a:fillRef idx="2">
            <a:schemeClr val="accent5"/>
          </a:fillRef>
          <a:effectRef idx="1">
            <a:schemeClr val="accent5"/>
          </a:effectRef>
          <a:fontRef idx="minor">
            <a:schemeClr val="dk1"/>
          </a:fontRef>
        </dgm:style>
      </dgm:prSet>
      <dgm:spPr/>
      <dgm:t>
        <a:bodyPr/>
        <a:lstStyle/>
        <a:p>
          <a:pPr algn="justLow" rtl="1"/>
          <a:r>
            <a:rPr lang="ar-EG" sz="2400" b="1" dirty="0" smtClean="0">
              <a:solidFill>
                <a:srgbClr val="C00000"/>
              </a:solidFill>
            </a:rPr>
            <a:t>النمو هومجموعة من التغيرات المتتابعة التي تسير حسب إسلوب و نظام متتالي متسلسل ، و تشمل هذه التغيرات كل من الجانب التكويني و الجانب الوظيفي للكائن الحي .</a:t>
          </a: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0DE1C394-7AD6-48CC-949B-E0C57C07CFE0}" type="pres">
      <dgm:prSet presAssocID="{EB366E4C-BEE7-4136-B81C-E091834A9023}" presName="Name0" presStyleCnt="0">
        <dgm:presLayoutVars>
          <dgm:dir/>
          <dgm:resizeHandles val="exact"/>
        </dgm:presLayoutVars>
      </dgm:prSet>
      <dgm:spPr/>
      <dgm:t>
        <a:bodyPr/>
        <a:lstStyle/>
        <a:p>
          <a:pPr rtl="1"/>
          <a:endParaRPr lang="ar-EG"/>
        </a:p>
      </dgm:t>
    </dgm:pt>
    <dgm:pt modelId="{44C132EF-B725-4AEE-B806-85A5C9A991D1}" type="pres">
      <dgm:prSet presAssocID="{81D46BB5-67AD-4AA1-89F4-95B82D89C1F7}" presName="composite" presStyleCnt="0"/>
      <dgm:spPr/>
    </dgm:pt>
    <dgm:pt modelId="{9707943D-52E6-43EA-AF39-E5A48E3E8EF2}" type="pres">
      <dgm:prSet presAssocID="{81D46BB5-67AD-4AA1-89F4-95B82D89C1F7}" presName="rect1"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3C6491EE-CB97-4716-B014-9402D1B57918}" type="pres">
      <dgm:prSet presAssocID="{81D46BB5-67AD-4AA1-89F4-95B82D89C1F7}" presName="wedgeRectCallout1" presStyleLbl="node1" presStyleIdx="0" presStyleCnt="1">
        <dgm:presLayoutVars>
          <dgm:bulletEnabled val="1"/>
        </dgm:presLayoutVars>
      </dgm:prSet>
      <dgm:spPr/>
      <dgm:t>
        <a:bodyPr/>
        <a:lstStyle/>
        <a:p>
          <a:pPr rtl="1"/>
          <a:endParaRPr lang="ar-EG"/>
        </a:p>
      </dgm:t>
    </dgm:pt>
  </dgm:ptLst>
  <dgm:cxnLst>
    <dgm:cxn modelId="{0F41188E-5D1B-43EF-8BB7-3D79F0AFFFD4}" type="presOf" srcId="{EB366E4C-BEE7-4136-B81C-E091834A9023}" destId="{0DE1C394-7AD6-48CC-949B-E0C57C07CFE0}" srcOrd="0" destOrd="0" presId="urn:microsoft.com/office/officeart/2008/layout/BendingPictureCaptionList"/>
    <dgm:cxn modelId="{265E4594-632F-41B7-9EA8-2A9BB7288E74}" srcId="{EB366E4C-BEE7-4136-B81C-E091834A9023}" destId="{81D46BB5-67AD-4AA1-89F4-95B82D89C1F7}" srcOrd="0" destOrd="0" parTransId="{D2A2395E-05D9-4487-A5D2-92074E494B09}" sibTransId="{66D9E35C-8D60-47CC-9612-FA57D3A164AF}"/>
    <dgm:cxn modelId="{D27C7C0B-9AC0-465E-9482-FBC56D10257B}" type="presOf" srcId="{81D46BB5-67AD-4AA1-89F4-95B82D89C1F7}" destId="{3C6491EE-CB97-4716-B014-9402D1B57918}" srcOrd="0" destOrd="0" presId="urn:microsoft.com/office/officeart/2008/layout/BendingPictureCaptionList"/>
    <dgm:cxn modelId="{DBBCD83C-CB84-41DA-95F1-7077306E5A63}" type="presParOf" srcId="{0DE1C394-7AD6-48CC-949B-E0C57C07CFE0}" destId="{44C132EF-B725-4AEE-B806-85A5C9A991D1}" srcOrd="0" destOrd="0" presId="urn:microsoft.com/office/officeart/2008/layout/BendingPictureCaptionList"/>
    <dgm:cxn modelId="{E8C0B353-9C99-4A14-976B-54FEBDD89A31}" type="presParOf" srcId="{44C132EF-B725-4AEE-B806-85A5C9A991D1}" destId="{9707943D-52E6-43EA-AF39-E5A48E3E8EF2}" srcOrd="0" destOrd="0" presId="urn:microsoft.com/office/officeart/2008/layout/BendingPictureCaptionList"/>
    <dgm:cxn modelId="{3784F74F-6ACB-4EEF-ACEC-1ADDDE13629D}" type="presParOf" srcId="{44C132EF-B725-4AEE-B806-85A5C9A991D1}" destId="{3C6491EE-CB97-4716-B014-9402D1B57918}"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9287462-80B7-4543-A3D5-9A465FB6CF4D}" type="doc">
      <dgm:prSet loTypeId="urn:microsoft.com/office/officeart/2008/layout/BendingPictureCaption" loCatId="picture" qsTypeId="urn:microsoft.com/office/officeart/2005/8/quickstyle/simple1" qsCatId="simple" csTypeId="urn:microsoft.com/office/officeart/2005/8/colors/colorful3" csCatId="colorful" phldr="1"/>
      <dgm:spPr/>
    </dgm:pt>
    <dgm:pt modelId="{EAC9180F-0E81-4821-8809-F9BDD2AB0344}">
      <dgm:prSet phldrT="[Text]" custT="1"/>
      <dgm:spPr/>
      <dgm:t>
        <a:bodyPr/>
        <a:lstStyle/>
        <a:p>
          <a:pPr algn="justLow" rtl="1"/>
          <a:r>
            <a:rPr lang="ar-SA" sz="2400" dirty="0" smtClean="0"/>
            <a:t>يعتبر تنظيم جو الفصل ( في حال استخدام الفصل كمكان للتدريس ) من أهم العوامل التي تساعد المدرس علي إتمام عملية التعلم للطفل .. وبالرغم من أن الهدف الأمثل الذي يجب أن يسعى إليه المدرس هو مساعدة الطالب علي التكيف في أي مكان و أي وقت و تحت أي ظروف إلا أن تنظيم جو الفصل يمكن أن يمثل عامل حفز أو تشتت للطفل المعاق ذهنيا</a:t>
          </a:r>
          <a:r>
            <a:rPr lang="ar-EG" sz="2400" dirty="0" smtClean="0"/>
            <a:t>.</a:t>
          </a:r>
          <a:endParaRPr lang="ar-EG" sz="2400" dirty="0"/>
        </a:p>
      </dgm:t>
    </dgm:pt>
    <dgm:pt modelId="{854848B0-8FF9-44AA-A99D-8A73830AAE80}" type="parTrans" cxnId="{D984FDFE-EFDF-4BE7-83E8-68996D2A9564}">
      <dgm:prSet/>
      <dgm:spPr/>
      <dgm:t>
        <a:bodyPr/>
        <a:lstStyle/>
        <a:p>
          <a:pPr rtl="1"/>
          <a:endParaRPr lang="ar-EG"/>
        </a:p>
      </dgm:t>
    </dgm:pt>
    <dgm:pt modelId="{87754ECD-6355-47C0-9BA4-72F831C1F7C7}" type="sibTrans" cxnId="{D984FDFE-EFDF-4BE7-83E8-68996D2A9564}">
      <dgm:prSet/>
      <dgm:spPr/>
      <dgm:t>
        <a:bodyPr/>
        <a:lstStyle/>
        <a:p>
          <a:pPr rtl="1"/>
          <a:endParaRPr lang="ar-EG"/>
        </a:p>
      </dgm:t>
    </dgm:pt>
    <dgm:pt modelId="{8972D3D8-0F7F-4839-90A2-2FCE5FFB4C9E}" type="pres">
      <dgm:prSet presAssocID="{B9287462-80B7-4543-A3D5-9A465FB6CF4D}" presName="diagram" presStyleCnt="0">
        <dgm:presLayoutVars>
          <dgm:dir/>
        </dgm:presLayoutVars>
      </dgm:prSet>
      <dgm:spPr/>
    </dgm:pt>
    <dgm:pt modelId="{1B2C4DC1-5834-4E26-8938-3624C3AD81D3}" type="pres">
      <dgm:prSet presAssocID="{EAC9180F-0E81-4821-8809-F9BDD2AB0344}" presName="composite" presStyleCnt="0"/>
      <dgm:spPr/>
    </dgm:pt>
    <dgm:pt modelId="{21F2156E-D758-4659-90AC-9602D73EC3F3}" type="pres">
      <dgm:prSet presAssocID="{EAC9180F-0E81-4821-8809-F9BDD2AB0344}" presName="Image" presStyleLbl="bgShp" presStyleIdx="0" presStyleCnt="1"/>
      <dgm:spPr>
        <a:blipFill rotWithShape="1">
          <a:blip xmlns:r="http://schemas.openxmlformats.org/officeDocument/2006/relationships" r:embed="rId1"/>
          <a:stretch>
            <a:fillRect/>
          </a:stretch>
        </a:blipFill>
      </dgm:spPr>
    </dgm:pt>
    <dgm:pt modelId="{50E1C9CD-3433-440C-B5DB-F98CBD3560EA}" type="pres">
      <dgm:prSet presAssocID="{EAC9180F-0E81-4821-8809-F9BDD2AB0344}" presName="Parent" presStyleLbl="node0" presStyleIdx="0" presStyleCnt="1" custScaleX="108061" custScaleY="136392">
        <dgm:presLayoutVars>
          <dgm:bulletEnabled val="1"/>
        </dgm:presLayoutVars>
      </dgm:prSet>
      <dgm:spPr/>
      <dgm:t>
        <a:bodyPr/>
        <a:lstStyle/>
        <a:p>
          <a:pPr rtl="1"/>
          <a:endParaRPr lang="ar-EG"/>
        </a:p>
      </dgm:t>
    </dgm:pt>
  </dgm:ptLst>
  <dgm:cxnLst>
    <dgm:cxn modelId="{6FE80BCA-F906-4831-BA70-47B871A0320C}" type="presOf" srcId="{B9287462-80B7-4543-A3D5-9A465FB6CF4D}" destId="{8972D3D8-0F7F-4839-90A2-2FCE5FFB4C9E}" srcOrd="0" destOrd="0" presId="urn:microsoft.com/office/officeart/2008/layout/BendingPictureCaption"/>
    <dgm:cxn modelId="{D984FDFE-EFDF-4BE7-83E8-68996D2A9564}" srcId="{B9287462-80B7-4543-A3D5-9A465FB6CF4D}" destId="{EAC9180F-0E81-4821-8809-F9BDD2AB0344}" srcOrd="0" destOrd="0" parTransId="{854848B0-8FF9-44AA-A99D-8A73830AAE80}" sibTransId="{87754ECD-6355-47C0-9BA4-72F831C1F7C7}"/>
    <dgm:cxn modelId="{24939F4A-105D-4B70-B6B6-BAFB9E146010}" type="presOf" srcId="{EAC9180F-0E81-4821-8809-F9BDD2AB0344}" destId="{50E1C9CD-3433-440C-B5DB-F98CBD3560EA}" srcOrd="0" destOrd="0" presId="urn:microsoft.com/office/officeart/2008/layout/BendingPictureCaption"/>
    <dgm:cxn modelId="{43CEBD13-F5B9-4F76-B1C5-FD96BAD056BA}" type="presParOf" srcId="{8972D3D8-0F7F-4839-90A2-2FCE5FFB4C9E}" destId="{1B2C4DC1-5834-4E26-8938-3624C3AD81D3}" srcOrd="0" destOrd="0" presId="urn:microsoft.com/office/officeart/2008/layout/BendingPictureCaption"/>
    <dgm:cxn modelId="{A7CE4DB9-71F8-4090-A2D4-220C8BAD0FEC}" type="presParOf" srcId="{1B2C4DC1-5834-4E26-8938-3624C3AD81D3}" destId="{21F2156E-D758-4659-90AC-9602D73EC3F3}" srcOrd="0" destOrd="0" presId="urn:microsoft.com/office/officeart/2008/layout/BendingPictureCaption"/>
    <dgm:cxn modelId="{B0630EAC-2239-42BE-91E4-831EA18B3075}" type="presParOf" srcId="{1B2C4DC1-5834-4E26-8938-3624C3AD81D3}" destId="{50E1C9CD-3433-440C-B5DB-F98CBD3560EA}"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4" csCatId="colorful" phldr="1"/>
      <dgm:spPr/>
      <dgm:t>
        <a:bodyPr/>
        <a:lstStyle/>
        <a:p>
          <a:pPr rtl="1"/>
          <a:endParaRPr lang="ar-EG"/>
        </a:p>
      </dgm:t>
    </dgm:pt>
    <dgm:pt modelId="{BD07481F-54C0-4ECC-8576-7D9ED6443D27}">
      <dgm:prSet phldrT="[Text]"/>
      <dgm:spPr/>
      <dgm:t>
        <a:bodyPr/>
        <a:lstStyle/>
        <a:p>
          <a:pPr rtl="1"/>
          <a:r>
            <a:rPr lang="ar-SA" dirty="0" smtClean="0"/>
            <a:t>الإضاءة </a:t>
          </a:r>
          <a:endParaRPr lang="ar-EG" dirty="0"/>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dgm:t>
        <a:bodyPr/>
        <a:lstStyle/>
        <a:p>
          <a:pPr algn="justLow" rtl="1"/>
          <a:r>
            <a:rPr lang="ar-SA" sz="2400" dirty="0" smtClean="0">
              <a:solidFill>
                <a:srgbClr val="002060"/>
              </a:solidFill>
            </a:rPr>
            <a:t>تقترن الإعاقة الذهنية بضعف في الإبصار ، مما يجعل توافر إضاءة كافية أمرا حيويا عند التدريس للأطفال . </a:t>
          </a:r>
          <a:endParaRPr lang="ar-EG" sz="2400" dirty="0">
            <a:solidFill>
              <a:srgbClr val="002060"/>
            </a:solidFill>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DA9DC733-609B-4024-A8E4-531CAD175D72}" type="pres">
      <dgm:prSet presAssocID="{A37462B3-FB1C-417D-BA40-017304E1894C}" presName="rootNode" presStyleCnt="0">
        <dgm:presLayoutVars>
          <dgm:chMax/>
          <dgm:chPref/>
          <dgm:dir/>
          <dgm:animLvl val="lvl"/>
        </dgm:presLayoutVars>
      </dgm:prSet>
      <dgm:spPr/>
      <dgm:t>
        <a:bodyPr/>
        <a:lstStyle/>
        <a:p>
          <a:pPr rtl="1"/>
          <a:endParaRPr lang="ar-EG"/>
        </a:p>
      </dgm:t>
    </dgm:pt>
    <dgm:pt modelId="{A6A073CE-88CB-4897-BF31-C17D30995808}" type="pres">
      <dgm:prSet presAssocID="{BD07481F-54C0-4ECC-8576-7D9ED6443D27}" presName="composite" presStyleCnt="0"/>
      <dgm:spPr/>
    </dgm:pt>
    <dgm:pt modelId="{60CA7F44-1E90-4AD0-A1D9-607E0DA47FC9}" type="pres">
      <dgm:prSet presAssocID="{BD07481F-54C0-4ECC-8576-7D9ED6443D27}" presName="ParentText" presStyleLbl="node1" presStyleIdx="0" presStyleCnt="1">
        <dgm:presLayoutVars>
          <dgm:chMax val="1"/>
          <dgm:chPref val="1"/>
          <dgm:bulletEnabled val="1"/>
        </dgm:presLayoutVars>
      </dgm:prSet>
      <dgm:spPr/>
      <dgm:t>
        <a:bodyPr/>
        <a:lstStyle/>
        <a:p>
          <a:pPr rtl="1"/>
          <a:endParaRPr lang="ar-EG"/>
        </a:p>
      </dgm:t>
    </dgm:pt>
    <dgm:pt modelId="{F2CAC5AC-C765-4BF2-9D1F-48BC02748728}" type="pres">
      <dgm:prSet presAssocID="{BD07481F-54C0-4ECC-8576-7D9ED6443D27}" presName="Image" presStyleLbl="bgImgPlace1" presStyleIdx="0" presStyleCnt="1"/>
      <dgm:spPr>
        <a:blipFill rotWithShape="1">
          <a:blip xmlns:r="http://schemas.openxmlformats.org/officeDocument/2006/relationships" r:embed="rId1"/>
          <a:stretch>
            <a:fillRect/>
          </a:stretch>
        </a:blipFill>
      </dgm:spPr>
    </dgm:pt>
    <dgm:pt modelId="{D66F685E-01D4-42E1-A283-D5A686902F02}" type="pres">
      <dgm:prSet presAssocID="{BD07481F-54C0-4ECC-8576-7D9ED6443D27}" presName="ChildText" presStyleLbl="fgAcc1" presStyleIdx="0" presStyleCnt="1">
        <dgm:presLayoutVars>
          <dgm:chMax val="0"/>
          <dgm:chPref val="0"/>
          <dgm:bulletEnabled val="1"/>
        </dgm:presLayoutVars>
      </dgm:prSet>
      <dgm:spPr/>
      <dgm:t>
        <a:bodyPr/>
        <a:lstStyle/>
        <a:p>
          <a:pPr rtl="1"/>
          <a:endParaRPr lang="ar-EG"/>
        </a:p>
      </dgm:t>
    </dgm:pt>
  </dgm:ptLst>
  <dgm:cxnLst>
    <dgm:cxn modelId="{D74C6EA6-93CA-4508-938E-9600F4427B95}" type="presOf" srcId="{A37462B3-FB1C-417D-BA40-017304E1894C}" destId="{DA9DC733-609B-4024-A8E4-531CAD175D72}" srcOrd="0" destOrd="0" presId="urn:microsoft.com/office/officeart/2008/layout/TitledPictureBlocks"/>
    <dgm:cxn modelId="{0475B9E3-2F3C-41D0-9752-35D5947E553B}" srcId="{BD07481F-54C0-4ECC-8576-7D9ED6443D27}" destId="{C8A54688-5C68-4CF5-B478-5653EB66F653}" srcOrd="0" destOrd="0" parTransId="{58CFDE00-DB88-4D98-AEA7-24AF71110026}" sibTransId="{8DD30CA1-1486-4876-A3B6-A34F044CB89E}"/>
    <dgm:cxn modelId="{9CBB056E-E56C-403F-97D3-A90F0B7DF587}" type="presOf" srcId="{C8A54688-5C68-4CF5-B478-5653EB66F653}" destId="{D66F685E-01D4-42E1-A283-D5A686902F02}" srcOrd="0" destOrd="0" presId="urn:microsoft.com/office/officeart/2008/layout/TitledPictureBlocks"/>
    <dgm:cxn modelId="{4CF54557-36B6-46D3-BEB4-B9FB9FC36056}" type="presOf" srcId="{BD07481F-54C0-4ECC-8576-7D9ED6443D27}" destId="{60CA7F44-1E90-4AD0-A1D9-607E0DA47FC9}"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48376F13-67B9-4D92-9F70-BBCDB6C8298E}" type="presParOf" srcId="{DA9DC733-609B-4024-A8E4-531CAD175D72}" destId="{A6A073CE-88CB-4897-BF31-C17D30995808}" srcOrd="0" destOrd="0" presId="urn:microsoft.com/office/officeart/2008/layout/TitledPictureBlocks"/>
    <dgm:cxn modelId="{EABDB209-35D0-4C77-BD6A-93E59F609429}" type="presParOf" srcId="{A6A073CE-88CB-4897-BF31-C17D30995808}" destId="{60CA7F44-1E90-4AD0-A1D9-607E0DA47FC9}" srcOrd="0" destOrd="0" presId="urn:microsoft.com/office/officeart/2008/layout/TitledPictureBlocks"/>
    <dgm:cxn modelId="{1C1B0B4E-C5C6-4851-B9B3-FBE24A8025BE}" type="presParOf" srcId="{A6A073CE-88CB-4897-BF31-C17D30995808}" destId="{F2CAC5AC-C765-4BF2-9D1F-48BC02748728}" srcOrd="1" destOrd="0" presId="urn:microsoft.com/office/officeart/2008/layout/TitledPictureBlocks"/>
    <dgm:cxn modelId="{992609D3-259F-4DE6-B09E-C50877F7A1C2}" type="presParOf" srcId="{A6A073CE-88CB-4897-BF31-C17D30995808}" destId="{D66F685E-01D4-42E1-A283-D5A686902F02}"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37462B3-FB1C-417D-BA40-017304E1894C}" type="doc">
      <dgm:prSet loTypeId="urn:microsoft.com/office/officeart/2008/layout/BendingPictureBlocks" loCatId="picture" qsTypeId="urn:microsoft.com/office/officeart/2005/8/quickstyle/simple1" qsCatId="simple" csTypeId="urn:microsoft.com/office/officeart/2005/8/colors/colorful4" csCatId="colorful" phldr="1"/>
      <dgm:spPr/>
      <dgm:t>
        <a:bodyPr/>
        <a:lstStyle/>
        <a:p>
          <a:pPr rtl="1"/>
          <a:endParaRPr lang="ar-EG"/>
        </a:p>
      </dgm:t>
    </dgm:pt>
    <dgm:pt modelId="{BD07481F-54C0-4ECC-8576-7D9ED6443D27}">
      <dgm:prSet phldrT="[Text]" custT="1"/>
      <dgm:spPr/>
      <dgm:t>
        <a:bodyPr/>
        <a:lstStyle/>
        <a:p>
          <a:pPr rtl="1"/>
          <a:r>
            <a:rPr lang="ar-EG" sz="2400" dirty="0" smtClean="0">
              <a:solidFill>
                <a:schemeClr val="bg1"/>
              </a:solidFill>
            </a:rPr>
            <a:t>اللوحات و وسائل الإيضاح </a:t>
          </a:r>
          <a:endParaRPr lang="ar-EG" sz="2400" dirty="0">
            <a:solidFill>
              <a:schemeClr val="bg1"/>
            </a:solidFill>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dgm:t>
        <a:bodyPr/>
        <a:lstStyle/>
        <a:p>
          <a:pPr algn="justLow" rtl="1"/>
          <a:r>
            <a:rPr lang="ar-EG" sz="2400" dirty="0" smtClean="0">
              <a:solidFill>
                <a:srgbClr val="FFFF00"/>
              </a:solidFill>
            </a:rPr>
            <a:t>من المهم وضع اللوحات و وسائل الإيضاح بشكل مناسب و غير ملفت للنظر بشكل كبير.</a:t>
          </a:r>
          <a:endParaRPr lang="ar-EG" sz="2400" dirty="0">
            <a:solidFill>
              <a:srgbClr val="FFFF00"/>
            </a:solidFill>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233C9088-3AAA-4DD3-961D-8C500394B31C}" type="pres">
      <dgm:prSet presAssocID="{A37462B3-FB1C-417D-BA40-017304E1894C}" presName="Name0" presStyleCnt="0">
        <dgm:presLayoutVars>
          <dgm:dir/>
          <dgm:resizeHandles/>
        </dgm:presLayoutVars>
      </dgm:prSet>
      <dgm:spPr/>
      <dgm:t>
        <a:bodyPr/>
        <a:lstStyle/>
        <a:p>
          <a:pPr rtl="1"/>
          <a:endParaRPr lang="ar-EG"/>
        </a:p>
      </dgm:t>
    </dgm:pt>
    <dgm:pt modelId="{AA338105-A4EE-4616-8935-06839A532A18}" type="pres">
      <dgm:prSet presAssocID="{BD07481F-54C0-4ECC-8576-7D9ED6443D27}" presName="composite" presStyleCnt="0"/>
      <dgm:spPr/>
    </dgm:pt>
    <dgm:pt modelId="{96A8CD07-D7ED-4307-BA37-611628380E7D}" type="pres">
      <dgm:prSet presAssocID="{BD07481F-54C0-4ECC-8576-7D9ED6443D27}" presName="rect1"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939422A9-D12C-4D67-A383-8E3E61B902D2}" type="pres">
      <dgm:prSet presAssocID="{BD07481F-54C0-4ECC-8576-7D9ED6443D27}" presName="rect2" presStyleLbl="node1" presStyleIdx="0" presStyleCnt="1">
        <dgm:presLayoutVars>
          <dgm:bulletEnabled val="1"/>
        </dgm:presLayoutVars>
      </dgm:prSet>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194BD113-853C-4308-8CD9-C0BD976E5B6B}" type="presOf" srcId="{BD07481F-54C0-4ECC-8576-7D9ED6443D27}" destId="{939422A9-D12C-4D67-A383-8E3E61B902D2}" srcOrd="0" destOrd="0" presId="urn:microsoft.com/office/officeart/2008/layout/BendingPictureBlocks"/>
    <dgm:cxn modelId="{0B65979F-A08B-412B-81A5-5E2CC70919D9}" type="presOf" srcId="{A37462B3-FB1C-417D-BA40-017304E1894C}" destId="{233C9088-3AAA-4DD3-961D-8C500394B31C}" srcOrd="0" destOrd="0" presId="urn:microsoft.com/office/officeart/2008/layout/BendingPictureBlocks"/>
    <dgm:cxn modelId="{11314729-4909-495B-8C50-7AA56D56AC59}" srcId="{A37462B3-FB1C-417D-BA40-017304E1894C}" destId="{BD07481F-54C0-4ECC-8576-7D9ED6443D27}" srcOrd="0" destOrd="0" parTransId="{3949DC1F-8681-41C3-A5A7-942AD162E3FD}" sibTransId="{5B02EB69-D35A-4526-A311-5EB69313C4C6}"/>
    <dgm:cxn modelId="{8A39BBC4-15BB-40A1-B8C4-BB3980155865}" type="presOf" srcId="{C8A54688-5C68-4CF5-B478-5653EB66F653}" destId="{939422A9-D12C-4D67-A383-8E3E61B902D2}" srcOrd="0" destOrd="1" presId="urn:microsoft.com/office/officeart/2008/layout/BendingPictureBlocks"/>
    <dgm:cxn modelId="{18AD5B64-71C9-47D6-91C0-9F688922BB1D}" type="presParOf" srcId="{233C9088-3AAA-4DD3-961D-8C500394B31C}" destId="{AA338105-A4EE-4616-8935-06839A532A18}" srcOrd="0" destOrd="0" presId="urn:microsoft.com/office/officeart/2008/layout/BendingPictureBlocks"/>
    <dgm:cxn modelId="{6517066A-1B32-4E8D-8655-EE41D1F1FD90}" type="presParOf" srcId="{AA338105-A4EE-4616-8935-06839A532A18}" destId="{96A8CD07-D7ED-4307-BA37-611628380E7D}" srcOrd="0" destOrd="0" presId="urn:microsoft.com/office/officeart/2008/layout/BendingPictureBlocks"/>
    <dgm:cxn modelId="{6EBA48C1-F674-46DA-96BC-1E5D65FD9D20}" type="presParOf" srcId="{AA338105-A4EE-4616-8935-06839A532A18}" destId="{939422A9-D12C-4D67-A383-8E3E61B902D2}"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37462B3-FB1C-417D-BA40-017304E1894C}" type="doc">
      <dgm:prSet loTypeId="urn:microsoft.com/office/officeart/2005/8/layout/pList1" loCatId="picture" qsTypeId="urn:microsoft.com/office/officeart/2005/8/quickstyle/simple1" qsCatId="simple" csTypeId="urn:microsoft.com/office/officeart/2005/8/colors/colorful5" csCatId="colorful" phldr="1"/>
      <dgm:spPr/>
      <dgm:t>
        <a:bodyPr/>
        <a:lstStyle/>
        <a:p>
          <a:pPr rtl="1"/>
          <a:endParaRPr lang="ar-EG"/>
        </a:p>
      </dgm:t>
    </dgm:pt>
    <dgm:pt modelId="{BD07481F-54C0-4ECC-8576-7D9ED6443D27}">
      <dgm:prSet phldrT="[Text]" custT="1"/>
      <dgm:spPr/>
      <dgm:t>
        <a:bodyPr/>
        <a:lstStyle/>
        <a:p>
          <a:pPr rtl="1"/>
          <a:r>
            <a:rPr lang="ar-EG" sz="2800" dirty="0" smtClean="0">
              <a:solidFill>
                <a:srgbClr val="C00000"/>
              </a:solidFill>
            </a:rPr>
            <a:t>عوامل سمعية </a:t>
          </a:r>
          <a:endParaRPr lang="ar-EG" sz="2800" dirty="0">
            <a:solidFill>
              <a:srgbClr val="C00000"/>
            </a:solidFill>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dgm:t>
        <a:bodyPr/>
        <a:lstStyle/>
        <a:p>
          <a:pPr algn="justLow" rtl="1"/>
          <a:r>
            <a:rPr lang="ar-EG" sz="2400" dirty="0" smtClean="0">
              <a:solidFill>
                <a:srgbClr val="002060"/>
              </a:solidFill>
            </a:rPr>
            <a:t>و تعد العوامل السمعية ذات أهمية كبيرة داخل الفصل .. نظرا للاعتماد بشكل كبير علي التواصل اللفظي في عملية التدريس . </a:t>
          </a:r>
          <a:endParaRPr lang="ar-EG" sz="2400" dirty="0">
            <a:solidFill>
              <a:srgbClr val="002060"/>
            </a:solidFill>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C6987A41-982C-4314-AFAA-CD980A829762}" type="pres">
      <dgm:prSet presAssocID="{A37462B3-FB1C-417D-BA40-017304E1894C}" presName="Name0" presStyleCnt="0">
        <dgm:presLayoutVars>
          <dgm:dir/>
          <dgm:resizeHandles val="exact"/>
        </dgm:presLayoutVars>
      </dgm:prSet>
      <dgm:spPr/>
      <dgm:t>
        <a:bodyPr/>
        <a:lstStyle/>
        <a:p>
          <a:pPr rtl="1"/>
          <a:endParaRPr lang="ar-EG"/>
        </a:p>
      </dgm:t>
    </dgm:pt>
    <dgm:pt modelId="{DE6E161F-6C07-4A90-B769-B70DF96A1E99}" type="pres">
      <dgm:prSet presAssocID="{BD07481F-54C0-4ECC-8576-7D9ED6443D27}" presName="compNode" presStyleCnt="0"/>
      <dgm:spPr/>
    </dgm:pt>
    <dgm:pt modelId="{28142C7C-6CCA-4750-BEBE-9158FC0AB796}" type="pres">
      <dgm:prSet presAssocID="{BD07481F-54C0-4ECC-8576-7D9ED6443D27}" presName="pictRect" presStyleLbl="node1" presStyleIdx="0" presStyleCnt="1"/>
      <dgm:spPr>
        <a:blipFill rotWithShape="1">
          <a:blip xmlns:r="http://schemas.openxmlformats.org/officeDocument/2006/relationships" r:embed="rId1"/>
          <a:stretch>
            <a:fillRect/>
          </a:stretch>
        </a:blipFill>
      </dgm:spPr>
      <dgm:t>
        <a:bodyPr/>
        <a:lstStyle/>
        <a:p>
          <a:pPr rtl="1"/>
          <a:endParaRPr lang="ar-EG"/>
        </a:p>
      </dgm:t>
    </dgm:pt>
    <dgm:pt modelId="{00A06999-05C4-4932-9435-910CCEABDB95}" type="pres">
      <dgm:prSet presAssocID="{BD07481F-54C0-4ECC-8576-7D9ED6443D27}" presName="textRect" presStyleLbl="revTx" presStyleIdx="0" presStyleCnt="1">
        <dgm:presLayoutVars>
          <dgm:bulletEnabled val="1"/>
        </dgm:presLayoutVars>
      </dgm:prSet>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620CC6D8-4635-4D83-AF3F-D4E63D015051}" type="presOf" srcId="{C8A54688-5C68-4CF5-B478-5653EB66F653}" destId="{00A06999-05C4-4932-9435-910CCEABDB95}" srcOrd="0" destOrd="1" presId="urn:microsoft.com/office/officeart/2005/8/layout/pList1"/>
    <dgm:cxn modelId="{5D11F3C1-9599-4470-850C-963302C33848}" type="presOf" srcId="{BD07481F-54C0-4ECC-8576-7D9ED6443D27}" destId="{00A06999-05C4-4932-9435-910CCEABDB95}" srcOrd="0" destOrd="0" presId="urn:microsoft.com/office/officeart/2005/8/layout/pList1"/>
    <dgm:cxn modelId="{11314729-4909-495B-8C50-7AA56D56AC59}" srcId="{A37462B3-FB1C-417D-BA40-017304E1894C}" destId="{BD07481F-54C0-4ECC-8576-7D9ED6443D27}" srcOrd="0" destOrd="0" parTransId="{3949DC1F-8681-41C3-A5A7-942AD162E3FD}" sibTransId="{5B02EB69-D35A-4526-A311-5EB69313C4C6}"/>
    <dgm:cxn modelId="{F9E938B4-AD59-4469-AA6A-7E4078564FEF}" type="presOf" srcId="{A37462B3-FB1C-417D-BA40-017304E1894C}" destId="{C6987A41-982C-4314-AFAA-CD980A829762}" srcOrd="0" destOrd="0" presId="urn:microsoft.com/office/officeart/2005/8/layout/pList1"/>
    <dgm:cxn modelId="{D263BAA8-543E-4242-8AD6-2F9C5C1C668E}" type="presParOf" srcId="{C6987A41-982C-4314-AFAA-CD980A829762}" destId="{DE6E161F-6C07-4A90-B769-B70DF96A1E99}" srcOrd="0" destOrd="0" presId="urn:microsoft.com/office/officeart/2005/8/layout/pList1"/>
    <dgm:cxn modelId="{7483E5A7-B3C0-4EFA-B375-C3AB2EAF7AE2}" type="presParOf" srcId="{DE6E161F-6C07-4A90-B769-B70DF96A1E99}" destId="{28142C7C-6CCA-4750-BEBE-9158FC0AB796}" srcOrd="0" destOrd="0" presId="urn:microsoft.com/office/officeart/2005/8/layout/pList1"/>
    <dgm:cxn modelId="{C46BFA7C-251C-4747-AC90-AE2EE8DCF06D}" type="presParOf" srcId="{DE6E161F-6C07-4A90-B769-B70DF96A1E99}" destId="{00A06999-05C4-4932-9435-910CCEABDB95}"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accent2_5" csCatId="accent2" phldr="1"/>
      <dgm:spPr/>
      <dgm:t>
        <a:bodyPr/>
        <a:lstStyle/>
        <a:p>
          <a:pPr rtl="1"/>
          <a:endParaRPr lang="ar-EG"/>
        </a:p>
      </dgm:t>
    </dgm:pt>
    <dgm:pt modelId="{BD07481F-54C0-4ECC-8576-7D9ED6443D27}">
      <dgm:prSet phldrT="[Text]" custT="1"/>
      <dgm:spPr/>
      <dgm:t>
        <a:bodyPr/>
        <a:lstStyle/>
        <a:p>
          <a:pPr rtl="1"/>
          <a:r>
            <a:rPr lang="ar-EG" sz="2400" dirty="0" smtClean="0">
              <a:solidFill>
                <a:schemeClr val="bg1"/>
              </a:solidFill>
            </a:rPr>
            <a:t>عوامل حرارية </a:t>
          </a:r>
          <a:endParaRPr lang="ar-EG" sz="2400" dirty="0">
            <a:solidFill>
              <a:schemeClr val="bg1"/>
            </a:solidFill>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dgm:t>
        <a:bodyPr/>
        <a:lstStyle/>
        <a:p>
          <a:pPr algn="justLow" rtl="1"/>
          <a:r>
            <a:rPr lang="ar-EG" sz="2400" dirty="0" smtClean="0">
              <a:solidFill>
                <a:srgbClr val="002060"/>
              </a:solidFill>
            </a:rPr>
            <a:t>تعد تغيرات الطقس من الأشياء الخارجة عن إرادة المدرس إلا أن التخفيف من حدتها يعتبر من الأشياء الممكنة التي يمكن أن يقوم بها المدرس .. </a:t>
          </a:r>
          <a:endParaRPr lang="ar-EG" sz="2400" dirty="0">
            <a:solidFill>
              <a:srgbClr val="002060"/>
            </a:solidFill>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dgm:t>
        <a:bodyPr/>
        <a:lstStyle/>
        <a:p>
          <a:pPr rtl="1"/>
          <a:endParaRPr lang="ar-EG"/>
        </a:p>
      </dgm:t>
    </dgm:pt>
    <dgm:pt modelId="{9B33C34E-2572-4031-A9E3-7CA74F10520A}" type="pres">
      <dgm:prSet presAssocID="{BD07481F-54C0-4ECC-8576-7D9ED6443D2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dgm:presLayoutVars>
          <dgm:chMax val="0"/>
          <dgm:chPref val="0"/>
          <dgm:bulletEnabled val="1"/>
        </dgm:presLayoutVars>
      </dgm:prSet>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FC8A2E12-CC8E-4EEA-A9AA-9916C1495226}" type="presOf" srcId="{A37462B3-FB1C-417D-BA40-017304E1894C}" destId="{BFB4ED27-7A7E-4573-A017-22CF44CD6C06}" srcOrd="0" destOrd="0" presId="urn:microsoft.com/office/officeart/2008/layout/TitledPictureBlocks"/>
    <dgm:cxn modelId="{12282FA4-A93F-402C-98D5-EEABB5637A7F}" type="presOf" srcId="{BD07481F-54C0-4ECC-8576-7D9ED6443D27}" destId="{CABEBDE5-7AF1-4E00-8BD2-AB4C6C411BD1}" srcOrd="0" destOrd="0" presId="urn:microsoft.com/office/officeart/2008/layout/TitledPictureBlocks"/>
    <dgm:cxn modelId="{2B8CCAB0-7AF7-45AC-89A8-26C355E76857}" type="presOf" srcId="{C8A54688-5C68-4CF5-B478-5653EB66F653}" destId="{3DC63F97-5BAC-4764-A7D6-E6791559F003}"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530C4B16-A052-47D6-A014-09F6CFB14944}" type="presParOf" srcId="{BFB4ED27-7A7E-4573-A017-22CF44CD6C06}" destId="{FE83BB58-44A8-4986-B200-3375F5A8A7AF}" srcOrd="0" destOrd="0" presId="urn:microsoft.com/office/officeart/2008/layout/TitledPictureBlocks"/>
    <dgm:cxn modelId="{7106E137-BE22-4861-8D2C-91F03426F97F}" type="presParOf" srcId="{FE83BB58-44A8-4986-B200-3375F5A8A7AF}" destId="{CABEBDE5-7AF1-4E00-8BD2-AB4C6C411BD1}" srcOrd="0" destOrd="0" presId="urn:microsoft.com/office/officeart/2008/layout/TitledPictureBlocks"/>
    <dgm:cxn modelId="{5A52E3D1-6E52-4190-9D38-A806CE0A26D4}" type="presParOf" srcId="{FE83BB58-44A8-4986-B200-3375F5A8A7AF}" destId="{9B33C34E-2572-4031-A9E3-7CA74F10520A}" srcOrd="1" destOrd="0" presId="urn:microsoft.com/office/officeart/2008/layout/TitledPictureBlocks"/>
    <dgm:cxn modelId="{256389E2-8A8C-43F5-83FD-231931893D2A}"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37462B3-FB1C-417D-BA40-017304E1894C}" type="doc">
      <dgm:prSet loTypeId="urn:microsoft.com/office/officeart/2008/layout/BendingPictureSemiTransparentText" loCatId="picture" qsTypeId="urn:microsoft.com/office/officeart/2005/8/quickstyle/simple1" qsCatId="simple" csTypeId="urn:microsoft.com/office/officeart/2005/8/colors/accent2_5" csCatId="accent2" phldr="1"/>
      <dgm:spPr/>
      <dgm:t>
        <a:bodyPr/>
        <a:lstStyle/>
        <a:p>
          <a:pPr rtl="1"/>
          <a:endParaRPr lang="ar-EG"/>
        </a:p>
      </dgm:t>
    </dgm:pt>
    <dgm:pt modelId="{BD07481F-54C0-4ECC-8576-7D9ED6443D27}">
      <dgm:prSet phldrT="[Text]" custT="1">
        <dgm:style>
          <a:lnRef idx="2">
            <a:schemeClr val="accent6"/>
          </a:lnRef>
          <a:fillRef idx="1">
            <a:schemeClr val="lt1"/>
          </a:fillRef>
          <a:effectRef idx="0">
            <a:schemeClr val="accent6"/>
          </a:effectRef>
          <a:fontRef idx="minor">
            <a:schemeClr val="dk1"/>
          </a:fontRef>
        </dgm:style>
      </dgm:prSet>
      <dgm:spPr/>
      <dgm:t>
        <a:bodyPr/>
        <a:lstStyle/>
        <a:p>
          <a:pPr rtl="1"/>
          <a:r>
            <a:rPr lang="ar-EG" sz="2400" dirty="0" smtClean="0">
              <a:solidFill>
                <a:srgbClr val="002060"/>
              </a:solidFill>
            </a:rPr>
            <a:t>الأثاثات و الحيز المكاني </a:t>
          </a:r>
          <a:endParaRPr lang="ar-EG" sz="2400" dirty="0">
            <a:solidFill>
              <a:srgbClr val="002060"/>
            </a:solidFill>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tyle>
          <a:lnRef idx="2">
            <a:schemeClr val="accent6"/>
          </a:lnRef>
          <a:fillRef idx="1">
            <a:schemeClr val="lt1"/>
          </a:fillRef>
          <a:effectRef idx="0">
            <a:schemeClr val="accent6"/>
          </a:effectRef>
          <a:fontRef idx="minor">
            <a:schemeClr val="dk1"/>
          </a:fontRef>
        </dgm:style>
      </dgm:prSet>
      <dgm:spPr/>
      <dgm:t>
        <a:bodyPr/>
        <a:lstStyle/>
        <a:p>
          <a:pPr algn="justLow" rtl="1"/>
          <a:r>
            <a:rPr lang="ar-EG" sz="2400" dirty="0" smtClean="0">
              <a:solidFill>
                <a:srgbClr val="EE381A"/>
              </a:solidFill>
            </a:rPr>
            <a:t>مما لا شك فيه أن توفير مساحة مناسبة للفصل تعد عاملا أساسيا من عوامل نجاح العملية التعليمية بالنسبة للأطفال المعاقين ذهنيا نظرا لما يتواجد لديهم من قصور في القدرات الحركية أو مشكلات في الدمج أو التكامل الحسي. </a:t>
          </a:r>
          <a:endParaRPr lang="ar-EG" sz="2400" dirty="0">
            <a:solidFill>
              <a:srgbClr val="EE381A"/>
            </a:solidFill>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4D0C42CD-2FD3-4521-BC41-A5DB35F45DF1}" type="pres">
      <dgm:prSet presAssocID="{A37462B3-FB1C-417D-BA40-017304E1894C}" presName="Name0" presStyleCnt="0">
        <dgm:presLayoutVars>
          <dgm:dir/>
          <dgm:resizeHandles val="exact"/>
        </dgm:presLayoutVars>
      </dgm:prSet>
      <dgm:spPr/>
      <dgm:t>
        <a:bodyPr/>
        <a:lstStyle/>
        <a:p>
          <a:pPr rtl="1"/>
          <a:endParaRPr lang="ar-EG"/>
        </a:p>
      </dgm:t>
    </dgm:pt>
    <dgm:pt modelId="{624DB9AC-C400-46DB-A2A2-02FC1E991DD5}" type="pres">
      <dgm:prSet presAssocID="{BD07481F-54C0-4ECC-8576-7D9ED6443D27}" presName="composite" presStyleCnt="0"/>
      <dgm:spPr/>
    </dgm:pt>
    <dgm:pt modelId="{A778F0BE-2174-476F-BBCC-FAF7146F25B0}" type="pres">
      <dgm:prSet presAssocID="{BD07481F-54C0-4ECC-8576-7D9ED6443D27}" presName="rect1" presStyleLbl="bgShp" presStyleIdx="0" presStyleCnt="1"/>
      <dgm:spPr>
        <a:blipFill rotWithShape="1">
          <a:blip xmlns:r="http://schemas.openxmlformats.org/officeDocument/2006/relationships" r:embed="rId1"/>
          <a:stretch>
            <a:fillRect/>
          </a:stretch>
        </a:blipFill>
      </dgm:spPr>
      <dgm:t>
        <a:bodyPr/>
        <a:lstStyle/>
        <a:p>
          <a:pPr rtl="1"/>
          <a:endParaRPr lang="ar-EG"/>
        </a:p>
      </dgm:t>
    </dgm:pt>
    <dgm:pt modelId="{D7F84931-ED68-4B80-B527-CECC9CCC4554}" type="pres">
      <dgm:prSet presAssocID="{BD07481F-54C0-4ECC-8576-7D9ED6443D27}" presName="rect2" presStyleLbl="trBgShp" presStyleIdx="0" presStyleCnt="1" custScaleY="139973">
        <dgm:presLayoutVars>
          <dgm:bulletEnabled val="1"/>
        </dgm:presLayoutVars>
      </dgm:prSet>
      <dgm:spPr/>
      <dgm:t>
        <a:bodyPr/>
        <a:lstStyle/>
        <a:p>
          <a:pPr rtl="1"/>
          <a:endParaRPr lang="ar-EG"/>
        </a:p>
      </dgm:t>
    </dgm:pt>
  </dgm:ptLst>
  <dgm:cxnLst>
    <dgm:cxn modelId="{5A6978A5-512D-4ABD-82E6-AFF96CCD8CEC}" type="presOf" srcId="{BD07481F-54C0-4ECC-8576-7D9ED6443D27}" destId="{D7F84931-ED68-4B80-B527-CECC9CCC4554}" srcOrd="0" destOrd="0" presId="urn:microsoft.com/office/officeart/2008/layout/BendingPictureSemiTransparentText"/>
    <dgm:cxn modelId="{0475B9E3-2F3C-41D0-9752-35D5947E553B}" srcId="{BD07481F-54C0-4ECC-8576-7D9ED6443D27}" destId="{C8A54688-5C68-4CF5-B478-5653EB66F653}" srcOrd="0" destOrd="0" parTransId="{58CFDE00-DB88-4D98-AEA7-24AF71110026}" sibTransId="{8DD30CA1-1486-4876-A3B6-A34F044CB89E}"/>
    <dgm:cxn modelId="{77D4910D-DF09-47DE-A1F2-6141840C8440}" type="presOf" srcId="{C8A54688-5C68-4CF5-B478-5653EB66F653}" destId="{D7F84931-ED68-4B80-B527-CECC9CCC4554}" srcOrd="0" destOrd="1" presId="urn:microsoft.com/office/officeart/2008/layout/BendingPictureSemiTransparentText"/>
    <dgm:cxn modelId="{5C5806A7-BAEE-4F81-B28E-A3BA3976A58E}" type="presOf" srcId="{A37462B3-FB1C-417D-BA40-017304E1894C}" destId="{4D0C42CD-2FD3-4521-BC41-A5DB35F45DF1}" srcOrd="0" destOrd="0" presId="urn:microsoft.com/office/officeart/2008/layout/BendingPictureSemiTransparentText"/>
    <dgm:cxn modelId="{11314729-4909-495B-8C50-7AA56D56AC59}" srcId="{A37462B3-FB1C-417D-BA40-017304E1894C}" destId="{BD07481F-54C0-4ECC-8576-7D9ED6443D27}" srcOrd="0" destOrd="0" parTransId="{3949DC1F-8681-41C3-A5A7-942AD162E3FD}" sibTransId="{5B02EB69-D35A-4526-A311-5EB69313C4C6}"/>
    <dgm:cxn modelId="{3FA44493-EAE6-4C74-AD2A-759EBDE91515}" type="presParOf" srcId="{4D0C42CD-2FD3-4521-BC41-A5DB35F45DF1}" destId="{624DB9AC-C400-46DB-A2A2-02FC1E991DD5}" srcOrd="0" destOrd="0" presId="urn:microsoft.com/office/officeart/2008/layout/BendingPictureSemiTransparentText"/>
    <dgm:cxn modelId="{145A2052-6CAB-4733-9ED8-A52220E1F5C8}" type="presParOf" srcId="{624DB9AC-C400-46DB-A2A2-02FC1E991DD5}" destId="{A778F0BE-2174-476F-BBCC-FAF7146F25B0}" srcOrd="0" destOrd="0" presId="urn:microsoft.com/office/officeart/2008/layout/BendingPictureSemiTransparentText"/>
    <dgm:cxn modelId="{EF5E4986-A4A6-4B63-B61C-D0047F083247}" type="presParOf" srcId="{624DB9AC-C400-46DB-A2A2-02FC1E991DD5}" destId="{D7F84931-ED68-4B80-B527-CECC9CCC4554}"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B366E4C-BEE7-4136-B81C-E091834A9023}" type="doc">
      <dgm:prSet loTypeId="urn:microsoft.com/office/officeart/2008/layout/BendingPictureCaption" loCatId="picture" qsTypeId="urn:microsoft.com/office/officeart/2005/8/quickstyle/simple1" qsCatId="simple" csTypeId="urn:microsoft.com/office/officeart/2005/8/colors/colorful4" csCatId="colorful" phldr="1"/>
      <dgm:spPr/>
      <dgm:t>
        <a:bodyPr/>
        <a:lstStyle/>
        <a:p>
          <a:pPr rtl="1"/>
          <a:endParaRPr lang="ar-EG"/>
        </a:p>
      </dgm:t>
    </dgm:pt>
    <dgm:pt modelId="{81D46BB5-67AD-4AA1-89F4-95B82D89C1F7}">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Low" rtl="1"/>
          <a:r>
            <a:rPr lang="ar-EG" sz="2400" b="0" dirty="0" smtClean="0">
              <a:solidFill>
                <a:srgbClr val="0070C0"/>
              </a:solidFill>
            </a:rPr>
            <a:t>و من المهم أيضا إجلاس الطفل في مجموعة متوافقة معه في القدرات الحركية أو العقلية لكي يتماشى معهم في عملية التعلم .. كما يتم تصنيف الأطفال في أحيان أخري طبقا للأعمار الزمنية لهم .</a:t>
          </a: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B907F0FC-FBC6-4558-BAB7-1D6432F8C602}" type="pres">
      <dgm:prSet presAssocID="{EB366E4C-BEE7-4136-B81C-E091834A9023}" presName="diagram" presStyleCnt="0">
        <dgm:presLayoutVars>
          <dgm:dir/>
        </dgm:presLayoutVars>
      </dgm:prSet>
      <dgm:spPr/>
      <dgm:t>
        <a:bodyPr/>
        <a:lstStyle/>
        <a:p>
          <a:pPr rtl="1"/>
          <a:endParaRPr lang="ar-EG"/>
        </a:p>
      </dgm:t>
    </dgm:pt>
    <dgm:pt modelId="{0D573706-31BB-44CC-B087-5991A150532D}" type="pres">
      <dgm:prSet presAssocID="{81D46BB5-67AD-4AA1-89F4-95B82D89C1F7}" presName="composite" presStyleCnt="0"/>
      <dgm:spPr/>
    </dgm:pt>
    <dgm:pt modelId="{5CCCFB96-4885-4B05-8821-48C1E039D4F1}" type="pres">
      <dgm:prSet presAssocID="{81D46BB5-67AD-4AA1-89F4-95B82D89C1F7}" presName="Image" presStyleLbl="bgShp" presStyleIdx="0" presStyleCnt="1"/>
      <dgm:spPr>
        <a:blipFill rotWithShape="1">
          <a:blip xmlns:r="http://schemas.openxmlformats.org/officeDocument/2006/relationships" r:embed="rId1"/>
          <a:stretch>
            <a:fillRect/>
          </a:stretch>
        </a:blipFill>
      </dgm:spPr>
      <dgm:t>
        <a:bodyPr/>
        <a:lstStyle/>
        <a:p>
          <a:pPr rtl="1"/>
          <a:endParaRPr lang="ar-EG"/>
        </a:p>
      </dgm:t>
    </dgm:pt>
    <dgm:pt modelId="{0ADE4BEE-9CE2-40AB-A4F7-39D9EB2CE1DB}" type="pres">
      <dgm:prSet presAssocID="{81D46BB5-67AD-4AA1-89F4-95B82D89C1F7}" presName="Parent" presStyleLbl="node0" presStyleIdx="0" presStyleCnt="1" custScaleX="119993" custScaleY="140375">
        <dgm:presLayoutVars>
          <dgm:bulletEnabled val="1"/>
        </dgm:presLayoutVars>
      </dgm:prSet>
      <dgm:spPr/>
      <dgm:t>
        <a:bodyPr/>
        <a:lstStyle/>
        <a:p>
          <a:pPr rtl="1"/>
          <a:endParaRPr lang="ar-EG"/>
        </a:p>
      </dgm:t>
    </dgm:pt>
  </dgm:ptLst>
  <dgm:cxnLst>
    <dgm:cxn modelId="{1BFC121C-DB32-4889-972F-0F5ADBC4BB81}" type="presOf" srcId="{81D46BB5-67AD-4AA1-89F4-95B82D89C1F7}" destId="{0ADE4BEE-9CE2-40AB-A4F7-39D9EB2CE1DB}" srcOrd="0" destOrd="0" presId="urn:microsoft.com/office/officeart/2008/layout/BendingPictureCaption"/>
    <dgm:cxn modelId="{265E4594-632F-41B7-9EA8-2A9BB7288E74}" srcId="{EB366E4C-BEE7-4136-B81C-E091834A9023}" destId="{81D46BB5-67AD-4AA1-89F4-95B82D89C1F7}" srcOrd="0" destOrd="0" parTransId="{D2A2395E-05D9-4487-A5D2-92074E494B09}" sibTransId="{66D9E35C-8D60-47CC-9612-FA57D3A164AF}"/>
    <dgm:cxn modelId="{045C49D4-AD61-4D8D-8E02-4D4719427377}" type="presOf" srcId="{EB366E4C-BEE7-4136-B81C-E091834A9023}" destId="{B907F0FC-FBC6-4558-BAB7-1D6432F8C602}" srcOrd="0" destOrd="0" presId="urn:microsoft.com/office/officeart/2008/layout/BendingPictureCaption"/>
    <dgm:cxn modelId="{332C250F-930B-48AF-9690-A3DD32988F4E}" type="presParOf" srcId="{B907F0FC-FBC6-4558-BAB7-1D6432F8C602}" destId="{0D573706-31BB-44CC-B087-5991A150532D}" srcOrd="0" destOrd="0" presId="urn:microsoft.com/office/officeart/2008/layout/BendingPictureCaption"/>
    <dgm:cxn modelId="{A6B8BB0F-F64E-436B-BAD6-03DB4909646D}" type="presParOf" srcId="{0D573706-31BB-44CC-B087-5991A150532D}" destId="{5CCCFB96-4885-4B05-8821-48C1E039D4F1}" srcOrd="0" destOrd="0" presId="urn:microsoft.com/office/officeart/2008/layout/BendingPictureCaption"/>
    <dgm:cxn modelId="{3AEE5AA1-B69B-4262-89C7-890ABFE57219}" type="presParOf" srcId="{0D573706-31BB-44CC-B087-5991A150532D}" destId="{0ADE4BEE-9CE2-40AB-A4F7-39D9EB2CE1DB}"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7F76ACE-3082-4689-BA73-C00A69EBF569}"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pPr rtl="1"/>
          <a:endParaRPr lang="ar-EG"/>
        </a:p>
      </dgm:t>
    </dgm:pt>
    <dgm:pt modelId="{375290D8-5DBA-467B-B6D6-0157CAAAD915}">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pPr algn="justLow" rtl="1"/>
          <a:r>
            <a:rPr lang="ar-EG" sz="2400" dirty="0" smtClean="0"/>
            <a:t>يجب علي المدرس وضع استمارات التسجيل التي يتم استخدامها باستمرار ( مثل استمارات تحليل المهام ، استمارات الملاحظة ) في مكان في متناول يد المدرس حتى يتمكن من الوصول إليه في أي توقيت يريده. كما يجب وضع قائمة بالبرامج التي يعمل بها الطفل و توقيتات العمل بها في مكان واضح من الفصل . في حين يجب علي المدرس عدم إخراج أي أوراق فيما عدا ذلك من استمارات أو أوراق ليس لها استخدام مباشر و دائم من المدرس خارج ملفات الأطفال .</a:t>
          </a:r>
          <a:endParaRPr lang="ar-EG" sz="2400" dirty="0">
            <a:solidFill>
              <a:srgbClr val="C00000"/>
            </a:solidFill>
          </a:endParaRPr>
        </a:p>
      </dgm:t>
    </dgm:pt>
    <dgm:pt modelId="{81554E47-0722-42C8-8333-38291B4B8586}" type="parTrans" cxnId="{80EA96F1-8611-48A7-B747-E44404F175B3}">
      <dgm:prSet/>
      <dgm:spPr/>
      <dgm:t>
        <a:bodyPr/>
        <a:lstStyle/>
        <a:p>
          <a:pPr rtl="1"/>
          <a:endParaRPr lang="ar-EG"/>
        </a:p>
      </dgm:t>
    </dgm:pt>
    <dgm:pt modelId="{5BFB2238-DC75-4C8D-B501-7ADCE9A65327}" type="sibTrans" cxnId="{80EA96F1-8611-48A7-B747-E44404F175B3}">
      <dgm:prSet/>
      <dgm:spPr/>
      <dgm:t>
        <a:bodyPr/>
        <a:lstStyle/>
        <a:p>
          <a:pPr rtl="1"/>
          <a:endParaRPr lang="ar-EG"/>
        </a:p>
      </dgm:t>
    </dgm:pt>
    <dgm:pt modelId="{9CDD3BC3-3C52-44BD-8285-E2592DB281DA}" type="pres">
      <dgm:prSet presAssocID="{37F76ACE-3082-4689-BA73-C00A69EBF569}" presName="Name0" presStyleCnt="0">
        <dgm:presLayoutVars>
          <dgm:dir val="rev"/>
          <dgm:resizeHandles val="exact"/>
        </dgm:presLayoutVars>
      </dgm:prSet>
      <dgm:spPr/>
      <dgm:t>
        <a:bodyPr/>
        <a:lstStyle/>
        <a:p>
          <a:pPr rtl="1"/>
          <a:endParaRPr lang="ar-EG"/>
        </a:p>
      </dgm:t>
    </dgm:pt>
    <dgm:pt modelId="{36B9482E-64E1-494E-AA03-A816CAE11AE0}" type="pres">
      <dgm:prSet presAssocID="{375290D8-5DBA-467B-B6D6-0157CAAAD915}" presName="composite" presStyleCnt="0"/>
      <dgm:spPr/>
    </dgm:pt>
    <dgm:pt modelId="{6D85263E-F07A-46F2-BC0A-FF485DF70725}" type="pres">
      <dgm:prSet presAssocID="{375290D8-5DBA-467B-B6D6-0157CAAAD915}" presName="imagSh"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6BB00A50-67B9-4C53-AACA-513966E82648}" type="pres">
      <dgm:prSet presAssocID="{375290D8-5DBA-467B-B6D6-0157CAAAD915}" presName="txNode" presStyleLbl="node1" presStyleIdx="0" presStyleCnt="1">
        <dgm:presLayoutVars>
          <dgm:bulletEnabled val="1"/>
        </dgm:presLayoutVars>
      </dgm:prSet>
      <dgm:spPr/>
      <dgm:t>
        <a:bodyPr/>
        <a:lstStyle/>
        <a:p>
          <a:pPr rtl="1"/>
          <a:endParaRPr lang="ar-EG"/>
        </a:p>
      </dgm:t>
    </dgm:pt>
  </dgm:ptLst>
  <dgm:cxnLst>
    <dgm:cxn modelId="{61D83D60-7952-4F41-8067-279366E80BF0}" type="presOf" srcId="{37F76ACE-3082-4689-BA73-C00A69EBF569}" destId="{9CDD3BC3-3C52-44BD-8285-E2592DB281DA}" srcOrd="0" destOrd="0" presId="urn:microsoft.com/office/officeart/2005/8/layout/hProcess10"/>
    <dgm:cxn modelId="{80EA96F1-8611-48A7-B747-E44404F175B3}" srcId="{37F76ACE-3082-4689-BA73-C00A69EBF569}" destId="{375290D8-5DBA-467B-B6D6-0157CAAAD915}" srcOrd="0" destOrd="0" parTransId="{81554E47-0722-42C8-8333-38291B4B8586}" sibTransId="{5BFB2238-DC75-4C8D-B501-7ADCE9A65327}"/>
    <dgm:cxn modelId="{FF7B8F23-9D92-4A7A-8B34-157C9BB352CB}" type="presOf" srcId="{375290D8-5DBA-467B-B6D6-0157CAAAD915}" destId="{6BB00A50-67B9-4C53-AACA-513966E82648}" srcOrd="0" destOrd="0" presId="urn:microsoft.com/office/officeart/2005/8/layout/hProcess10"/>
    <dgm:cxn modelId="{538F1A7C-7620-46A3-847B-B2F3E25CEDCB}" type="presParOf" srcId="{9CDD3BC3-3C52-44BD-8285-E2592DB281DA}" destId="{36B9482E-64E1-494E-AA03-A816CAE11AE0}" srcOrd="0" destOrd="0" presId="urn:microsoft.com/office/officeart/2005/8/layout/hProcess10"/>
    <dgm:cxn modelId="{403A9850-489D-46EF-8FF6-E7D4157E821E}" type="presParOf" srcId="{36B9482E-64E1-494E-AA03-A816CAE11AE0}" destId="{6D85263E-F07A-46F2-BC0A-FF485DF70725}" srcOrd="0" destOrd="0" presId="urn:microsoft.com/office/officeart/2005/8/layout/hProcess10"/>
    <dgm:cxn modelId="{32A89506-7767-49E2-91EB-EC2C512C1836}" type="presParOf" srcId="{36B9482E-64E1-494E-AA03-A816CAE11AE0}" destId="{6BB00A50-67B9-4C53-AACA-513966E82648}"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5DBDD6A-AABB-45A8-A21E-94984C634177}" type="doc">
      <dgm:prSet loTypeId="urn:microsoft.com/office/officeart/2008/layout/BendingPictureCaptionList" loCatId="picture" qsTypeId="urn:microsoft.com/office/officeart/2005/8/quickstyle/simple1" qsCatId="simple" csTypeId="urn:microsoft.com/office/officeart/2005/8/colors/colorful3" csCatId="colorful" phldr="1"/>
      <dgm:spPr/>
      <dgm:t>
        <a:bodyPr/>
        <a:lstStyle/>
        <a:p>
          <a:pPr rtl="1"/>
          <a:endParaRPr lang="ar-EG"/>
        </a:p>
      </dgm:t>
    </dgm:pt>
    <dgm:pt modelId="{D7FF73B0-D61C-4885-821B-F9E0C304AFC6}">
      <dgm:prSet phldrT="[Text]" custT="1">
        <dgm:style>
          <a:lnRef idx="1">
            <a:schemeClr val="accent2"/>
          </a:lnRef>
          <a:fillRef idx="2">
            <a:schemeClr val="accent2"/>
          </a:fillRef>
          <a:effectRef idx="1">
            <a:schemeClr val="accent2"/>
          </a:effectRef>
          <a:fontRef idx="minor">
            <a:schemeClr val="dk1"/>
          </a:fontRef>
        </dgm:style>
      </dgm:prSet>
      <dgm:spPr/>
      <dgm:t>
        <a:bodyPr/>
        <a:lstStyle/>
        <a:p>
          <a:pPr algn="justLow" rtl="1"/>
          <a:r>
            <a:rPr lang="ar-EG" sz="2400" dirty="0" smtClean="0">
              <a:solidFill>
                <a:srgbClr val="C00000"/>
              </a:solidFill>
            </a:rPr>
            <a:t>ويعد التدريب في البيئة الطبيعية و باستخدام الأدوات الطبيعية مبدأ من أهم المبادئ التي تتعامل مع الإمكانيات الفعلية للطفل المعاق ذهنيا و تقدم أفضل طرق التدريس التي تناسب إمكانيات مثل هؤلاء الأطفال . </a:t>
          </a:r>
          <a:endParaRPr lang="ar-EG" sz="2400" dirty="0">
            <a:solidFill>
              <a:srgbClr val="C00000"/>
            </a:solidFill>
          </a:endParaRPr>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9E9D7069-C476-47A2-8471-5050A641A741}" type="pres">
      <dgm:prSet presAssocID="{05DBDD6A-AABB-45A8-A21E-94984C634177}" presName="Name0" presStyleCnt="0">
        <dgm:presLayoutVars>
          <dgm:dir/>
          <dgm:resizeHandles val="exact"/>
        </dgm:presLayoutVars>
      </dgm:prSet>
      <dgm:spPr/>
      <dgm:t>
        <a:bodyPr/>
        <a:lstStyle/>
        <a:p>
          <a:pPr rtl="1"/>
          <a:endParaRPr lang="ar-EG"/>
        </a:p>
      </dgm:t>
    </dgm:pt>
    <dgm:pt modelId="{929F71BE-1214-4671-A540-6EF13B689609}" type="pres">
      <dgm:prSet presAssocID="{D7FF73B0-D61C-4885-821B-F9E0C304AFC6}" presName="composite" presStyleCnt="0"/>
      <dgm:spPr/>
    </dgm:pt>
    <dgm:pt modelId="{F05FAB14-60E9-427E-B0F2-8374D676F52A}" type="pres">
      <dgm:prSet presAssocID="{D7FF73B0-D61C-4885-821B-F9E0C304AFC6}" presName="rect1"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EB71D18E-B04D-4E9A-BBD7-974F71163975}" type="pres">
      <dgm:prSet presAssocID="{D7FF73B0-D61C-4885-821B-F9E0C304AFC6}" presName="wedgeRectCallout1" presStyleLbl="node1" presStyleIdx="0" presStyleCnt="1" custScaleY="109259">
        <dgm:presLayoutVars>
          <dgm:bulletEnabled val="1"/>
        </dgm:presLayoutVars>
      </dgm:prSet>
      <dgm:spPr/>
      <dgm:t>
        <a:bodyPr/>
        <a:lstStyle/>
        <a:p>
          <a:pPr rtl="1"/>
          <a:endParaRPr lang="ar-EG"/>
        </a:p>
      </dgm:t>
    </dgm:pt>
  </dgm:ptLst>
  <dgm:cxnLst>
    <dgm:cxn modelId="{15B47F85-03C3-4FC5-8B8A-41587286E77A}" srcId="{05DBDD6A-AABB-45A8-A21E-94984C634177}" destId="{D7FF73B0-D61C-4885-821B-F9E0C304AFC6}" srcOrd="0" destOrd="0" parTransId="{CE824195-F9AD-4AE3-9D4F-18A9172533E3}" sibTransId="{3BB414CA-1DA7-442F-885A-9A5D1660CFED}"/>
    <dgm:cxn modelId="{08932EF5-96CC-4EFF-B9C4-4677ED5FC3BF}" type="presOf" srcId="{05DBDD6A-AABB-45A8-A21E-94984C634177}" destId="{9E9D7069-C476-47A2-8471-5050A641A741}" srcOrd="0" destOrd="0" presId="urn:microsoft.com/office/officeart/2008/layout/BendingPictureCaptionList"/>
    <dgm:cxn modelId="{9B332250-333F-4689-A582-E7B0DBADFEF4}" type="presOf" srcId="{D7FF73B0-D61C-4885-821B-F9E0C304AFC6}" destId="{EB71D18E-B04D-4E9A-BBD7-974F71163975}" srcOrd="0" destOrd="0" presId="urn:microsoft.com/office/officeart/2008/layout/BendingPictureCaptionList"/>
    <dgm:cxn modelId="{5BFE5C88-0CC5-4CE7-81BC-7AE542D22C6B}" type="presParOf" srcId="{9E9D7069-C476-47A2-8471-5050A641A741}" destId="{929F71BE-1214-4671-A540-6EF13B689609}" srcOrd="0" destOrd="0" presId="urn:microsoft.com/office/officeart/2008/layout/BendingPictureCaptionList"/>
    <dgm:cxn modelId="{2436D518-8AD2-4353-8B95-256E9DB63F85}" type="presParOf" srcId="{929F71BE-1214-4671-A540-6EF13B689609}" destId="{F05FAB14-60E9-427E-B0F2-8374D676F52A}" srcOrd="0" destOrd="0" presId="urn:microsoft.com/office/officeart/2008/layout/BendingPictureCaptionList"/>
    <dgm:cxn modelId="{76F623EF-1DC2-4C3D-8B8E-B03F0AC5D24C}" type="presParOf" srcId="{929F71BE-1214-4671-A540-6EF13B689609}" destId="{EB71D18E-B04D-4E9A-BBD7-974F71163975}"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B366E4C-BEE7-4136-B81C-E091834A9023}"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pPr rtl="1"/>
          <a:endParaRPr lang="ar-EG"/>
        </a:p>
      </dgm:t>
    </dgm:pt>
    <dgm:pt modelId="{81D46BB5-67AD-4AA1-89F4-95B82D89C1F7}">
      <dgm:prSet phldrT="[Text]" custT="1"/>
      <dgm:spPr/>
      <dgm:t>
        <a:bodyPr/>
        <a:lstStyle/>
        <a:p>
          <a:pPr algn="justLow" rtl="1"/>
          <a:r>
            <a:rPr lang="ar-EG" sz="2400" b="0" dirty="0" smtClean="0">
              <a:solidFill>
                <a:srgbClr val="0070C0"/>
              </a:solidFill>
            </a:rPr>
            <a:t>إذا كان المدرس مطالبا بتشجيع الطفل علي التحصيل فليس مطلوبا من المدرس دفع الطفل إلي التعلم علي الدوام و في كل الحالات النفسية و المزاجية و الصحية .. ففي الكثير من الأحيان يجب علي المدرس تقدير الحالة المزاجية للطفل و أنه لا يريد أن يتدرب في هذا الوقت لأسباب معينة .. لذلك يجب علي المدرس إما يحاول أن يثير دافعا داخليا لدي الطفل بحيث تصبح الرغبة في التعلم تشكل دافعا داخليا لدي الطفل لكي يتعلم من تلقاء نفسه .</a:t>
          </a:r>
          <a:endParaRPr lang="ar-EG" sz="2400" b="0" dirty="0">
            <a:solidFill>
              <a:srgbClr val="0070C0"/>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386E5339-A1EE-4AEE-8EB1-31A5666EBE53}" type="pres">
      <dgm:prSet presAssocID="{EB366E4C-BEE7-4136-B81C-E091834A9023}" presName="hierChild1" presStyleCnt="0">
        <dgm:presLayoutVars>
          <dgm:chPref val="1"/>
          <dgm:dir/>
          <dgm:animOne val="branch"/>
          <dgm:animLvl val="lvl"/>
          <dgm:resizeHandles/>
        </dgm:presLayoutVars>
      </dgm:prSet>
      <dgm:spPr/>
      <dgm:t>
        <a:bodyPr/>
        <a:lstStyle/>
        <a:p>
          <a:pPr rtl="1"/>
          <a:endParaRPr lang="ar-EG"/>
        </a:p>
      </dgm:t>
    </dgm:pt>
    <dgm:pt modelId="{4F2AA9B2-64A9-4F96-B54B-1DC0AFC7B9C9}" type="pres">
      <dgm:prSet presAssocID="{81D46BB5-67AD-4AA1-89F4-95B82D89C1F7}" presName="hierRoot1" presStyleCnt="0"/>
      <dgm:spPr/>
    </dgm:pt>
    <dgm:pt modelId="{AB03914D-CC3E-4052-8C62-156181DFEC6A}" type="pres">
      <dgm:prSet presAssocID="{81D46BB5-67AD-4AA1-89F4-95B82D89C1F7}" presName="composite" presStyleCnt="0"/>
      <dgm:spPr/>
    </dgm:pt>
    <dgm:pt modelId="{D41BD6E7-3E8D-4639-AF88-73C87FD069BB}" type="pres">
      <dgm:prSet presAssocID="{81D46BB5-67AD-4AA1-89F4-95B82D89C1F7}" presName="image" presStyleLbl="node0" presStyleIdx="0" presStyleCnt="1"/>
      <dgm:spPr>
        <a:blipFill rotWithShape="1">
          <a:blip xmlns:r="http://schemas.openxmlformats.org/officeDocument/2006/relationships" r:embed="rId1"/>
          <a:stretch>
            <a:fillRect/>
          </a:stretch>
        </a:blipFill>
      </dgm:spPr>
      <dgm:t>
        <a:bodyPr/>
        <a:lstStyle/>
        <a:p>
          <a:pPr rtl="1"/>
          <a:endParaRPr lang="ar-EG"/>
        </a:p>
      </dgm:t>
    </dgm:pt>
    <dgm:pt modelId="{6E77E0DF-724C-4FF9-8536-458BBD98361B}" type="pres">
      <dgm:prSet presAssocID="{81D46BB5-67AD-4AA1-89F4-95B82D89C1F7}" presName="text" presStyleLbl="revTx" presStyleIdx="0" presStyleCnt="1">
        <dgm:presLayoutVars>
          <dgm:chPref val="3"/>
        </dgm:presLayoutVars>
      </dgm:prSet>
      <dgm:spPr/>
      <dgm:t>
        <a:bodyPr/>
        <a:lstStyle/>
        <a:p>
          <a:pPr rtl="1"/>
          <a:endParaRPr lang="ar-EG"/>
        </a:p>
      </dgm:t>
    </dgm:pt>
    <dgm:pt modelId="{A568E030-538D-436F-A71D-632ACDF3DFCB}" type="pres">
      <dgm:prSet presAssocID="{81D46BB5-67AD-4AA1-89F4-95B82D89C1F7}" presName="hierChild2" presStyleCnt="0"/>
      <dgm:spPr/>
    </dgm:pt>
  </dgm:ptLst>
  <dgm:cxnLst>
    <dgm:cxn modelId="{50F9AF6C-169C-404D-9CE5-CD1567EA9A3D}" type="presOf" srcId="{81D46BB5-67AD-4AA1-89F4-95B82D89C1F7}" destId="{6E77E0DF-724C-4FF9-8536-458BBD98361B}" srcOrd="0" destOrd="0" presId="urn:microsoft.com/office/officeart/2009/layout/CirclePictureHierarchy"/>
    <dgm:cxn modelId="{B03DC223-433F-431B-877E-995722323ED6}" type="presOf" srcId="{EB366E4C-BEE7-4136-B81C-E091834A9023}" destId="{386E5339-A1EE-4AEE-8EB1-31A5666EBE53}" srcOrd="0" destOrd="0" presId="urn:microsoft.com/office/officeart/2009/layout/CirclePictureHierarchy"/>
    <dgm:cxn modelId="{265E4594-632F-41B7-9EA8-2A9BB7288E74}" srcId="{EB366E4C-BEE7-4136-B81C-E091834A9023}" destId="{81D46BB5-67AD-4AA1-89F4-95B82D89C1F7}" srcOrd="0" destOrd="0" parTransId="{D2A2395E-05D9-4487-A5D2-92074E494B09}" sibTransId="{66D9E35C-8D60-47CC-9612-FA57D3A164AF}"/>
    <dgm:cxn modelId="{E04A191F-0A9D-4200-8049-CF6C1194D970}" type="presParOf" srcId="{386E5339-A1EE-4AEE-8EB1-31A5666EBE53}" destId="{4F2AA9B2-64A9-4F96-B54B-1DC0AFC7B9C9}" srcOrd="0" destOrd="0" presId="urn:microsoft.com/office/officeart/2009/layout/CirclePictureHierarchy"/>
    <dgm:cxn modelId="{D147C892-B4FB-493B-852E-BB1FF84DEE60}" type="presParOf" srcId="{4F2AA9B2-64A9-4F96-B54B-1DC0AFC7B9C9}" destId="{AB03914D-CC3E-4052-8C62-156181DFEC6A}" srcOrd="0" destOrd="0" presId="urn:microsoft.com/office/officeart/2009/layout/CirclePictureHierarchy"/>
    <dgm:cxn modelId="{BAAD63CE-032C-4CAA-9D02-A65E82EBCBEE}" type="presParOf" srcId="{AB03914D-CC3E-4052-8C62-156181DFEC6A}" destId="{D41BD6E7-3E8D-4639-AF88-73C87FD069BB}" srcOrd="0" destOrd="0" presId="urn:microsoft.com/office/officeart/2009/layout/CirclePictureHierarchy"/>
    <dgm:cxn modelId="{7B944477-7DD2-45B1-B1E5-87DD45474FD9}" type="presParOf" srcId="{AB03914D-CC3E-4052-8C62-156181DFEC6A}" destId="{6E77E0DF-724C-4FF9-8536-458BBD98361B}" srcOrd="1" destOrd="0" presId="urn:microsoft.com/office/officeart/2009/layout/CirclePictureHierarchy"/>
    <dgm:cxn modelId="{34F3EB72-78F1-4DAE-86A3-DE2E9FB95A94}" type="presParOf" srcId="{4F2AA9B2-64A9-4F96-B54B-1DC0AFC7B9C9}" destId="{A568E030-538D-436F-A71D-632ACDF3DFCB}"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366E4C-BEE7-4136-B81C-E091834A9023}"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81D46BB5-67AD-4AA1-89F4-95B82D89C1F7}">
      <dgm:prSet phldrT="[Text]" custT="1"/>
      <dgm:spPr/>
      <dgm:t>
        <a:bodyPr/>
        <a:lstStyle/>
        <a:p>
          <a:pPr algn="justLow" rtl="1"/>
          <a:r>
            <a:rPr lang="ar-EG" sz="2400" b="0" dirty="0" smtClean="0">
              <a:solidFill>
                <a:srgbClr val="3366FD"/>
              </a:solidFill>
            </a:rPr>
            <a:t>يؤكد علماء النفس أهمية السنوات الأولى في حياة الطفل حيث تؤثر الخبرات التي يمر بها وخاصة في مواقف الرضاعة والإخراج والفطام على نمو شخصيته مستقبلا . فتشهد هذه المرحلة نموا جسميا هائلا يفوق معدلة معدل سرعة النمو في مراحل الطفولة التالية.</a:t>
          </a:r>
          <a:endParaRPr lang="ar-EG" sz="2400" b="0" dirty="0">
            <a:solidFill>
              <a:srgbClr val="3366FD"/>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3D468BCD-AD31-49DC-8D78-88D2889C2171}" type="pres">
      <dgm:prSet presAssocID="{EB366E4C-BEE7-4136-B81C-E091834A9023}" presName="Name0" presStyleCnt="0">
        <dgm:presLayoutVars>
          <dgm:chMax/>
          <dgm:chPref/>
          <dgm:dir/>
        </dgm:presLayoutVars>
      </dgm:prSet>
      <dgm:spPr/>
      <dgm:t>
        <a:bodyPr/>
        <a:lstStyle/>
        <a:p>
          <a:pPr rtl="1"/>
          <a:endParaRPr lang="ar-EG"/>
        </a:p>
      </dgm:t>
    </dgm:pt>
    <dgm:pt modelId="{417D462C-8C85-4E84-945B-1A127C7BC338}" type="pres">
      <dgm:prSet presAssocID="{81D46BB5-67AD-4AA1-89F4-95B82D89C1F7}" presName="composite" presStyleCnt="0">
        <dgm:presLayoutVars>
          <dgm:chMax/>
          <dgm:chPref/>
        </dgm:presLayoutVars>
      </dgm:prSet>
      <dgm:spPr/>
    </dgm:pt>
    <dgm:pt modelId="{348C3E12-9BD1-45EE-B027-8D7BACA3EA6F}" type="pres">
      <dgm:prSet presAssocID="{81D46BB5-67AD-4AA1-89F4-95B82D89C1F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A8E481D-1927-4708-B532-F918F9322C5B}" type="pres">
      <dgm:prSet presAssocID="{81D46BB5-67AD-4AA1-89F4-95B82D89C1F7}" presName="ParentText" presStyleLbl="revTx" presStyleIdx="0" presStyleCnt="1">
        <dgm:presLayoutVars>
          <dgm:chMax val="0"/>
          <dgm:chPref val="0"/>
          <dgm:bulletEnabled val="1"/>
        </dgm:presLayoutVars>
      </dgm:prSet>
      <dgm:spPr/>
      <dgm:t>
        <a:bodyPr/>
        <a:lstStyle/>
        <a:p>
          <a:pPr rtl="1"/>
          <a:endParaRPr lang="ar-EG"/>
        </a:p>
      </dgm:t>
    </dgm:pt>
    <dgm:pt modelId="{D54FE3B8-FEFA-4F73-800D-96FFD230CF39}" type="pres">
      <dgm:prSet presAssocID="{81D46BB5-67AD-4AA1-89F4-95B82D89C1F7}" presName="tlFrame" presStyleLbl="node1" presStyleIdx="0"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C1BE83A4-42E5-4FC8-8B14-17C00DCDB63B}" type="pres">
      <dgm:prSet presAssocID="{81D46BB5-67AD-4AA1-89F4-95B82D89C1F7}" presName="trFrame" presStyleLbl="node1" presStyleIdx="1"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412FB457-3561-4F50-9408-9E4459989EC7}" type="pres">
      <dgm:prSet presAssocID="{81D46BB5-67AD-4AA1-89F4-95B82D89C1F7}" presName="blFrame" presStyleLbl="node1" presStyleIdx="2"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329AB6E1-47E7-471E-A077-AE2DBD3C7522}" type="pres">
      <dgm:prSet presAssocID="{81D46BB5-67AD-4AA1-89F4-95B82D89C1F7}" presName="brFrame" presStyleLbl="node1" presStyleIdx="3"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Lst>
  <dgm:cxnLst>
    <dgm:cxn modelId="{B2842A00-DB33-4843-B6AD-4320DE7FF93E}" type="presOf" srcId="{81D46BB5-67AD-4AA1-89F4-95B82D89C1F7}" destId="{CA8E481D-1927-4708-B532-F918F9322C5B}" srcOrd="0" destOrd="0" presId="urn:microsoft.com/office/officeart/2009/3/layout/FramedTextPicture"/>
    <dgm:cxn modelId="{0264D790-01FD-42AB-81E8-7DA03F767418}" type="presOf" srcId="{EB366E4C-BEE7-4136-B81C-E091834A9023}" destId="{3D468BCD-AD31-49DC-8D78-88D2889C2171}" srcOrd="0" destOrd="0" presId="urn:microsoft.com/office/officeart/2009/3/layout/FramedTextPicture"/>
    <dgm:cxn modelId="{265E4594-632F-41B7-9EA8-2A9BB7288E74}" srcId="{EB366E4C-BEE7-4136-B81C-E091834A9023}" destId="{81D46BB5-67AD-4AA1-89F4-95B82D89C1F7}" srcOrd="0" destOrd="0" parTransId="{D2A2395E-05D9-4487-A5D2-92074E494B09}" sibTransId="{66D9E35C-8D60-47CC-9612-FA57D3A164AF}"/>
    <dgm:cxn modelId="{6CFE0122-C46E-41AB-BECE-F612F090C5C8}" type="presParOf" srcId="{3D468BCD-AD31-49DC-8D78-88D2889C2171}" destId="{417D462C-8C85-4E84-945B-1A127C7BC338}" srcOrd="0" destOrd="0" presId="urn:microsoft.com/office/officeart/2009/3/layout/FramedTextPicture"/>
    <dgm:cxn modelId="{D39CFDAC-6967-4E83-B80F-EFC6FEC685B7}" type="presParOf" srcId="{417D462C-8C85-4E84-945B-1A127C7BC338}" destId="{348C3E12-9BD1-45EE-B027-8D7BACA3EA6F}" srcOrd="0" destOrd="0" presId="urn:microsoft.com/office/officeart/2009/3/layout/FramedTextPicture"/>
    <dgm:cxn modelId="{5E476036-9DF9-4DE4-9CDE-41A549609C54}" type="presParOf" srcId="{417D462C-8C85-4E84-945B-1A127C7BC338}" destId="{CA8E481D-1927-4708-B532-F918F9322C5B}" srcOrd="1" destOrd="0" presId="urn:microsoft.com/office/officeart/2009/3/layout/FramedTextPicture"/>
    <dgm:cxn modelId="{70EB839C-8A7F-4836-9B19-126D10D74638}" type="presParOf" srcId="{417D462C-8C85-4E84-945B-1A127C7BC338}" destId="{D54FE3B8-FEFA-4F73-800D-96FFD230CF39}" srcOrd="2" destOrd="0" presId="urn:microsoft.com/office/officeart/2009/3/layout/FramedTextPicture"/>
    <dgm:cxn modelId="{B10F57DF-C2FD-4EAD-82C1-F8632D0E9492}" type="presParOf" srcId="{417D462C-8C85-4E84-945B-1A127C7BC338}" destId="{C1BE83A4-42E5-4FC8-8B14-17C00DCDB63B}" srcOrd="3" destOrd="0" presId="urn:microsoft.com/office/officeart/2009/3/layout/FramedTextPicture"/>
    <dgm:cxn modelId="{551C3E26-CB50-4460-9747-DAAEFAA7E19F}" type="presParOf" srcId="{417D462C-8C85-4E84-945B-1A127C7BC338}" destId="{412FB457-3561-4F50-9408-9E4459989EC7}" srcOrd="4" destOrd="0" presId="urn:microsoft.com/office/officeart/2009/3/layout/FramedTextPicture"/>
    <dgm:cxn modelId="{59A019C1-536A-4339-B0D0-3E59D1D9C945}" type="presParOf" srcId="{417D462C-8C85-4E84-945B-1A127C7BC338}" destId="{329AB6E1-47E7-471E-A077-AE2DBD3C752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05DBDD6A-AABB-45A8-A21E-94984C634177}" type="doc">
      <dgm:prSet loTypeId="urn:microsoft.com/office/officeart/2008/layout/AlternatingPictureBlocks" loCatId="picture" qsTypeId="urn:microsoft.com/office/officeart/2005/8/quickstyle/simple1" qsCatId="simple" csTypeId="urn:microsoft.com/office/officeart/2005/8/colors/colorful5" csCatId="colorful" phldr="1"/>
      <dgm:spPr/>
      <dgm:t>
        <a:bodyPr/>
        <a:lstStyle/>
        <a:p>
          <a:pPr rtl="1"/>
          <a:endParaRPr lang="ar-EG"/>
        </a:p>
      </dgm:t>
    </dgm:pt>
    <dgm:pt modelId="{D7FF73B0-D61C-4885-821B-F9E0C304AFC6}">
      <dgm:prSet phldrT="[Text]" custT="1"/>
      <dgm:spPr/>
      <dgm:t>
        <a:bodyPr/>
        <a:lstStyle/>
        <a:p>
          <a:pPr algn="justLow" rtl="1"/>
          <a:r>
            <a:rPr lang="ar-EG" sz="2400" dirty="0" smtClean="0"/>
            <a:t>يرتبط تعلم الطفل في كثير من الأحيان بمدي تشجيع المدرس للطفل علي التعلم .. حيث أن الطفل لن يسعي من تلقاء نفسه إلي تعلم أشياء غريبة و صعبة .. فالطفل السوي وحده خاصة بعد النضج هو القادر علي التخطيط لتعلم ما يجهله مدركا أن تعلم هذه الأشياء الجديد حتى و إن كان ذو مشقة عليه فإنه في صالحه ومن المفيد له تعلمه لما له من أثر إيجابي و مفيد عليه أو علي مستقبلة في المستقبل .</a:t>
          </a:r>
          <a:endParaRPr lang="ar-EG" sz="2400" dirty="0"/>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482528E6-03CA-45F2-BBAD-EBAA75CCF3EC}" type="pres">
      <dgm:prSet presAssocID="{05DBDD6A-AABB-45A8-A21E-94984C634177}" presName="linearFlow" presStyleCnt="0">
        <dgm:presLayoutVars>
          <dgm:dir/>
          <dgm:resizeHandles val="exact"/>
        </dgm:presLayoutVars>
      </dgm:prSet>
      <dgm:spPr/>
      <dgm:t>
        <a:bodyPr/>
        <a:lstStyle/>
        <a:p>
          <a:pPr rtl="1"/>
          <a:endParaRPr lang="ar-EG"/>
        </a:p>
      </dgm:t>
    </dgm:pt>
    <dgm:pt modelId="{15C56C36-BA7C-46D9-AACA-2F666C79A550}" type="pres">
      <dgm:prSet presAssocID="{D7FF73B0-D61C-4885-821B-F9E0C304AFC6}" presName="comp" presStyleCnt="0"/>
      <dgm:spPr/>
    </dgm:pt>
    <dgm:pt modelId="{08306FAE-E9B6-4C09-88CC-9BAAB124DDF8}" type="pres">
      <dgm:prSet presAssocID="{D7FF73B0-D61C-4885-821B-F9E0C304AFC6}" presName="rect2" presStyleLbl="node1" presStyleIdx="0" presStyleCnt="1">
        <dgm:presLayoutVars>
          <dgm:bulletEnabled val="1"/>
        </dgm:presLayoutVars>
      </dgm:prSet>
      <dgm:spPr/>
      <dgm:t>
        <a:bodyPr/>
        <a:lstStyle/>
        <a:p>
          <a:pPr rtl="1"/>
          <a:endParaRPr lang="ar-EG"/>
        </a:p>
      </dgm:t>
    </dgm:pt>
    <dgm:pt modelId="{A95A69D0-B518-4893-AF5E-AFEACD93CC9E}" type="pres">
      <dgm:prSet presAssocID="{D7FF73B0-D61C-4885-821B-F9E0C304AFC6}" presName="rect1" presStyleLbl="lnNod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15B47F85-03C3-4FC5-8B8A-41587286E77A}" srcId="{05DBDD6A-AABB-45A8-A21E-94984C634177}" destId="{D7FF73B0-D61C-4885-821B-F9E0C304AFC6}" srcOrd="0" destOrd="0" parTransId="{CE824195-F9AD-4AE3-9D4F-18A9172533E3}" sibTransId="{3BB414CA-1DA7-442F-885A-9A5D1660CFED}"/>
    <dgm:cxn modelId="{6FC9CE49-E1AE-49C6-9132-B7F1AD852559}" type="presOf" srcId="{D7FF73B0-D61C-4885-821B-F9E0C304AFC6}" destId="{08306FAE-E9B6-4C09-88CC-9BAAB124DDF8}" srcOrd="0" destOrd="0" presId="urn:microsoft.com/office/officeart/2008/layout/AlternatingPictureBlocks"/>
    <dgm:cxn modelId="{DC34E720-E428-417A-B867-2DE832474288}" type="presOf" srcId="{05DBDD6A-AABB-45A8-A21E-94984C634177}" destId="{482528E6-03CA-45F2-BBAD-EBAA75CCF3EC}" srcOrd="0" destOrd="0" presId="urn:microsoft.com/office/officeart/2008/layout/AlternatingPictureBlocks"/>
    <dgm:cxn modelId="{3939773C-E9CB-4214-8C19-54EBDF3D0E39}" type="presParOf" srcId="{482528E6-03CA-45F2-BBAD-EBAA75CCF3EC}" destId="{15C56C36-BA7C-46D9-AACA-2F666C79A550}" srcOrd="0" destOrd="0" presId="urn:microsoft.com/office/officeart/2008/layout/AlternatingPictureBlocks"/>
    <dgm:cxn modelId="{6E485C38-5F2C-4FDA-B463-4D9B3999DC5B}" type="presParOf" srcId="{15C56C36-BA7C-46D9-AACA-2F666C79A550}" destId="{08306FAE-E9B6-4C09-88CC-9BAAB124DDF8}" srcOrd="0" destOrd="0" presId="urn:microsoft.com/office/officeart/2008/layout/AlternatingPictureBlocks"/>
    <dgm:cxn modelId="{263E5D7B-921F-40CA-9395-DB676DF88CA7}" type="presParOf" srcId="{15C56C36-BA7C-46D9-AACA-2F666C79A550}" destId="{A95A69D0-B518-4893-AF5E-AFEACD93CC9E}"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526C355-F03B-4ADF-BADB-1E098DEDEEDA}" type="doc">
      <dgm:prSet loTypeId="urn:microsoft.com/office/officeart/2008/layout/HexagonCluster" loCatId="picture" qsTypeId="urn:microsoft.com/office/officeart/2005/8/quickstyle/simple4" qsCatId="simple" csTypeId="urn:microsoft.com/office/officeart/2005/8/colors/colorful4" csCatId="colorful" phldr="1"/>
      <dgm:spPr/>
      <dgm:t>
        <a:bodyPr/>
        <a:lstStyle/>
        <a:p>
          <a:pPr rtl="1"/>
          <a:endParaRPr lang="ar-SA"/>
        </a:p>
      </dgm:t>
    </dgm:pt>
    <dgm:pt modelId="{FF0957C0-56AA-4A1F-9058-6373DBBB260C}">
      <dgm:prSet phldrT="[نص]" custT="1">
        <dgm:style>
          <a:lnRef idx="0">
            <a:schemeClr val="accent2"/>
          </a:lnRef>
          <a:fillRef idx="3">
            <a:schemeClr val="accent2"/>
          </a:fillRef>
          <a:effectRef idx="3">
            <a:schemeClr val="accent2"/>
          </a:effectRef>
          <a:fontRef idx="minor">
            <a:schemeClr val="lt1"/>
          </a:fontRef>
        </dgm:style>
      </dgm:prSet>
      <dgm:spPr/>
      <dgm:t>
        <a:bodyPr/>
        <a:lstStyle/>
        <a:p>
          <a:pPr rtl="1"/>
          <a:r>
            <a:rPr lang="ar-EG" sz="3200" b="1" dirty="0" smtClean="0"/>
            <a:t>مهارات و طرق التدريس للأفراد المعاقين ذهنيا</a:t>
          </a:r>
          <a:endParaRPr lang="ar-SA" sz="3200"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a:blipFill rotWithShape="1">
          <a:blip xmlns:r="http://schemas.openxmlformats.org/officeDocument/2006/relationships" r:embed="rId1"/>
          <a:stretch>
            <a:fillRect/>
          </a:stretch>
        </a:blipFill>
      </dgm:spPr>
      <dgm:t>
        <a:bodyPr/>
        <a:lstStyle/>
        <a:p>
          <a:pPr rtl="1"/>
          <a:endParaRPr lang="ar-SA">
            <a:latin typeface="GE Flow" pitchFamily="18" charset="-78"/>
            <a:ea typeface="GE Flow" pitchFamily="18" charset="-78"/>
            <a:cs typeface="GE Flow" pitchFamily="18" charset="-78"/>
          </a:endParaRPr>
        </a:p>
      </dgm:t>
    </dgm:pt>
    <dgm:pt modelId="{FA04A84A-AEA6-4059-949E-633D7055F2C2}" type="pres">
      <dgm:prSet presAssocID="{D526C355-F03B-4ADF-BADB-1E098DEDEEDA}" presName="Name0" presStyleCnt="0">
        <dgm:presLayoutVars>
          <dgm:chMax val="21"/>
          <dgm:chPref val="21"/>
        </dgm:presLayoutVars>
      </dgm:prSet>
      <dgm:spPr/>
      <dgm:t>
        <a:bodyPr/>
        <a:lstStyle/>
        <a:p>
          <a:pPr rtl="1"/>
          <a:endParaRPr lang="ar-EG"/>
        </a:p>
      </dgm:t>
    </dgm:pt>
    <dgm:pt modelId="{D400885F-4CB9-4236-951F-DCB5561F58C5}" type="pres">
      <dgm:prSet presAssocID="{FF0957C0-56AA-4A1F-9058-6373DBBB260C}" presName="text1" presStyleCnt="0"/>
      <dgm:spPr/>
      <dgm:t>
        <a:bodyPr/>
        <a:lstStyle/>
        <a:p>
          <a:pPr rtl="1"/>
          <a:endParaRPr lang="ar-EG"/>
        </a:p>
      </dgm:t>
    </dgm:pt>
    <dgm:pt modelId="{8BE530C6-F0D6-464E-8349-0DE9B2D2F64A}" type="pres">
      <dgm:prSet presAssocID="{FF0957C0-56AA-4A1F-9058-6373DBBB260C}" presName="textRepeatNode" presStyleLbl="alignNode1" presStyleIdx="0" presStyleCnt="1">
        <dgm:presLayoutVars>
          <dgm:chMax val="0"/>
          <dgm:chPref val="0"/>
          <dgm:bulletEnabled val="1"/>
        </dgm:presLayoutVars>
      </dgm:prSet>
      <dgm:spPr/>
      <dgm:t>
        <a:bodyPr/>
        <a:lstStyle/>
        <a:p>
          <a:pPr rtl="1"/>
          <a:endParaRPr lang="ar-EG"/>
        </a:p>
      </dgm:t>
    </dgm:pt>
    <dgm:pt modelId="{4ABAE7D9-F846-48EC-A1DC-B32AC75D7531}" type="pres">
      <dgm:prSet presAssocID="{FF0957C0-56AA-4A1F-9058-6373DBBB260C}" presName="textaccent1" presStyleCnt="0"/>
      <dgm:spPr/>
      <dgm:t>
        <a:bodyPr/>
        <a:lstStyle/>
        <a:p>
          <a:pPr rtl="1"/>
          <a:endParaRPr lang="ar-EG"/>
        </a:p>
      </dgm:t>
    </dgm:pt>
    <dgm:pt modelId="{300A3C0B-BAB0-4402-BF4B-28A1EB78AD9C}" type="pres">
      <dgm:prSet presAssocID="{FF0957C0-56AA-4A1F-9058-6373DBBB260C}" presName="accentRepeatNode" presStyleLbl="solidAlignAcc1" presStyleIdx="0" presStyleCnt="2"/>
      <dgm:spPr/>
      <dgm:t>
        <a:bodyPr/>
        <a:lstStyle/>
        <a:p>
          <a:pPr rtl="1"/>
          <a:endParaRPr lang="ar-EG"/>
        </a:p>
      </dgm:t>
    </dgm:pt>
    <dgm:pt modelId="{1BCFF9C9-AC0F-4942-A715-4426B65D0D6D}" type="pres">
      <dgm:prSet presAssocID="{3075F5E2-7D63-451B-87B7-3C341E2A90E5}" presName="image1" presStyleCnt="0"/>
      <dgm:spPr/>
      <dgm:t>
        <a:bodyPr/>
        <a:lstStyle/>
        <a:p>
          <a:pPr rtl="1"/>
          <a:endParaRPr lang="ar-EG"/>
        </a:p>
      </dgm:t>
    </dgm:pt>
    <dgm:pt modelId="{D0E0C5C9-7A68-4E13-82D9-CC396A833825}" type="pres">
      <dgm:prSet presAssocID="{3075F5E2-7D63-451B-87B7-3C341E2A90E5}" presName="imageRepeatNode" presStyleLbl="alignAcc1" presStyleIdx="0" presStyleCnt="1"/>
      <dgm:spPr/>
      <dgm:t>
        <a:bodyPr/>
        <a:lstStyle/>
        <a:p>
          <a:pPr rtl="1"/>
          <a:endParaRPr lang="ar-EG"/>
        </a:p>
      </dgm:t>
    </dgm:pt>
    <dgm:pt modelId="{6784BEB4-8447-4492-9349-11CA30646378}" type="pres">
      <dgm:prSet presAssocID="{3075F5E2-7D63-451B-87B7-3C341E2A90E5}" presName="imageaccent1" presStyleCnt="0"/>
      <dgm:spPr/>
      <dgm:t>
        <a:bodyPr/>
        <a:lstStyle/>
        <a:p>
          <a:pPr rtl="1"/>
          <a:endParaRPr lang="ar-EG"/>
        </a:p>
      </dgm:t>
    </dgm:pt>
    <dgm:pt modelId="{86E71E5A-F79F-46CC-BB0A-11E0FED6FFAE}" type="pres">
      <dgm:prSet presAssocID="{3075F5E2-7D63-451B-87B7-3C341E2A90E5}" presName="accentRepeatNode" presStyleLbl="solidAlignAcc1" presStyleIdx="1" presStyleCnt="2"/>
      <dgm:spPr/>
      <dgm:t>
        <a:bodyPr/>
        <a:lstStyle/>
        <a:p>
          <a:pPr rtl="1"/>
          <a:endParaRPr lang="ar-EG"/>
        </a:p>
      </dgm:t>
    </dgm:pt>
  </dgm:ptLst>
  <dgm:cxnLst>
    <dgm:cxn modelId="{7ADB1111-B354-4F07-A70F-FC76067E2198}" type="presOf" srcId="{3075F5E2-7D63-451B-87B7-3C341E2A90E5}" destId="{D0E0C5C9-7A68-4E13-82D9-CC396A833825}" srcOrd="0" destOrd="0" presId="urn:microsoft.com/office/officeart/2008/layout/HexagonCluster"/>
    <dgm:cxn modelId="{0EF55BA3-E9AB-4192-8DDA-1540BF21161F}" type="presOf" srcId="{FF0957C0-56AA-4A1F-9058-6373DBBB260C}" destId="{8BE530C6-F0D6-464E-8349-0DE9B2D2F64A}" srcOrd="0" destOrd="0" presId="urn:microsoft.com/office/officeart/2008/layout/HexagonCluster"/>
    <dgm:cxn modelId="{35E86163-A87A-4EAF-BA21-9BD792DD1136}" type="presOf" srcId="{D526C355-F03B-4ADF-BADB-1E098DEDEEDA}" destId="{FA04A84A-AEA6-4059-949E-633D7055F2C2}" srcOrd="0" destOrd="0" presId="urn:microsoft.com/office/officeart/2008/layout/HexagonCluster"/>
    <dgm:cxn modelId="{7EF2A4D9-82C1-40D7-9796-C68B028F684A}" srcId="{D526C355-F03B-4ADF-BADB-1E098DEDEEDA}" destId="{FF0957C0-56AA-4A1F-9058-6373DBBB260C}" srcOrd="0" destOrd="0" parTransId="{1BF16321-2B96-4EE3-8D20-E3C196021B0B}" sibTransId="{3075F5E2-7D63-451B-87B7-3C341E2A90E5}"/>
    <dgm:cxn modelId="{B555DE76-17D4-4B2D-946B-944A05664D47}" type="presParOf" srcId="{FA04A84A-AEA6-4059-949E-633D7055F2C2}" destId="{D400885F-4CB9-4236-951F-DCB5561F58C5}" srcOrd="0" destOrd="0" presId="urn:microsoft.com/office/officeart/2008/layout/HexagonCluster"/>
    <dgm:cxn modelId="{1D915E2F-EF7F-4289-A704-8B7E83B2EA17}" type="presParOf" srcId="{D400885F-4CB9-4236-951F-DCB5561F58C5}" destId="{8BE530C6-F0D6-464E-8349-0DE9B2D2F64A}" srcOrd="0" destOrd="0" presId="urn:microsoft.com/office/officeart/2008/layout/HexagonCluster"/>
    <dgm:cxn modelId="{614E26F2-08D5-4B31-A6DC-33F0AE0C0D46}" type="presParOf" srcId="{FA04A84A-AEA6-4059-949E-633D7055F2C2}" destId="{4ABAE7D9-F846-48EC-A1DC-B32AC75D7531}" srcOrd="1" destOrd="0" presId="urn:microsoft.com/office/officeart/2008/layout/HexagonCluster"/>
    <dgm:cxn modelId="{55AD3EA5-1ECC-4799-94B4-DBCAAE671C9F}" type="presParOf" srcId="{4ABAE7D9-F846-48EC-A1DC-B32AC75D7531}" destId="{300A3C0B-BAB0-4402-BF4B-28A1EB78AD9C}" srcOrd="0" destOrd="0" presId="urn:microsoft.com/office/officeart/2008/layout/HexagonCluster"/>
    <dgm:cxn modelId="{3C17B7C9-AD70-41A2-97DD-71DAE3310F28}" type="presParOf" srcId="{FA04A84A-AEA6-4059-949E-633D7055F2C2}" destId="{1BCFF9C9-AC0F-4942-A715-4426B65D0D6D}" srcOrd="2" destOrd="0" presId="urn:microsoft.com/office/officeart/2008/layout/HexagonCluster"/>
    <dgm:cxn modelId="{F45097A8-7F8B-4247-A034-C2C4DCA3E736}" type="presParOf" srcId="{1BCFF9C9-AC0F-4942-A715-4426B65D0D6D}" destId="{D0E0C5C9-7A68-4E13-82D9-CC396A833825}" srcOrd="0" destOrd="0" presId="urn:microsoft.com/office/officeart/2008/layout/HexagonCluster"/>
    <dgm:cxn modelId="{8F71BA24-56BA-4D8F-874F-DE17F7E4A890}" type="presParOf" srcId="{FA04A84A-AEA6-4059-949E-633D7055F2C2}" destId="{6784BEB4-8447-4492-9349-11CA30646378}" srcOrd="3" destOrd="0" presId="urn:microsoft.com/office/officeart/2008/layout/HexagonCluster"/>
    <dgm:cxn modelId="{BB87C01A-5253-4210-A52F-86C5674BF5FE}" type="presParOf" srcId="{6784BEB4-8447-4492-9349-11CA30646378}" destId="{86E71E5A-F79F-46CC-BB0A-11E0FED6FFAE}"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05DBDD6A-AABB-45A8-A21E-94984C634177}" type="doc">
      <dgm:prSet loTypeId="urn:microsoft.com/office/officeart/2009/layout/CirclePictureHierarchy" loCatId="picture" qsTypeId="urn:microsoft.com/office/officeart/2005/8/quickstyle/simple1" qsCatId="simple" csTypeId="urn:microsoft.com/office/officeart/2005/8/colors/colorful3" csCatId="colorful" phldr="1"/>
      <dgm:spPr/>
      <dgm:t>
        <a:bodyPr/>
        <a:lstStyle/>
        <a:p>
          <a:pPr rtl="1"/>
          <a:endParaRPr lang="ar-EG"/>
        </a:p>
      </dgm:t>
    </dgm:pt>
    <dgm:pt modelId="{D7FF73B0-D61C-4885-821B-F9E0C304AFC6}">
      <dgm:prSet phldrT="[Text]" custT="1"/>
      <dgm:spPr/>
      <dgm:t>
        <a:bodyPr/>
        <a:lstStyle/>
        <a:p>
          <a:pPr algn="justLow" rtl="1"/>
          <a:r>
            <a:rPr lang="ar-EG" sz="2400" dirty="0" smtClean="0">
              <a:solidFill>
                <a:srgbClr val="0070C0"/>
              </a:solidFill>
            </a:rPr>
            <a:t>نبدأ مع أول نصيحة يجب أن يعرفها من يتعامل الفرد المعاق ذهنيا .. و هي أن المدرس هو المتحكم الأول في عملية التدريس ، كما أنه هو ذاته النموذج الهام و الأول في الأداء. يعتبر هاذين المبدأين من أهم مبادئ التدريس ليس للمعاقين فقط و إنما للأسوياء علي حد السواء و إن كان أثرهما ملحوظا بشكل أكبر عند التدريس للأفراد المعاقين بالطبع . فالمدرس هو المتحكم الأول في سير العملية التعليمية من بدايتها وحتى النهاية . </a:t>
          </a:r>
          <a:endParaRPr lang="ar-EG" sz="2400" dirty="0">
            <a:solidFill>
              <a:srgbClr val="0070C0"/>
            </a:solidFill>
          </a:endParaRPr>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1510C929-971B-4BC6-A64E-0ABD5861127A}" type="pres">
      <dgm:prSet presAssocID="{05DBDD6A-AABB-45A8-A21E-94984C634177}" presName="hierChild1" presStyleCnt="0">
        <dgm:presLayoutVars>
          <dgm:chPref val="1"/>
          <dgm:dir/>
          <dgm:animOne val="branch"/>
          <dgm:animLvl val="lvl"/>
          <dgm:resizeHandles/>
        </dgm:presLayoutVars>
      </dgm:prSet>
      <dgm:spPr/>
      <dgm:t>
        <a:bodyPr/>
        <a:lstStyle/>
        <a:p>
          <a:pPr rtl="1"/>
          <a:endParaRPr lang="ar-EG"/>
        </a:p>
      </dgm:t>
    </dgm:pt>
    <dgm:pt modelId="{67F2BFD0-EF42-43E0-BEC8-79AAC59DE218}" type="pres">
      <dgm:prSet presAssocID="{D7FF73B0-D61C-4885-821B-F9E0C304AFC6}" presName="hierRoot1" presStyleCnt="0"/>
      <dgm:spPr/>
    </dgm:pt>
    <dgm:pt modelId="{4DC60181-4052-46D8-98A9-A8258633D63E}" type="pres">
      <dgm:prSet presAssocID="{D7FF73B0-D61C-4885-821B-F9E0C304AFC6}" presName="composite" presStyleCnt="0"/>
      <dgm:spPr/>
    </dgm:pt>
    <dgm:pt modelId="{BC7D8DFD-5FB2-42BD-B127-D355C0374714}" type="pres">
      <dgm:prSet presAssocID="{D7FF73B0-D61C-4885-821B-F9E0C304AFC6}" presName="image" presStyleLbl="node0" presStyleIdx="0" presStyleCnt="1"/>
      <dgm:spPr>
        <a:blipFill rotWithShape="1">
          <a:blip xmlns:r="http://schemas.openxmlformats.org/officeDocument/2006/relationships" r:embed="rId1"/>
          <a:stretch>
            <a:fillRect/>
          </a:stretch>
        </a:blipFill>
      </dgm:spPr>
      <dgm:t>
        <a:bodyPr/>
        <a:lstStyle/>
        <a:p>
          <a:pPr rtl="1"/>
          <a:endParaRPr lang="ar-EG"/>
        </a:p>
      </dgm:t>
    </dgm:pt>
    <dgm:pt modelId="{B5B6FB81-68F4-4EFA-905B-BEB5800554A5}" type="pres">
      <dgm:prSet presAssocID="{D7FF73B0-D61C-4885-821B-F9E0C304AFC6}" presName="text" presStyleLbl="revTx" presStyleIdx="0" presStyleCnt="1" custScaleY="118209">
        <dgm:presLayoutVars>
          <dgm:chPref val="3"/>
        </dgm:presLayoutVars>
      </dgm:prSet>
      <dgm:spPr/>
      <dgm:t>
        <a:bodyPr/>
        <a:lstStyle/>
        <a:p>
          <a:pPr rtl="1"/>
          <a:endParaRPr lang="ar-EG"/>
        </a:p>
      </dgm:t>
    </dgm:pt>
    <dgm:pt modelId="{2D311884-05D7-4926-BA6E-3A1722AD7D91}" type="pres">
      <dgm:prSet presAssocID="{D7FF73B0-D61C-4885-821B-F9E0C304AFC6}" presName="hierChild2" presStyleCnt="0"/>
      <dgm:spPr/>
    </dgm:pt>
  </dgm:ptLst>
  <dgm:cxnLst>
    <dgm:cxn modelId="{15B47F85-03C3-4FC5-8B8A-41587286E77A}" srcId="{05DBDD6A-AABB-45A8-A21E-94984C634177}" destId="{D7FF73B0-D61C-4885-821B-F9E0C304AFC6}" srcOrd="0" destOrd="0" parTransId="{CE824195-F9AD-4AE3-9D4F-18A9172533E3}" sibTransId="{3BB414CA-1DA7-442F-885A-9A5D1660CFED}"/>
    <dgm:cxn modelId="{672068F4-02DF-4584-A7F5-DAED6419D636}" type="presOf" srcId="{D7FF73B0-D61C-4885-821B-F9E0C304AFC6}" destId="{B5B6FB81-68F4-4EFA-905B-BEB5800554A5}" srcOrd="0" destOrd="0" presId="urn:microsoft.com/office/officeart/2009/layout/CirclePictureHierarchy"/>
    <dgm:cxn modelId="{4AAA1799-2C5C-483F-80B4-EECA4C6531FA}" type="presOf" srcId="{05DBDD6A-AABB-45A8-A21E-94984C634177}" destId="{1510C929-971B-4BC6-A64E-0ABD5861127A}" srcOrd="0" destOrd="0" presId="urn:microsoft.com/office/officeart/2009/layout/CirclePictureHierarchy"/>
    <dgm:cxn modelId="{4A008FF0-D568-4687-8F63-B4B13A13080A}" type="presParOf" srcId="{1510C929-971B-4BC6-A64E-0ABD5861127A}" destId="{67F2BFD0-EF42-43E0-BEC8-79AAC59DE218}" srcOrd="0" destOrd="0" presId="urn:microsoft.com/office/officeart/2009/layout/CirclePictureHierarchy"/>
    <dgm:cxn modelId="{16CB2550-7113-47B3-BC32-D9AB1193AC21}" type="presParOf" srcId="{67F2BFD0-EF42-43E0-BEC8-79AAC59DE218}" destId="{4DC60181-4052-46D8-98A9-A8258633D63E}" srcOrd="0" destOrd="0" presId="urn:microsoft.com/office/officeart/2009/layout/CirclePictureHierarchy"/>
    <dgm:cxn modelId="{30A3827E-CC6E-4F58-A582-4D09EEBF2095}" type="presParOf" srcId="{4DC60181-4052-46D8-98A9-A8258633D63E}" destId="{BC7D8DFD-5FB2-42BD-B127-D355C0374714}" srcOrd="0" destOrd="0" presId="urn:microsoft.com/office/officeart/2009/layout/CirclePictureHierarchy"/>
    <dgm:cxn modelId="{B20C12BF-FB4C-4ACC-A7B1-501BEE5CD4DE}" type="presParOf" srcId="{4DC60181-4052-46D8-98A9-A8258633D63E}" destId="{B5B6FB81-68F4-4EFA-905B-BEB5800554A5}" srcOrd="1" destOrd="0" presId="urn:microsoft.com/office/officeart/2009/layout/CirclePictureHierarchy"/>
    <dgm:cxn modelId="{191FFF1A-B688-448C-93DA-DE78C6D8CA31}" type="presParOf" srcId="{67F2BFD0-EF42-43E0-BEC8-79AAC59DE218}" destId="{2D311884-05D7-4926-BA6E-3A1722AD7D91}"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B366E4C-BEE7-4136-B81C-E091834A9023}"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81D46BB5-67AD-4AA1-89F4-95B82D89C1F7}">
      <dgm:prSet phldrT="[Text]" custT="1"/>
      <dgm:spPr/>
      <dgm:t>
        <a:bodyPr/>
        <a:lstStyle/>
        <a:p>
          <a:pPr algn="justLow" rtl="1"/>
          <a:r>
            <a:rPr lang="ar-EG" sz="2400" b="0" dirty="0" smtClean="0">
              <a:solidFill>
                <a:srgbClr val="0070C0"/>
              </a:solidFill>
            </a:rPr>
            <a:t>يقوم الفرد العادي بمعظم أنشطة الحياة اليومية بعد تجزئتها إلي العديد من الخطوات .. و لكنه نظرا لاعتياده علي هذه الخطوات و إتقانه لها بشكل كبير يؤديها بالرغم من تتاليها و بالرغم من أنها مركبة في نسق سهل متتالي دون أن يشعر أنه قد قام بالفعل بأداء العديد من الخطوات .. كما أن الفرد العادي معظم أنشطة الحياة اليومية دون الحاجة إلي تدريب إضافي من الأب أو الأم من خلال الإكساب و التقليد أو من خلال تدريب بسيط من الوالدين .</a:t>
          </a:r>
          <a:endParaRPr lang="ar-EG" sz="2400" b="0" dirty="0">
            <a:solidFill>
              <a:srgbClr val="0070C0"/>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3D468BCD-AD31-49DC-8D78-88D2889C2171}" type="pres">
      <dgm:prSet presAssocID="{EB366E4C-BEE7-4136-B81C-E091834A9023}" presName="Name0" presStyleCnt="0">
        <dgm:presLayoutVars>
          <dgm:chMax/>
          <dgm:chPref/>
          <dgm:dir/>
        </dgm:presLayoutVars>
      </dgm:prSet>
      <dgm:spPr/>
      <dgm:t>
        <a:bodyPr/>
        <a:lstStyle/>
        <a:p>
          <a:pPr rtl="1"/>
          <a:endParaRPr lang="ar-EG"/>
        </a:p>
      </dgm:t>
    </dgm:pt>
    <dgm:pt modelId="{417D462C-8C85-4E84-945B-1A127C7BC338}" type="pres">
      <dgm:prSet presAssocID="{81D46BB5-67AD-4AA1-89F4-95B82D89C1F7}" presName="composite" presStyleCnt="0">
        <dgm:presLayoutVars>
          <dgm:chMax/>
          <dgm:chPref/>
        </dgm:presLayoutVars>
      </dgm:prSet>
      <dgm:spPr/>
      <dgm:t>
        <a:bodyPr/>
        <a:lstStyle/>
        <a:p>
          <a:pPr rtl="1"/>
          <a:endParaRPr lang="ar-EG"/>
        </a:p>
      </dgm:t>
    </dgm:pt>
    <dgm:pt modelId="{348C3E12-9BD1-45EE-B027-8D7BACA3EA6F}" type="pres">
      <dgm:prSet presAssocID="{81D46BB5-67AD-4AA1-89F4-95B82D89C1F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A8E481D-1927-4708-B532-F918F9322C5B}" type="pres">
      <dgm:prSet presAssocID="{81D46BB5-67AD-4AA1-89F4-95B82D89C1F7}" presName="ParentText" presStyleLbl="revTx" presStyleIdx="0" presStyleCnt="1" custScaleX="102237" custScaleY="118752">
        <dgm:presLayoutVars>
          <dgm:chMax val="0"/>
          <dgm:chPref val="0"/>
          <dgm:bulletEnabled val="1"/>
        </dgm:presLayoutVars>
      </dgm:prSet>
      <dgm:spPr/>
      <dgm:t>
        <a:bodyPr/>
        <a:lstStyle/>
        <a:p>
          <a:pPr rtl="1"/>
          <a:endParaRPr lang="ar-EG"/>
        </a:p>
      </dgm:t>
    </dgm:pt>
    <dgm:pt modelId="{D54FE3B8-FEFA-4F73-800D-96FFD230CF39}" type="pres">
      <dgm:prSet presAssocID="{81D46BB5-67AD-4AA1-89F4-95B82D89C1F7}" presName="tlFrame" presStyleLbl="node1" presStyleIdx="0"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C1BE83A4-42E5-4FC8-8B14-17C00DCDB63B}" type="pres">
      <dgm:prSet presAssocID="{81D46BB5-67AD-4AA1-89F4-95B82D89C1F7}" presName="trFrame" presStyleLbl="node1" presStyleIdx="1" presStyleCnt="4">
        <dgm:style>
          <a:lnRef idx="0">
            <a:schemeClr val="accent6"/>
          </a:lnRef>
          <a:fillRef idx="3">
            <a:schemeClr val="accent6"/>
          </a:fillRef>
          <a:effectRef idx="3">
            <a:schemeClr val="accent6"/>
          </a:effectRef>
          <a:fontRef idx="minor">
            <a:schemeClr val="lt1"/>
          </a:fontRef>
        </dgm:style>
      </dgm:prSet>
      <dgm:spPr/>
      <dgm:t>
        <a:bodyPr/>
        <a:lstStyle/>
        <a:p>
          <a:pPr rtl="1"/>
          <a:endParaRPr lang="ar-EG"/>
        </a:p>
      </dgm:t>
    </dgm:pt>
    <dgm:pt modelId="{412FB457-3561-4F50-9408-9E4459989EC7}" type="pres">
      <dgm:prSet presAssocID="{81D46BB5-67AD-4AA1-89F4-95B82D89C1F7}" presName="blFrame" presStyleLbl="node1" presStyleIdx="2" presStyleCnt="4">
        <dgm:style>
          <a:lnRef idx="0">
            <a:schemeClr val="accent6"/>
          </a:lnRef>
          <a:fillRef idx="3">
            <a:schemeClr val="accent6"/>
          </a:fillRef>
          <a:effectRef idx="3">
            <a:schemeClr val="accent6"/>
          </a:effectRef>
          <a:fontRef idx="minor">
            <a:schemeClr val="lt1"/>
          </a:fontRef>
        </dgm:style>
      </dgm:prSet>
      <dgm:spPr/>
      <dgm:t>
        <a:bodyPr/>
        <a:lstStyle/>
        <a:p>
          <a:pPr rtl="1"/>
          <a:endParaRPr lang="ar-EG"/>
        </a:p>
      </dgm:t>
    </dgm:pt>
    <dgm:pt modelId="{329AB6E1-47E7-471E-A077-AE2DBD3C7522}" type="pres">
      <dgm:prSet presAssocID="{81D46BB5-67AD-4AA1-89F4-95B82D89C1F7}" presName="brFrame" presStyleLbl="node1" presStyleIdx="3"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Lst>
  <dgm:cxnLst>
    <dgm:cxn modelId="{D9076AD8-D12D-4BD6-988C-DC0D516AA4E4}" type="presOf" srcId="{EB366E4C-BEE7-4136-B81C-E091834A9023}" destId="{3D468BCD-AD31-49DC-8D78-88D2889C2171}" srcOrd="0" destOrd="0" presId="urn:microsoft.com/office/officeart/2009/3/layout/FramedTextPicture"/>
    <dgm:cxn modelId="{0C03D46F-4671-4805-99BF-FCF0A3670C32}" type="presOf" srcId="{81D46BB5-67AD-4AA1-89F4-95B82D89C1F7}" destId="{CA8E481D-1927-4708-B532-F918F9322C5B}" srcOrd="0" destOrd="0" presId="urn:microsoft.com/office/officeart/2009/3/layout/FramedTextPicture"/>
    <dgm:cxn modelId="{265E4594-632F-41B7-9EA8-2A9BB7288E74}" srcId="{EB366E4C-BEE7-4136-B81C-E091834A9023}" destId="{81D46BB5-67AD-4AA1-89F4-95B82D89C1F7}" srcOrd="0" destOrd="0" parTransId="{D2A2395E-05D9-4487-A5D2-92074E494B09}" sibTransId="{66D9E35C-8D60-47CC-9612-FA57D3A164AF}"/>
    <dgm:cxn modelId="{C6614B14-0645-457F-8620-FC0D9C0D6037}" type="presParOf" srcId="{3D468BCD-AD31-49DC-8D78-88D2889C2171}" destId="{417D462C-8C85-4E84-945B-1A127C7BC338}" srcOrd="0" destOrd="0" presId="urn:microsoft.com/office/officeart/2009/3/layout/FramedTextPicture"/>
    <dgm:cxn modelId="{00BBF452-F225-449C-831A-2F15E4420635}" type="presParOf" srcId="{417D462C-8C85-4E84-945B-1A127C7BC338}" destId="{348C3E12-9BD1-45EE-B027-8D7BACA3EA6F}" srcOrd="0" destOrd="0" presId="urn:microsoft.com/office/officeart/2009/3/layout/FramedTextPicture"/>
    <dgm:cxn modelId="{C68410AD-D4EC-456C-B432-F0DF8F8C3934}" type="presParOf" srcId="{417D462C-8C85-4E84-945B-1A127C7BC338}" destId="{CA8E481D-1927-4708-B532-F918F9322C5B}" srcOrd="1" destOrd="0" presId="urn:microsoft.com/office/officeart/2009/3/layout/FramedTextPicture"/>
    <dgm:cxn modelId="{5192E42C-B126-4FA0-AD49-82B50B0B3B78}" type="presParOf" srcId="{417D462C-8C85-4E84-945B-1A127C7BC338}" destId="{D54FE3B8-FEFA-4F73-800D-96FFD230CF39}" srcOrd="2" destOrd="0" presId="urn:microsoft.com/office/officeart/2009/3/layout/FramedTextPicture"/>
    <dgm:cxn modelId="{2E5C65E1-3ACD-43BD-AA8F-F128CC27D00E}" type="presParOf" srcId="{417D462C-8C85-4E84-945B-1A127C7BC338}" destId="{C1BE83A4-42E5-4FC8-8B14-17C00DCDB63B}" srcOrd="3" destOrd="0" presId="urn:microsoft.com/office/officeart/2009/3/layout/FramedTextPicture"/>
    <dgm:cxn modelId="{E2CD87BA-C352-4567-8288-6FFB077A30AB}" type="presParOf" srcId="{417D462C-8C85-4E84-945B-1A127C7BC338}" destId="{412FB457-3561-4F50-9408-9E4459989EC7}" srcOrd="4" destOrd="0" presId="urn:microsoft.com/office/officeart/2009/3/layout/FramedTextPicture"/>
    <dgm:cxn modelId="{C651966A-56F2-40B3-ABB4-DA7AD77F215D}" type="presParOf" srcId="{417D462C-8C85-4E84-945B-1A127C7BC338}" destId="{329AB6E1-47E7-471E-A077-AE2DBD3C752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B366E4C-BEE7-4136-B81C-E091834A9023}"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81D46BB5-67AD-4AA1-89F4-95B82D89C1F7}">
      <dgm:prSet phldrT="[Text]" custT="1"/>
      <dgm:spPr/>
      <dgm:t>
        <a:bodyPr/>
        <a:lstStyle/>
        <a:p>
          <a:pPr algn="justLow" rtl="1"/>
          <a:r>
            <a:rPr lang="ar-EG" sz="2400" b="0" dirty="0" smtClean="0">
              <a:solidFill>
                <a:srgbClr val="0070C0"/>
              </a:solidFill>
            </a:rPr>
            <a:t>يتميز الأطفال المعاقين ذهنيا بانخفاض مفهوم الذات و هو ما أشرنا إليه في بداية الفصل الأول. و لذلك كان واجبا علي المدرس بشكل مضاعف خاصة عند التعامل مع الأطفال المعاقين ذهنيا الحفاظ علي عدم تعريض الطفل لأي خبرات سيئة يمكن أن يتعرض لها أثناء أداء المهام التي كلفته بها مما قد يؤدي إلي ازدياد هذا الانخفاض في مفهوم الذات لديه ، و بما قد يمثل عاملا دافعا للطفل عن الإحجام عن خوض التجارب لاكتساب الخبرة فيما بعد .</a:t>
          </a:r>
          <a:endParaRPr lang="ar-EG" sz="2400" b="0" dirty="0">
            <a:solidFill>
              <a:srgbClr val="0070C0"/>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3D468BCD-AD31-49DC-8D78-88D2889C2171}" type="pres">
      <dgm:prSet presAssocID="{EB366E4C-BEE7-4136-B81C-E091834A9023}" presName="Name0" presStyleCnt="0">
        <dgm:presLayoutVars>
          <dgm:chMax/>
          <dgm:chPref/>
          <dgm:dir/>
        </dgm:presLayoutVars>
      </dgm:prSet>
      <dgm:spPr/>
      <dgm:t>
        <a:bodyPr/>
        <a:lstStyle/>
        <a:p>
          <a:pPr rtl="1"/>
          <a:endParaRPr lang="ar-EG"/>
        </a:p>
      </dgm:t>
    </dgm:pt>
    <dgm:pt modelId="{417D462C-8C85-4E84-945B-1A127C7BC338}" type="pres">
      <dgm:prSet presAssocID="{81D46BB5-67AD-4AA1-89F4-95B82D89C1F7}" presName="composite" presStyleCnt="0">
        <dgm:presLayoutVars>
          <dgm:chMax/>
          <dgm:chPref/>
        </dgm:presLayoutVars>
      </dgm:prSet>
      <dgm:spPr/>
      <dgm:t>
        <a:bodyPr/>
        <a:lstStyle/>
        <a:p>
          <a:pPr rtl="1"/>
          <a:endParaRPr lang="ar-EG"/>
        </a:p>
      </dgm:t>
    </dgm:pt>
    <dgm:pt modelId="{348C3E12-9BD1-45EE-B027-8D7BACA3EA6F}" type="pres">
      <dgm:prSet presAssocID="{81D46BB5-67AD-4AA1-89F4-95B82D89C1F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A8E481D-1927-4708-B532-F918F9322C5B}" type="pres">
      <dgm:prSet presAssocID="{81D46BB5-67AD-4AA1-89F4-95B82D89C1F7}" presName="ParentText" presStyleLbl="revTx" presStyleIdx="0" presStyleCnt="1" custScaleX="102237" custScaleY="118752">
        <dgm:presLayoutVars>
          <dgm:chMax val="0"/>
          <dgm:chPref val="0"/>
          <dgm:bulletEnabled val="1"/>
        </dgm:presLayoutVars>
      </dgm:prSet>
      <dgm:spPr/>
      <dgm:t>
        <a:bodyPr/>
        <a:lstStyle/>
        <a:p>
          <a:pPr rtl="1"/>
          <a:endParaRPr lang="ar-EG"/>
        </a:p>
      </dgm:t>
    </dgm:pt>
    <dgm:pt modelId="{D54FE3B8-FEFA-4F73-800D-96FFD230CF39}" type="pres">
      <dgm:prSet presAssocID="{81D46BB5-67AD-4AA1-89F4-95B82D89C1F7}" presName="tlFrame" presStyleLbl="node1" presStyleIdx="0"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C1BE83A4-42E5-4FC8-8B14-17C00DCDB63B}" type="pres">
      <dgm:prSet presAssocID="{81D46BB5-67AD-4AA1-89F4-95B82D89C1F7}" presName="trFrame" presStyleLbl="node1" presStyleIdx="1" presStyleCnt="4">
        <dgm:style>
          <a:lnRef idx="0">
            <a:schemeClr val="accent6"/>
          </a:lnRef>
          <a:fillRef idx="3">
            <a:schemeClr val="accent6"/>
          </a:fillRef>
          <a:effectRef idx="3">
            <a:schemeClr val="accent6"/>
          </a:effectRef>
          <a:fontRef idx="minor">
            <a:schemeClr val="lt1"/>
          </a:fontRef>
        </dgm:style>
      </dgm:prSet>
      <dgm:spPr/>
      <dgm:t>
        <a:bodyPr/>
        <a:lstStyle/>
        <a:p>
          <a:pPr rtl="1"/>
          <a:endParaRPr lang="ar-EG"/>
        </a:p>
      </dgm:t>
    </dgm:pt>
    <dgm:pt modelId="{412FB457-3561-4F50-9408-9E4459989EC7}" type="pres">
      <dgm:prSet presAssocID="{81D46BB5-67AD-4AA1-89F4-95B82D89C1F7}" presName="blFrame" presStyleLbl="node1" presStyleIdx="2" presStyleCnt="4">
        <dgm:style>
          <a:lnRef idx="0">
            <a:schemeClr val="accent6"/>
          </a:lnRef>
          <a:fillRef idx="3">
            <a:schemeClr val="accent6"/>
          </a:fillRef>
          <a:effectRef idx="3">
            <a:schemeClr val="accent6"/>
          </a:effectRef>
          <a:fontRef idx="minor">
            <a:schemeClr val="lt1"/>
          </a:fontRef>
        </dgm:style>
      </dgm:prSet>
      <dgm:spPr/>
      <dgm:t>
        <a:bodyPr/>
        <a:lstStyle/>
        <a:p>
          <a:pPr rtl="1"/>
          <a:endParaRPr lang="ar-EG"/>
        </a:p>
      </dgm:t>
    </dgm:pt>
    <dgm:pt modelId="{329AB6E1-47E7-471E-A077-AE2DBD3C7522}" type="pres">
      <dgm:prSet presAssocID="{81D46BB5-67AD-4AA1-89F4-95B82D89C1F7}" presName="brFrame" presStyleLbl="node1" presStyleIdx="3"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Lst>
  <dgm:cxnLst>
    <dgm:cxn modelId="{C69FA312-0C16-492B-AE38-5B5402C665DB}" type="presOf" srcId="{81D46BB5-67AD-4AA1-89F4-95B82D89C1F7}" destId="{CA8E481D-1927-4708-B532-F918F9322C5B}" srcOrd="0" destOrd="0" presId="urn:microsoft.com/office/officeart/2009/3/layout/FramedTextPicture"/>
    <dgm:cxn modelId="{265E4594-632F-41B7-9EA8-2A9BB7288E74}" srcId="{EB366E4C-BEE7-4136-B81C-E091834A9023}" destId="{81D46BB5-67AD-4AA1-89F4-95B82D89C1F7}" srcOrd="0" destOrd="0" parTransId="{D2A2395E-05D9-4487-A5D2-92074E494B09}" sibTransId="{66D9E35C-8D60-47CC-9612-FA57D3A164AF}"/>
    <dgm:cxn modelId="{AAB73022-5205-4B94-BA97-4B075EED37C9}" type="presOf" srcId="{EB366E4C-BEE7-4136-B81C-E091834A9023}" destId="{3D468BCD-AD31-49DC-8D78-88D2889C2171}" srcOrd="0" destOrd="0" presId="urn:microsoft.com/office/officeart/2009/3/layout/FramedTextPicture"/>
    <dgm:cxn modelId="{0D8C705F-5F68-4D66-AA61-83C2F0D7C0ED}" type="presParOf" srcId="{3D468BCD-AD31-49DC-8D78-88D2889C2171}" destId="{417D462C-8C85-4E84-945B-1A127C7BC338}" srcOrd="0" destOrd="0" presId="urn:microsoft.com/office/officeart/2009/3/layout/FramedTextPicture"/>
    <dgm:cxn modelId="{78D3B69C-45C0-4FC1-94A7-9E8D4C60CB5D}" type="presParOf" srcId="{417D462C-8C85-4E84-945B-1A127C7BC338}" destId="{348C3E12-9BD1-45EE-B027-8D7BACA3EA6F}" srcOrd="0" destOrd="0" presId="urn:microsoft.com/office/officeart/2009/3/layout/FramedTextPicture"/>
    <dgm:cxn modelId="{A8EF1363-36C0-488D-A6A6-EA63EC7D3412}" type="presParOf" srcId="{417D462C-8C85-4E84-945B-1A127C7BC338}" destId="{CA8E481D-1927-4708-B532-F918F9322C5B}" srcOrd="1" destOrd="0" presId="urn:microsoft.com/office/officeart/2009/3/layout/FramedTextPicture"/>
    <dgm:cxn modelId="{2701E95F-F821-4C53-B6D0-863252A69371}" type="presParOf" srcId="{417D462C-8C85-4E84-945B-1A127C7BC338}" destId="{D54FE3B8-FEFA-4F73-800D-96FFD230CF39}" srcOrd="2" destOrd="0" presId="urn:microsoft.com/office/officeart/2009/3/layout/FramedTextPicture"/>
    <dgm:cxn modelId="{CF1149E6-8C3C-4655-93CB-20E33F32707A}" type="presParOf" srcId="{417D462C-8C85-4E84-945B-1A127C7BC338}" destId="{C1BE83A4-42E5-4FC8-8B14-17C00DCDB63B}" srcOrd="3" destOrd="0" presId="urn:microsoft.com/office/officeart/2009/3/layout/FramedTextPicture"/>
    <dgm:cxn modelId="{3E6967B1-7EED-4ABF-98D5-D865D3441BA5}" type="presParOf" srcId="{417D462C-8C85-4E84-945B-1A127C7BC338}" destId="{412FB457-3561-4F50-9408-9E4459989EC7}" srcOrd="4" destOrd="0" presId="urn:microsoft.com/office/officeart/2009/3/layout/FramedTextPicture"/>
    <dgm:cxn modelId="{488C9AC9-CC62-459B-A79A-C1A697356E7A}" type="presParOf" srcId="{417D462C-8C85-4E84-945B-1A127C7BC338}" destId="{329AB6E1-47E7-471E-A077-AE2DBD3C752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EB366E4C-BEE7-4136-B81C-E091834A9023}" type="doc">
      <dgm:prSet loTypeId="urn:microsoft.com/office/officeart/2008/layout/BendingPictureCaption" loCatId="picture" qsTypeId="urn:microsoft.com/office/officeart/2005/8/quickstyle/simple1" qsCatId="simple" csTypeId="urn:microsoft.com/office/officeart/2005/8/colors/colorful4" csCatId="colorful" phldr="1"/>
      <dgm:spPr/>
      <dgm:t>
        <a:bodyPr/>
        <a:lstStyle/>
        <a:p>
          <a:pPr rtl="1"/>
          <a:endParaRPr lang="ar-EG"/>
        </a:p>
      </dgm:t>
    </dgm:pt>
    <dgm:pt modelId="{81D46BB5-67AD-4AA1-89F4-95B82D89C1F7}">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Low" rtl="1"/>
          <a:r>
            <a:rPr lang="ar-SA" sz="2400" dirty="0" smtClean="0">
              <a:solidFill>
                <a:srgbClr val="C00000"/>
              </a:solidFill>
            </a:rPr>
            <a:t>إن تربية الطفل المعاق عقلياً تقوم على أسس تربوية ونفسية واجتماعية وجسمية وذلك في ضوء خصائص نمو الأطفال جسمياً ونفسياً واجتماعياً وعقلياً ، وتتضمن الطرق الحديثة في تعليم المعاقين عقلياً مع الطرق الرائدة في التركيز على تعليم المعاق عقلياً من خلال تنمية حواسه ومهاراته الحركية</a:t>
          </a:r>
          <a:r>
            <a:rPr lang="ar-EG" sz="2400" dirty="0" smtClean="0">
              <a:solidFill>
                <a:srgbClr val="C00000"/>
              </a:solidFill>
            </a:rPr>
            <a:t>.</a:t>
          </a:r>
          <a:endParaRPr lang="ar-EG" sz="2400" b="0" dirty="0" smtClean="0">
            <a:solidFill>
              <a:srgbClr val="C00000"/>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B907F0FC-FBC6-4558-BAB7-1D6432F8C602}" type="pres">
      <dgm:prSet presAssocID="{EB366E4C-BEE7-4136-B81C-E091834A9023}" presName="diagram" presStyleCnt="0">
        <dgm:presLayoutVars>
          <dgm:dir/>
        </dgm:presLayoutVars>
      </dgm:prSet>
      <dgm:spPr/>
      <dgm:t>
        <a:bodyPr/>
        <a:lstStyle/>
        <a:p>
          <a:pPr rtl="1"/>
          <a:endParaRPr lang="ar-EG"/>
        </a:p>
      </dgm:t>
    </dgm:pt>
    <dgm:pt modelId="{0D573706-31BB-44CC-B087-5991A150532D}" type="pres">
      <dgm:prSet presAssocID="{81D46BB5-67AD-4AA1-89F4-95B82D89C1F7}" presName="composite" presStyleCnt="0"/>
      <dgm:spPr/>
    </dgm:pt>
    <dgm:pt modelId="{5CCCFB96-4885-4B05-8821-48C1E039D4F1}" type="pres">
      <dgm:prSet presAssocID="{81D46BB5-67AD-4AA1-89F4-95B82D89C1F7}" presName="Image" presStyleLbl="bgShp" presStyleIdx="0" presStyleCnt="1"/>
      <dgm:spPr>
        <a:blipFill rotWithShape="1">
          <a:blip xmlns:r="http://schemas.openxmlformats.org/officeDocument/2006/relationships" r:embed="rId1"/>
          <a:stretch>
            <a:fillRect/>
          </a:stretch>
        </a:blipFill>
      </dgm:spPr>
      <dgm:t>
        <a:bodyPr/>
        <a:lstStyle/>
        <a:p>
          <a:pPr rtl="1"/>
          <a:endParaRPr lang="ar-EG"/>
        </a:p>
      </dgm:t>
    </dgm:pt>
    <dgm:pt modelId="{0ADE4BEE-9CE2-40AB-A4F7-39D9EB2CE1DB}" type="pres">
      <dgm:prSet presAssocID="{81D46BB5-67AD-4AA1-89F4-95B82D89C1F7}" presName="Parent" presStyleLbl="node0" presStyleIdx="0" presStyleCnt="1" custScaleX="119993" custScaleY="140375">
        <dgm:presLayoutVars>
          <dgm:bulletEnabled val="1"/>
        </dgm:presLayoutVars>
      </dgm:prSet>
      <dgm:spPr/>
      <dgm:t>
        <a:bodyPr/>
        <a:lstStyle/>
        <a:p>
          <a:pPr rtl="1"/>
          <a:endParaRPr lang="ar-EG"/>
        </a:p>
      </dgm:t>
    </dgm:pt>
  </dgm:ptLst>
  <dgm:cxnLst>
    <dgm:cxn modelId="{D00413F1-2053-4084-BA76-886C07D518B8}" type="presOf" srcId="{81D46BB5-67AD-4AA1-89F4-95B82D89C1F7}" destId="{0ADE4BEE-9CE2-40AB-A4F7-39D9EB2CE1DB}" srcOrd="0" destOrd="0" presId="urn:microsoft.com/office/officeart/2008/layout/BendingPictureCaption"/>
    <dgm:cxn modelId="{7D258BF2-6789-43A9-B699-B304D43B9FD8}" type="presOf" srcId="{EB366E4C-BEE7-4136-B81C-E091834A9023}" destId="{B907F0FC-FBC6-4558-BAB7-1D6432F8C602}" srcOrd="0" destOrd="0" presId="urn:microsoft.com/office/officeart/2008/layout/BendingPictureCaption"/>
    <dgm:cxn modelId="{265E4594-632F-41B7-9EA8-2A9BB7288E74}" srcId="{EB366E4C-BEE7-4136-B81C-E091834A9023}" destId="{81D46BB5-67AD-4AA1-89F4-95B82D89C1F7}" srcOrd="0" destOrd="0" parTransId="{D2A2395E-05D9-4487-A5D2-92074E494B09}" sibTransId="{66D9E35C-8D60-47CC-9612-FA57D3A164AF}"/>
    <dgm:cxn modelId="{64E82C51-7481-4B9A-B27C-797BF6059542}" type="presParOf" srcId="{B907F0FC-FBC6-4558-BAB7-1D6432F8C602}" destId="{0D573706-31BB-44CC-B087-5991A150532D}" srcOrd="0" destOrd="0" presId="urn:microsoft.com/office/officeart/2008/layout/BendingPictureCaption"/>
    <dgm:cxn modelId="{4D44CFB3-E976-43C4-852B-8E9E6BD30862}" type="presParOf" srcId="{0D573706-31BB-44CC-B087-5991A150532D}" destId="{5CCCFB96-4885-4B05-8821-48C1E039D4F1}" srcOrd="0" destOrd="0" presId="urn:microsoft.com/office/officeart/2008/layout/BendingPictureCaption"/>
    <dgm:cxn modelId="{618ECB28-ACF6-4CB0-8228-F3870D4DBF70}" type="presParOf" srcId="{0D573706-31BB-44CC-B087-5991A150532D}" destId="{0ADE4BEE-9CE2-40AB-A4F7-39D9EB2CE1DB}"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5DBDD6A-AABB-45A8-A21E-94984C634177}" type="doc">
      <dgm:prSet loTypeId="urn:microsoft.com/office/officeart/2009/layout/CirclePictureHierarchy" loCatId="picture" qsTypeId="urn:microsoft.com/office/officeart/2005/8/quickstyle/simple1" qsCatId="simple" csTypeId="urn:microsoft.com/office/officeart/2005/8/colors/colorful3" csCatId="colorful" phldr="1"/>
      <dgm:spPr/>
      <dgm:t>
        <a:bodyPr/>
        <a:lstStyle/>
        <a:p>
          <a:pPr rtl="1"/>
          <a:endParaRPr lang="ar-EG"/>
        </a:p>
      </dgm:t>
    </dgm:pt>
    <dgm:pt modelId="{D7FF73B0-D61C-4885-821B-F9E0C304AFC6}">
      <dgm:prSet phldrT="[Text]" custT="1"/>
      <dgm:spPr/>
      <dgm:t>
        <a:bodyPr/>
        <a:lstStyle/>
        <a:p>
          <a:pPr algn="justLow" rtl="1"/>
          <a:r>
            <a:rPr lang="ar-EG" sz="2400" dirty="0" smtClean="0">
              <a:solidFill>
                <a:srgbClr val="0070C0"/>
              </a:solidFill>
            </a:rPr>
            <a:t>تنص نظرية الارتباط الشرطي علي أن السلوك يتعدل بنتائجه .. فقد حاول سكنر </a:t>
          </a:r>
          <a:r>
            <a:rPr lang="en-US" sz="2400" dirty="0" smtClean="0">
              <a:solidFill>
                <a:srgbClr val="0070C0"/>
              </a:solidFill>
            </a:rPr>
            <a:t>Skinner 1939 </a:t>
          </a:r>
          <a:r>
            <a:rPr lang="ar-EG" sz="2400" dirty="0" smtClean="0">
              <a:solidFill>
                <a:srgbClr val="0070C0"/>
              </a:solidFill>
            </a:rPr>
            <a:t>إجراء تجارب لإعادة تشكيل حدوث السلوك في معمل علم النفس و توصل إلي وسيلة هامة من وسائل تدريب و تعليم المعاقين ذهنيا و هي التعزيز . و تتوافق عملية التعزيز مع المقدمة التي تحدثنا فيها عن استمرار استخدام الطفل للسلوك في حالة حدوث نتيجة مرضية للطفل نتيجة لهذا لحدث . </a:t>
          </a:r>
          <a:endParaRPr lang="ar-EG" sz="2400" dirty="0">
            <a:solidFill>
              <a:srgbClr val="0070C0"/>
            </a:solidFill>
          </a:endParaRPr>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1510C929-971B-4BC6-A64E-0ABD5861127A}" type="pres">
      <dgm:prSet presAssocID="{05DBDD6A-AABB-45A8-A21E-94984C634177}" presName="hierChild1" presStyleCnt="0">
        <dgm:presLayoutVars>
          <dgm:chPref val="1"/>
          <dgm:dir/>
          <dgm:animOne val="branch"/>
          <dgm:animLvl val="lvl"/>
          <dgm:resizeHandles/>
        </dgm:presLayoutVars>
      </dgm:prSet>
      <dgm:spPr/>
      <dgm:t>
        <a:bodyPr/>
        <a:lstStyle/>
        <a:p>
          <a:pPr rtl="1"/>
          <a:endParaRPr lang="ar-EG"/>
        </a:p>
      </dgm:t>
    </dgm:pt>
    <dgm:pt modelId="{67F2BFD0-EF42-43E0-BEC8-79AAC59DE218}" type="pres">
      <dgm:prSet presAssocID="{D7FF73B0-D61C-4885-821B-F9E0C304AFC6}" presName="hierRoot1" presStyleCnt="0"/>
      <dgm:spPr/>
    </dgm:pt>
    <dgm:pt modelId="{4DC60181-4052-46D8-98A9-A8258633D63E}" type="pres">
      <dgm:prSet presAssocID="{D7FF73B0-D61C-4885-821B-F9E0C304AFC6}" presName="composite" presStyleCnt="0"/>
      <dgm:spPr/>
    </dgm:pt>
    <dgm:pt modelId="{BC7D8DFD-5FB2-42BD-B127-D355C0374714}" type="pres">
      <dgm:prSet presAssocID="{D7FF73B0-D61C-4885-821B-F9E0C304AFC6}" presName="image" presStyleLbl="node0" presStyleIdx="0" presStyleCnt="1"/>
      <dgm:spPr>
        <a:blipFill rotWithShape="1">
          <a:blip xmlns:r="http://schemas.openxmlformats.org/officeDocument/2006/relationships" r:embed="rId1"/>
          <a:stretch>
            <a:fillRect/>
          </a:stretch>
        </a:blipFill>
      </dgm:spPr>
      <dgm:t>
        <a:bodyPr/>
        <a:lstStyle/>
        <a:p>
          <a:pPr rtl="1"/>
          <a:endParaRPr lang="ar-EG"/>
        </a:p>
      </dgm:t>
    </dgm:pt>
    <dgm:pt modelId="{B5B6FB81-68F4-4EFA-905B-BEB5800554A5}" type="pres">
      <dgm:prSet presAssocID="{D7FF73B0-D61C-4885-821B-F9E0C304AFC6}" presName="text" presStyleLbl="revTx" presStyleIdx="0" presStyleCnt="1" custScaleY="118209">
        <dgm:presLayoutVars>
          <dgm:chPref val="3"/>
        </dgm:presLayoutVars>
      </dgm:prSet>
      <dgm:spPr/>
      <dgm:t>
        <a:bodyPr/>
        <a:lstStyle/>
        <a:p>
          <a:pPr rtl="1"/>
          <a:endParaRPr lang="ar-EG"/>
        </a:p>
      </dgm:t>
    </dgm:pt>
    <dgm:pt modelId="{2D311884-05D7-4926-BA6E-3A1722AD7D91}" type="pres">
      <dgm:prSet presAssocID="{D7FF73B0-D61C-4885-821B-F9E0C304AFC6}" presName="hierChild2" presStyleCnt="0"/>
      <dgm:spPr/>
    </dgm:pt>
  </dgm:ptLst>
  <dgm:cxnLst>
    <dgm:cxn modelId="{15B47F85-03C3-4FC5-8B8A-41587286E77A}" srcId="{05DBDD6A-AABB-45A8-A21E-94984C634177}" destId="{D7FF73B0-D61C-4885-821B-F9E0C304AFC6}" srcOrd="0" destOrd="0" parTransId="{CE824195-F9AD-4AE3-9D4F-18A9172533E3}" sibTransId="{3BB414CA-1DA7-442F-885A-9A5D1660CFED}"/>
    <dgm:cxn modelId="{8FCC5B8C-543C-42FA-98E2-17EAFE8F4521}" type="presOf" srcId="{05DBDD6A-AABB-45A8-A21E-94984C634177}" destId="{1510C929-971B-4BC6-A64E-0ABD5861127A}" srcOrd="0" destOrd="0" presId="urn:microsoft.com/office/officeart/2009/layout/CirclePictureHierarchy"/>
    <dgm:cxn modelId="{9DD0D8B3-38C2-458F-916D-17F724491269}" type="presOf" srcId="{D7FF73B0-D61C-4885-821B-F9E0C304AFC6}" destId="{B5B6FB81-68F4-4EFA-905B-BEB5800554A5}" srcOrd="0" destOrd="0" presId="urn:microsoft.com/office/officeart/2009/layout/CirclePictureHierarchy"/>
    <dgm:cxn modelId="{E032B496-877E-4819-9E46-1E1786D847F1}" type="presParOf" srcId="{1510C929-971B-4BC6-A64E-0ABD5861127A}" destId="{67F2BFD0-EF42-43E0-BEC8-79AAC59DE218}" srcOrd="0" destOrd="0" presId="urn:microsoft.com/office/officeart/2009/layout/CirclePictureHierarchy"/>
    <dgm:cxn modelId="{98A9298F-2359-472C-A065-873DDF03EF36}" type="presParOf" srcId="{67F2BFD0-EF42-43E0-BEC8-79AAC59DE218}" destId="{4DC60181-4052-46D8-98A9-A8258633D63E}" srcOrd="0" destOrd="0" presId="urn:microsoft.com/office/officeart/2009/layout/CirclePictureHierarchy"/>
    <dgm:cxn modelId="{B9553320-4C64-43C7-BB96-EC4EA39F91AE}" type="presParOf" srcId="{4DC60181-4052-46D8-98A9-A8258633D63E}" destId="{BC7D8DFD-5FB2-42BD-B127-D355C0374714}" srcOrd="0" destOrd="0" presId="urn:microsoft.com/office/officeart/2009/layout/CirclePictureHierarchy"/>
    <dgm:cxn modelId="{6269A41A-C56D-4DD3-9E0D-2E94DF477840}" type="presParOf" srcId="{4DC60181-4052-46D8-98A9-A8258633D63E}" destId="{B5B6FB81-68F4-4EFA-905B-BEB5800554A5}" srcOrd="1" destOrd="0" presId="urn:microsoft.com/office/officeart/2009/layout/CirclePictureHierarchy"/>
    <dgm:cxn modelId="{F11D0B19-7B23-4CB3-A465-B3F3CBDB234F}" type="presParOf" srcId="{67F2BFD0-EF42-43E0-BEC8-79AAC59DE218}" destId="{2D311884-05D7-4926-BA6E-3A1722AD7D91}"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EB366E4C-BEE7-4136-B81C-E091834A9023}"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81D46BB5-67AD-4AA1-89F4-95B82D89C1F7}">
      <dgm:prSet phldrT="[Text]" custT="1"/>
      <dgm:spPr/>
      <dgm:t>
        <a:bodyPr/>
        <a:lstStyle/>
        <a:p>
          <a:pPr algn="justLow" rtl="1"/>
          <a:r>
            <a:rPr lang="ar-EG" sz="2400" b="0" dirty="0" smtClean="0">
              <a:solidFill>
                <a:srgbClr val="0070C0"/>
              </a:solidFill>
            </a:rPr>
            <a:t>و هو عكس التعزيز . و هو عبارة عن توقيع حدث منفر علي الطفل عند إصدار الطفل لاستجابة غير محببة أو مرغوبة لدفع الطفل للحد أو الامتناع عن إصدار هذه الاستجابة . </a:t>
          </a:r>
          <a:br>
            <a:rPr lang="ar-EG" sz="2400" b="0" dirty="0" smtClean="0">
              <a:solidFill>
                <a:srgbClr val="0070C0"/>
              </a:solidFill>
            </a:rPr>
          </a:br>
          <a:r>
            <a:rPr lang="ar-EG" sz="2400" b="0" dirty="0" smtClean="0">
              <a:solidFill>
                <a:srgbClr val="0070C0"/>
              </a:solidFill>
            </a:rPr>
            <a:t>و العقاب لا يعني بالضرورة القهر الجسدي . </a:t>
          </a:r>
          <a:endParaRPr lang="ar-EG" sz="2400" b="0" dirty="0">
            <a:solidFill>
              <a:srgbClr val="0070C0"/>
            </a:solidFill>
          </a:endParaRP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3D468BCD-AD31-49DC-8D78-88D2889C2171}" type="pres">
      <dgm:prSet presAssocID="{EB366E4C-BEE7-4136-B81C-E091834A9023}" presName="Name0" presStyleCnt="0">
        <dgm:presLayoutVars>
          <dgm:chMax/>
          <dgm:chPref/>
          <dgm:dir/>
        </dgm:presLayoutVars>
      </dgm:prSet>
      <dgm:spPr/>
      <dgm:t>
        <a:bodyPr/>
        <a:lstStyle/>
        <a:p>
          <a:pPr rtl="1"/>
          <a:endParaRPr lang="ar-EG"/>
        </a:p>
      </dgm:t>
    </dgm:pt>
    <dgm:pt modelId="{417D462C-8C85-4E84-945B-1A127C7BC338}" type="pres">
      <dgm:prSet presAssocID="{81D46BB5-67AD-4AA1-89F4-95B82D89C1F7}" presName="composite" presStyleCnt="0">
        <dgm:presLayoutVars>
          <dgm:chMax/>
          <dgm:chPref/>
        </dgm:presLayoutVars>
      </dgm:prSet>
      <dgm:spPr/>
      <dgm:t>
        <a:bodyPr/>
        <a:lstStyle/>
        <a:p>
          <a:pPr rtl="1"/>
          <a:endParaRPr lang="ar-EG"/>
        </a:p>
      </dgm:t>
    </dgm:pt>
    <dgm:pt modelId="{348C3E12-9BD1-45EE-B027-8D7BACA3EA6F}" type="pres">
      <dgm:prSet presAssocID="{81D46BB5-67AD-4AA1-89F4-95B82D89C1F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A8E481D-1927-4708-B532-F918F9322C5B}" type="pres">
      <dgm:prSet presAssocID="{81D46BB5-67AD-4AA1-89F4-95B82D89C1F7}" presName="ParentText" presStyleLbl="revTx" presStyleIdx="0" presStyleCnt="1" custScaleX="102237" custScaleY="118752">
        <dgm:presLayoutVars>
          <dgm:chMax val="0"/>
          <dgm:chPref val="0"/>
          <dgm:bulletEnabled val="1"/>
        </dgm:presLayoutVars>
      </dgm:prSet>
      <dgm:spPr/>
      <dgm:t>
        <a:bodyPr/>
        <a:lstStyle/>
        <a:p>
          <a:pPr rtl="1"/>
          <a:endParaRPr lang="ar-EG"/>
        </a:p>
      </dgm:t>
    </dgm:pt>
    <dgm:pt modelId="{D54FE3B8-FEFA-4F73-800D-96FFD230CF39}" type="pres">
      <dgm:prSet presAssocID="{81D46BB5-67AD-4AA1-89F4-95B82D89C1F7}" presName="tlFrame" presStyleLbl="node1" presStyleIdx="0"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 modelId="{C1BE83A4-42E5-4FC8-8B14-17C00DCDB63B}" type="pres">
      <dgm:prSet presAssocID="{81D46BB5-67AD-4AA1-89F4-95B82D89C1F7}" presName="trFrame" presStyleLbl="node1" presStyleIdx="1" presStyleCnt="4">
        <dgm:style>
          <a:lnRef idx="0">
            <a:schemeClr val="accent6"/>
          </a:lnRef>
          <a:fillRef idx="3">
            <a:schemeClr val="accent6"/>
          </a:fillRef>
          <a:effectRef idx="3">
            <a:schemeClr val="accent6"/>
          </a:effectRef>
          <a:fontRef idx="minor">
            <a:schemeClr val="lt1"/>
          </a:fontRef>
        </dgm:style>
      </dgm:prSet>
      <dgm:spPr/>
      <dgm:t>
        <a:bodyPr/>
        <a:lstStyle/>
        <a:p>
          <a:pPr rtl="1"/>
          <a:endParaRPr lang="ar-EG"/>
        </a:p>
      </dgm:t>
    </dgm:pt>
    <dgm:pt modelId="{412FB457-3561-4F50-9408-9E4459989EC7}" type="pres">
      <dgm:prSet presAssocID="{81D46BB5-67AD-4AA1-89F4-95B82D89C1F7}" presName="blFrame" presStyleLbl="node1" presStyleIdx="2" presStyleCnt="4">
        <dgm:style>
          <a:lnRef idx="0">
            <a:schemeClr val="accent6"/>
          </a:lnRef>
          <a:fillRef idx="3">
            <a:schemeClr val="accent6"/>
          </a:fillRef>
          <a:effectRef idx="3">
            <a:schemeClr val="accent6"/>
          </a:effectRef>
          <a:fontRef idx="minor">
            <a:schemeClr val="lt1"/>
          </a:fontRef>
        </dgm:style>
      </dgm:prSet>
      <dgm:spPr/>
      <dgm:t>
        <a:bodyPr/>
        <a:lstStyle/>
        <a:p>
          <a:pPr rtl="1"/>
          <a:endParaRPr lang="ar-EG"/>
        </a:p>
      </dgm:t>
    </dgm:pt>
    <dgm:pt modelId="{329AB6E1-47E7-471E-A077-AE2DBD3C7522}" type="pres">
      <dgm:prSet presAssocID="{81D46BB5-67AD-4AA1-89F4-95B82D89C1F7}" presName="brFrame" presStyleLbl="node1" presStyleIdx="3" presStyleCnt="4">
        <dgm:style>
          <a:lnRef idx="0">
            <a:schemeClr val="accent5"/>
          </a:lnRef>
          <a:fillRef idx="3">
            <a:schemeClr val="accent5"/>
          </a:fillRef>
          <a:effectRef idx="3">
            <a:schemeClr val="accent5"/>
          </a:effectRef>
          <a:fontRef idx="minor">
            <a:schemeClr val="lt1"/>
          </a:fontRef>
        </dgm:style>
      </dgm:prSet>
      <dgm:spPr/>
      <dgm:t>
        <a:bodyPr/>
        <a:lstStyle/>
        <a:p>
          <a:pPr rtl="1"/>
          <a:endParaRPr lang="ar-EG"/>
        </a:p>
      </dgm:t>
    </dgm:pt>
  </dgm:ptLst>
  <dgm:cxnLst>
    <dgm:cxn modelId="{2C109ACD-33B0-47BE-9270-F4531E846729}" type="presOf" srcId="{81D46BB5-67AD-4AA1-89F4-95B82D89C1F7}" destId="{CA8E481D-1927-4708-B532-F918F9322C5B}" srcOrd="0" destOrd="0" presId="urn:microsoft.com/office/officeart/2009/3/layout/FramedTextPicture"/>
    <dgm:cxn modelId="{125B01B1-566F-482A-A317-820B504A79DA}" type="presOf" srcId="{EB366E4C-BEE7-4136-B81C-E091834A9023}" destId="{3D468BCD-AD31-49DC-8D78-88D2889C2171}" srcOrd="0" destOrd="0" presId="urn:microsoft.com/office/officeart/2009/3/layout/FramedTextPicture"/>
    <dgm:cxn modelId="{265E4594-632F-41B7-9EA8-2A9BB7288E74}" srcId="{EB366E4C-BEE7-4136-B81C-E091834A9023}" destId="{81D46BB5-67AD-4AA1-89F4-95B82D89C1F7}" srcOrd="0" destOrd="0" parTransId="{D2A2395E-05D9-4487-A5D2-92074E494B09}" sibTransId="{66D9E35C-8D60-47CC-9612-FA57D3A164AF}"/>
    <dgm:cxn modelId="{D103C2A3-B5F4-4CCC-8E92-C75E0F841616}" type="presParOf" srcId="{3D468BCD-AD31-49DC-8D78-88D2889C2171}" destId="{417D462C-8C85-4E84-945B-1A127C7BC338}" srcOrd="0" destOrd="0" presId="urn:microsoft.com/office/officeart/2009/3/layout/FramedTextPicture"/>
    <dgm:cxn modelId="{0416B855-AD24-439D-B505-8DC13057D6F8}" type="presParOf" srcId="{417D462C-8C85-4E84-945B-1A127C7BC338}" destId="{348C3E12-9BD1-45EE-B027-8D7BACA3EA6F}" srcOrd="0" destOrd="0" presId="urn:microsoft.com/office/officeart/2009/3/layout/FramedTextPicture"/>
    <dgm:cxn modelId="{519DBECA-3532-4C7E-8F7A-70E8DD6BEC8D}" type="presParOf" srcId="{417D462C-8C85-4E84-945B-1A127C7BC338}" destId="{CA8E481D-1927-4708-B532-F918F9322C5B}" srcOrd="1" destOrd="0" presId="urn:microsoft.com/office/officeart/2009/3/layout/FramedTextPicture"/>
    <dgm:cxn modelId="{322ABB86-5DBC-4143-8B59-C2E004831400}" type="presParOf" srcId="{417D462C-8C85-4E84-945B-1A127C7BC338}" destId="{D54FE3B8-FEFA-4F73-800D-96FFD230CF39}" srcOrd="2" destOrd="0" presId="urn:microsoft.com/office/officeart/2009/3/layout/FramedTextPicture"/>
    <dgm:cxn modelId="{C350751B-6794-4377-A96B-E2B2EF3A6074}" type="presParOf" srcId="{417D462C-8C85-4E84-945B-1A127C7BC338}" destId="{C1BE83A4-42E5-4FC8-8B14-17C00DCDB63B}" srcOrd="3" destOrd="0" presId="urn:microsoft.com/office/officeart/2009/3/layout/FramedTextPicture"/>
    <dgm:cxn modelId="{994E1620-D167-45F5-8D92-21080B49E4AC}" type="presParOf" srcId="{417D462C-8C85-4E84-945B-1A127C7BC338}" destId="{412FB457-3561-4F50-9408-9E4459989EC7}" srcOrd="4" destOrd="0" presId="urn:microsoft.com/office/officeart/2009/3/layout/FramedTextPicture"/>
    <dgm:cxn modelId="{268898C3-4B75-4745-BEF5-EA4655FD12A0}" type="presParOf" srcId="{417D462C-8C85-4E84-945B-1A127C7BC338}" destId="{329AB6E1-47E7-471E-A077-AE2DBD3C752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B366E4C-BEE7-4136-B81C-E091834A9023}" type="doc">
      <dgm:prSet loTypeId="urn:microsoft.com/office/officeart/2008/layout/BendingPictureCaption" loCatId="picture" qsTypeId="urn:microsoft.com/office/officeart/2005/8/quickstyle/simple1" qsCatId="simple" csTypeId="urn:microsoft.com/office/officeart/2005/8/colors/colorful4" csCatId="colorful" phldr="1"/>
      <dgm:spPr/>
      <dgm:t>
        <a:bodyPr/>
        <a:lstStyle/>
        <a:p>
          <a:pPr rtl="1"/>
          <a:endParaRPr lang="ar-EG"/>
        </a:p>
      </dgm:t>
    </dgm:pt>
    <dgm:pt modelId="{81D46BB5-67AD-4AA1-89F4-95B82D89C1F7}">
      <dgm:prSet phldrT="[Text]" custT="1">
        <dgm:style>
          <a:lnRef idx="1">
            <a:schemeClr val="accent2"/>
          </a:lnRef>
          <a:fillRef idx="2">
            <a:schemeClr val="accent2"/>
          </a:fillRef>
          <a:effectRef idx="1">
            <a:schemeClr val="accent2"/>
          </a:effectRef>
          <a:fontRef idx="minor">
            <a:schemeClr val="dk1"/>
          </a:fontRef>
        </dgm:style>
      </dgm:prSet>
      <dgm:spPr/>
      <dgm:t>
        <a:bodyPr/>
        <a:lstStyle/>
        <a:p>
          <a:pPr algn="justLow" rtl="1"/>
          <a:r>
            <a:rPr lang="ar-EG" sz="2400" b="0" dirty="0" smtClean="0">
              <a:solidFill>
                <a:srgbClr val="0070C0"/>
              </a:solidFill>
            </a:rPr>
            <a:t>يمكننا تعريف الوضع الوظيفي للجسم علي أنه " الوضع الذي يكون الجسم قادرا فيه علي القيام بالنشاط المطلوب منه بأكبر قدر من الثبات و السيطرة " .</a:t>
          </a: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B907F0FC-FBC6-4558-BAB7-1D6432F8C602}" type="pres">
      <dgm:prSet presAssocID="{EB366E4C-BEE7-4136-B81C-E091834A9023}" presName="diagram" presStyleCnt="0">
        <dgm:presLayoutVars>
          <dgm:dir/>
        </dgm:presLayoutVars>
      </dgm:prSet>
      <dgm:spPr/>
      <dgm:t>
        <a:bodyPr/>
        <a:lstStyle/>
        <a:p>
          <a:pPr rtl="1"/>
          <a:endParaRPr lang="ar-EG"/>
        </a:p>
      </dgm:t>
    </dgm:pt>
    <dgm:pt modelId="{0D573706-31BB-44CC-B087-5991A150532D}" type="pres">
      <dgm:prSet presAssocID="{81D46BB5-67AD-4AA1-89F4-95B82D89C1F7}" presName="composite" presStyleCnt="0"/>
      <dgm:spPr/>
    </dgm:pt>
    <dgm:pt modelId="{5CCCFB96-4885-4B05-8821-48C1E039D4F1}" type="pres">
      <dgm:prSet presAssocID="{81D46BB5-67AD-4AA1-89F4-95B82D89C1F7}" presName="Image" presStyleLbl="bgShp" presStyleIdx="0" presStyleCnt="1"/>
      <dgm:spPr>
        <a:blipFill rotWithShape="1">
          <a:blip xmlns:r="http://schemas.openxmlformats.org/officeDocument/2006/relationships" r:embed="rId1"/>
          <a:stretch>
            <a:fillRect/>
          </a:stretch>
        </a:blipFill>
      </dgm:spPr>
      <dgm:t>
        <a:bodyPr/>
        <a:lstStyle/>
        <a:p>
          <a:pPr rtl="1"/>
          <a:endParaRPr lang="ar-EG"/>
        </a:p>
      </dgm:t>
    </dgm:pt>
    <dgm:pt modelId="{0ADE4BEE-9CE2-40AB-A4F7-39D9EB2CE1DB}" type="pres">
      <dgm:prSet presAssocID="{81D46BB5-67AD-4AA1-89F4-95B82D89C1F7}" presName="Parent" presStyleLbl="node0" presStyleIdx="0" presStyleCnt="1" custScaleX="119993" custScaleY="140375">
        <dgm:presLayoutVars>
          <dgm:bulletEnabled val="1"/>
        </dgm:presLayoutVars>
      </dgm:prSet>
      <dgm:spPr/>
      <dgm:t>
        <a:bodyPr/>
        <a:lstStyle/>
        <a:p>
          <a:pPr rtl="1"/>
          <a:endParaRPr lang="ar-EG"/>
        </a:p>
      </dgm:t>
    </dgm:pt>
  </dgm:ptLst>
  <dgm:cxnLst>
    <dgm:cxn modelId="{2A6472DB-9845-486F-B052-FCA2F8AEE684}" type="presOf" srcId="{EB366E4C-BEE7-4136-B81C-E091834A9023}" destId="{B907F0FC-FBC6-4558-BAB7-1D6432F8C602}" srcOrd="0" destOrd="0" presId="urn:microsoft.com/office/officeart/2008/layout/BendingPictureCaption"/>
    <dgm:cxn modelId="{80CC8FDC-62B2-43ED-9E0F-984EDCED0C32}" type="presOf" srcId="{81D46BB5-67AD-4AA1-89F4-95B82D89C1F7}" destId="{0ADE4BEE-9CE2-40AB-A4F7-39D9EB2CE1DB}" srcOrd="0" destOrd="0" presId="urn:microsoft.com/office/officeart/2008/layout/BendingPictureCaption"/>
    <dgm:cxn modelId="{265E4594-632F-41B7-9EA8-2A9BB7288E74}" srcId="{EB366E4C-BEE7-4136-B81C-E091834A9023}" destId="{81D46BB5-67AD-4AA1-89F4-95B82D89C1F7}" srcOrd="0" destOrd="0" parTransId="{D2A2395E-05D9-4487-A5D2-92074E494B09}" sibTransId="{66D9E35C-8D60-47CC-9612-FA57D3A164AF}"/>
    <dgm:cxn modelId="{985B6C91-DA8D-4EC4-A55A-FB35E34845DB}" type="presParOf" srcId="{B907F0FC-FBC6-4558-BAB7-1D6432F8C602}" destId="{0D573706-31BB-44CC-B087-5991A150532D}" srcOrd="0" destOrd="0" presId="urn:microsoft.com/office/officeart/2008/layout/BendingPictureCaption"/>
    <dgm:cxn modelId="{EF75F7C4-C447-4DE4-BA1E-C6D83231C56D}" type="presParOf" srcId="{0D573706-31BB-44CC-B087-5991A150532D}" destId="{5CCCFB96-4885-4B05-8821-48C1E039D4F1}" srcOrd="0" destOrd="0" presId="urn:microsoft.com/office/officeart/2008/layout/BendingPictureCaption"/>
    <dgm:cxn modelId="{8D01689B-FAE9-4023-8751-2EA04AB175D8}" type="presParOf" srcId="{0D573706-31BB-44CC-B087-5991A150532D}" destId="{0ADE4BEE-9CE2-40AB-A4F7-39D9EB2CE1DB}"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accent2_5" csCatId="accent2" phldr="1"/>
      <dgm:spPr/>
      <dgm:t>
        <a:bodyPr/>
        <a:lstStyle/>
        <a:p>
          <a:pPr rtl="1"/>
          <a:endParaRPr lang="ar-EG"/>
        </a:p>
      </dgm:t>
    </dgm:pt>
    <dgm:pt modelId="{BD07481F-54C0-4ECC-8576-7D9ED6443D27}">
      <dgm:prSet phldrT="[Text]" custT="1"/>
      <dgm:spPr/>
      <dgm:t>
        <a:bodyPr/>
        <a:lstStyle/>
        <a:p>
          <a:pPr rtl="1"/>
          <a:r>
            <a:rPr lang="ar-EG" sz="2400" dirty="0" smtClean="0">
              <a:solidFill>
                <a:schemeClr val="bg1"/>
              </a:solidFill>
            </a:rPr>
            <a:t>اختلاف مناهج الأفراد المعاقين ذهنيا عن مناهج الأفراد الأسوياء </a:t>
          </a:r>
          <a:endParaRPr lang="ar-EG" sz="2400" dirty="0">
            <a:solidFill>
              <a:schemeClr val="bg1"/>
            </a:solidFill>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dgm:t>
        <a:bodyPr/>
        <a:lstStyle/>
        <a:p>
          <a:pPr algn="justLow" rtl="1"/>
          <a:r>
            <a:rPr lang="ar-EG" sz="2400" dirty="0" smtClean="0">
              <a:solidFill>
                <a:srgbClr val="0070C0"/>
              </a:solidFill>
            </a:rPr>
            <a:t>ففي حين لا يحتاج مدرس الأفراد الأسوياء إلا جلوس الطفل علي كرسي ليتم عملية التدريس و إكساب الطفل السوي ما يريد إكسابه إياه يختلف الوضع بالنسبة للطفل المعاق ذهنيا فهو يحتاج أن يتعلم كيف يستحم ، كيف يلبس .</a:t>
          </a:r>
          <a:endParaRPr lang="ar-EG" sz="2400" dirty="0">
            <a:solidFill>
              <a:srgbClr val="0070C0"/>
            </a:solidFill>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dgm:t>
        <a:bodyPr/>
        <a:lstStyle/>
        <a:p>
          <a:pPr rtl="1"/>
          <a:endParaRPr lang="ar-EG"/>
        </a:p>
      </dgm:t>
    </dgm:pt>
    <dgm:pt modelId="{9B33C34E-2572-4031-A9E3-7CA74F10520A}" type="pres">
      <dgm:prSet presAssocID="{BD07481F-54C0-4ECC-8576-7D9ED6443D2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107443">
        <dgm:presLayoutVars>
          <dgm:chMax val="0"/>
          <dgm:chPref val="0"/>
          <dgm:bulletEnabled val="1"/>
        </dgm:presLayoutVars>
      </dgm:prSet>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20C5E36E-3B02-49D3-97DD-07150E3539AE}" type="presOf" srcId="{A37462B3-FB1C-417D-BA40-017304E1894C}" destId="{BFB4ED27-7A7E-4573-A017-22CF44CD6C06}" srcOrd="0" destOrd="0" presId="urn:microsoft.com/office/officeart/2008/layout/TitledPictureBlocks"/>
    <dgm:cxn modelId="{05CB3F92-6368-494A-A3BF-0E7CB3D5EDA4}" type="presOf" srcId="{BD07481F-54C0-4ECC-8576-7D9ED6443D27}" destId="{CABEBDE5-7AF1-4E00-8BD2-AB4C6C411BD1}" srcOrd="0" destOrd="0" presId="urn:microsoft.com/office/officeart/2008/layout/TitledPictureBlocks"/>
    <dgm:cxn modelId="{21A8FCA8-5224-425F-AFB8-37D85DC21291}" type="presOf" srcId="{C8A54688-5C68-4CF5-B478-5653EB66F653}" destId="{3DC63F97-5BAC-4764-A7D6-E6791559F003}"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3CAD789D-0C95-49D5-B38C-D7538434AC90}" type="presParOf" srcId="{BFB4ED27-7A7E-4573-A017-22CF44CD6C06}" destId="{FE83BB58-44A8-4986-B200-3375F5A8A7AF}" srcOrd="0" destOrd="0" presId="urn:microsoft.com/office/officeart/2008/layout/TitledPictureBlocks"/>
    <dgm:cxn modelId="{AED9A545-FD73-4D38-B1B1-F065EBBF938E}" type="presParOf" srcId="{FE83BB58-44A8-4986-B200-3375F5A8A7AF}" destId="{CABEBDE5-7AF1-4E00-8BD2-AB4C6C411BD1}" srcOrd="0" destOrd="0" presId="urn:microsoft.com/office/officeart/2008/layout/TitledPictureBlocks"/>
    <dgm:cxn modelId="{1DA46596-A0D0-4053-B3D3-7D53D5FA439B}" type="presParOf" srcId="{FE83BB58-44A8-4986-B200-3375F5A8A7AF}" destId="{9B33C34E-2572-4031-A9E3-7CA74F10520A}" srcOrd="1" destOrd="0" presId="urn:microsoft.com/office/officeart/2008/layout/TitledPictureBlocks"/>
    <dgm:cxn modelId="{471ADC95-41B9-4CEE-9157-C9E23EC34916}"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366E4C-BEE7-4136-B81C-E091834A9023}" type="doc">
      <dgm:prSet loTypeId="urn:microsoft.com/office/officeart/2008/layout/BendingPictureCaptionList" loCatId="picture" qsTypeId="urn:microsoft.com/office/officeart/2005/8/quickstyle/simple1" qsCatId="simple" csTypeId="urn:microsoft.com/office/officeart/2005/8/colors/colorful4" csCatId="colorful" phldr="1"/>
      <dgm:spPr/>
      <dgm:t>
        <a:bodyPr/>
        <a:lstStyle/>
        <a:p>
          <a:pPr rtl="1"/>
          <a:endParaRPr lang="ar-EG"/>
        </a:p>
      </dgm:t>
    </dgm:pt>
    <dgm:pt modelId="{81D46BB5-67AD-4AA1-89F4-95B82D89C1F7}">
      <dgm:prSet phldrT="[Text]" custT="1">
        <dgm:style>
          <a:lnRef idx="1">
            <a:schemeClr val="accent5"/>
          </a:lnRef>
          <a:fillRef idx="2">
            <a:schemeClr val="accent5"/>
          </a:fillRef>
          <a:effectRef idx="1">
            <a:schemeClr val="accent5"/>
          </a:effectRef>
          <a:fontRef idx="minor">
            <a:schemeClr val="dk1"/>
          </a:fontRef>
        </dgm:style>
      </dgm:prSet>
      <dgm:spPr/>
      <dgm:t>
        <a:bodyPr/>
        <a:lstStyle/>
        <a:p>
          <a:pPr algn="justLow" rtl="1"/>
          <a:r>
            <a:rPr lang="ar-EG" sz="2400" b="1" dirty="0" smtClean="0">
              <a:solidFill>
                <a:srgbClr val="C00000"/>
              </a:solidFill>
            </a:rPr>
            <a:t>لكل مرحلة من مراحل الحياة مشاكلها التي تتطلب من الفرد أن يحاول أن يتكيف معها باستمرار من خلال محاولته التكيف مع عوامل البيئة التي يتواجد فيها .</a:t>
          </a:r>
        </a:p>
      </dgm:t>
    </dgm:pt>
    <dgm:pt modelId="{D2A2395E-05D9-4487-A5D2-92074E494B09}" type="parTrans" cxnId="{265E4594-632F-41B7-9EA8-2A9BB7288E74}">
      <dgm:prSet/>
      <dgm:spPr/>
      <dgm:t>
        <a:bodyPr/>
        <a:lstStyle/>
        <a:p>
          <a:pPr rtl="1"/>
          <a:endParaRPr lang="ar-EG"/>
        </a:p>
      </dgm:t>
    </dgm:pt>
    <dgm:pt modelId="{66D9E35C-8D60-47CC-9612-FA57D3A164AF}" type="sibTrans" cxnId="{265E4594-632F-41B7-9EA8-2A9BB7288E74}">
      <dgm:prSet/>
      <dgm:spPr/>
      <dgm:t>
        <a:bodyPr/>
        <a:lstStyle/>
        <a:p>
          <a:pPr rtl="1"/>
          <a:endParaRPr lang="ar-EG"/>
        </a:p>
      </dgm:t>
    </dgm:pt>
    <dgm:pt modelId="{0DE1C394-7AD6-48CC-949B-E0C57C07CFE0}" type="pres">
      <dgm:prSet presAssocID="{EB366E4C-BEE7-4136-B81C-E091834A9023}" presName="Name0" presStyleCnt="0">
        <dgm:presLayoutVars>
          <dgm:dir/>
          <dgm:resizeHandles val="exact"/>
        </dgm:presLayoutVars>
      </dgm:prSet>
      <dgm:spPr/>
      <dgm:t>
        <a:bodyPr/>
        <a:lstStyle/>
        <a:p>
          <a:pPr rtl="1"/>
          <a:endParaRPr lang="ar-EG"/>
        </a:p>
      </dgm:t>
    </dgm:pt>
    <dgm:pt modelId="{44C132EF-B725-4AEE-B806-85A5C9A991D1}" type="pres">
      <dgm:prSet presAssocID="{81D46BB5-67AD-4AA1-89F4-95B82D89C1F7}" presName="composite" presStyleCnt="0"/>
      <dgm:spPr/>
    </dgm:pt>
    <dgm:pt modelId="{9707943D-52E6-43EA-AF39-E5A48E3E8EF2}" type="pres">
      <dgm:prSet presAssocID="{81D46BB5-67AD-4AA1-89F4-95B82D89C1F7}" presName="rect1"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3C6491EE-CB97-4716-B014-9402D1B57918}" type="pres">
      <dgm:prSet presAssocID="{81D46BB5-67AD-4AA1-89F4-95B82D89C1F7}" presName="wedgeRectCallout1" presStyleLbl="node1" presStyleIdx="0" presStyleCnt="1">
        <dgm:presLayoutVars>
          <dgm:bulletEnabled val="1"/>
        </dgm:presLayoutVars>
      </dgm:prSet>
      <dgm:spPr/>
      <dgm:t>
        <a:bodyPr/>
        <a:lstStyle/>
        <a:p>
          <a:pPr rtl="1"/>
          <a:endParaRPr lang="ar-EG"/>
        </a:p>
      </dgm:t>
    </dgm:pt>
  </dgm:ptLst>
  <dgm:cxnLst>
    <dgm:cxn modelId="{8CB6ABB3-08E2-4F89-AB77-41A75DE83B16}" type="presOf" srcId="{EB366E4C-BEE7-4136-B81C-E091834A9023}" destId="{0DE1C394-7AD6-48CC-949B-E0C57C07CFE0}" srcOrd="0" destOrd="0" presId="urn:microsoft.com/office/officeart/2008/layout/BendingPictureCaptionList"/>
    <dgm:cxn modelId="{265E4594-632F-41B7-9EA8-2A9BB7288E74}" srcId="{EB366E4C-BEE7-4136-B81C-E091834A9023}" destId="{81D46BB5-67AD-4AA1-89F4-95B82D89C1F7}" srcOrd="0" destOrd="0" parTransId="{D2A2395E-05D9-4487-A5D2-92074E494B09}" sibTransId="{66D9E35C-8D60-47CC-9612-FA57D3A164AF}"/>
    <dgm:cxn modelId="{1A337EB3-79B3-404E-AEBD-182A0089DB1F}" type="presOf" srcId="{81D46BB5-67AD-4AA1-89F4-95B82D89C1F7}" destId="{3C6491EE-CB97-4716-B014-9402D1B57918}" srcOrd="0" destOrd="0" presId="urn:microsoft.com/office/officeart/2008/layout/BendingPictureCaptionList"/>
    <dgm:cxn modelId="{2B2D0C0F-FDEA-49EF-947E-F75218C7CAF9}" type="presParOf" srcId="{0DE1C394-7AD6-48CC-949B-E0C57C07CFE0}" destId="{44C132EF-B725-4AEE-B806-85A5C9A991D1}" srcOrd="0" destOrd="0" presId="urn:microsoft.com/office/officeart/2008/layout/BendingPictureCaptionList"/>
    <dgm:cxn modelId="{6C273D6F-1A0F-45B2-BBDE-7340778F8CD5}" type="presParOf" srcId="{44C132EF-B725-4AEE-B806-85A5C9A991D1}" destId="{9707943D-52E6-43EA-AF39-E5A48E3E8EF2}" srcOrd="0" destOrd="0" presId="urn:microsoft.com/office/officeart/2008/layout/BendingPictureCaptionList"/>
    <dgm:cxn modelId="{EA16A199-999D-48C5-B7AD-EA9B8D25803A}" type="presParOf" srcId="{44C132EF-B725-4AEE-B806-85A5C9A991D1}" destId="{3C6491EE-CB97-4716-B014-9402D1B57918}"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accent2_5" csCatId="accent2" phldr="1"/>
      <dgm:spPr/>
      <dgm:t>
        <a:bodyPr/>
        <a:lstStyle/>
        <a:p>
          <a:pPr rtl="1"/>
          <a:endParaRPr lang="ar-EG"/>
        </a:p>
      </dgm:t>
    </dgm:pt>
    <dgm:pt modelId="{BD07481F-54C0-4ECC-8576-7D9ED6443D27}">
      <dgm:prSet phldrT="[Text]" custT="1"/>
      <dgm:spPr/>
      <dgm:t>
        <a:bodyPr/>
        <a:lstStyle/>
        <a:p>
          <a:pPr rtl="1"/>
          <a:r>
            <a:rPr lang="ar-SA" sz="2400" b="0" u="none" dirty="0" smtClean="0"/>
            <a:t>قصور القدرات الحركية للطفل المعاق ذهنيا </a:t>
          </a:r>
          <a:endParaRPr lang="ar-EG" sz="2400" b="0" u="none" dirty="0">
            <a:solidFill>
              <a:schemeClr val="bg1"/>
            </a:solidFill>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dgm:t>
        <a:bodyPr/>
        <a:lstStyle/>
        <a:p>
          <a:pPr algn="justLow" rtl="1"/>
          <a:r>
            <a:rPr lang="ar-EG" sz="2400" dirty="0" smtClean="0">
              <a:solidFill>
                <a:srgbClr val="0070C0"/>
              </a:solidFill>
            </a:rPr>
            <a:t>كما أن هذه الأوضاع الوظيفية يمكن أن تختلف بالنسبة الطفل المعاق ذهنيا نظرا لقصور القدرات الحركية لديه أو نتيجة لوجود إعاقات مصاحبة كما ذكرنا في الفصل الأول .. فقد لا يتمكن من الجلوس الجلسة التي يجلسها الطفل السوي نظرا لقصور القدرات العضلية للطفل المعاق ذهنيا .</a:t>
          </a:r>
          <a:endParaRPr lang="ar-EG" sz="2400" dirty="0">
            <a:solidFill>
              <a:srgbClr val="0070C0"/>
            </a:solidFill>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dgm:t>
        <a:bodyPr/>
        <a:lstStyle/>
        <a:p>
          <a:pPr rtl="1"/>
          <a:endParaRPr lang="ar-EG"/>
        </a:p>
      </dgm:t>
    </dgm:pt>
    <dgm:pt modelId="{9B33C34E-2572-4031-A9E3-7CA74F10520A}" type="pres">
      <dgm:prSet presAssocID="{BD07481F-54C0-4ECC-8576-7D9ED6443D27}"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126508" custScaleY="121584">
        <dgm:presLayoutVars>
          <dgm:chMax val="0"/>
          <dgm:chPref val="0"/>
          <dgm:bulletEnabled val="1"/>
        </dgm:presLayoutVars>
      </dgm:prSet>
      <dgm:spPr/>
      <dgm:t>
        <a:bodyPr/>
        <a:lstStyle/>
        <a:p>
          <a:pPr rtl="1"/>
          <a:endParaRPr lang="ar-EG"/>
        </a:p>
      </dgm:t>
    </dgm:pt>
  </dgm:ptLst>
  <dgm:cxnLst>
    <dgm:cxn modelId="{2D1A0C1E-E368-4559-A99C-96783F21C224}" type="presOf" srcId="{C8A54688-5C68-4CF5-B478-5653EB66F653}" destId="{3DC63F97-5BAC-4764-A7D6-E6791559F003}" srcOrd="0" destOrd="0" presId="urn:microsoft.com/office/officeart/2008/layout/TitledPictureBlocks"/>
    <dgm:cxn modelId="{0475B9E3-2F3C-41D0-9752-35D5947E553B}" srcId="{BD07481F-54C0-4ECC-8576-7D9ED6443D27}" destId="{C8A54688-5C68-4CF5-B478-5653EB66F653}" srcOrd="0" destOrd="0" parTransId="{58CFDE00-DB88-4D98-AEA7-24AF71110026}" sibTransId="{8DD30CA1-1486-4876-A3B6-A34F044CB89E}"/>
    <dgm:cxn modelId="{8460BA6A-2013-4102-A65C-D84A039EB62B}" type="presOf" srcId="{A37462B3-FB1C-417D-BA40-017304E1894C}" destId="{BFB4ED27-7A7E-4573-A017-22CF44CD6C06}"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40DC729F-CB0F-4307-8555-1FFCC22B22B8}" type="presOf" srcId="{BD07481F-54C0-4ECC-8576-7D9ED6443D27}" destId="{CABEBDE5-7AF1-4E00-8BD2-AB4C6C411BD1}" srcOrd="0" destOrd="0" presId="urn:microsoft.com/office/officeart/2008/layout/TitledPictureBlocks"/>
    <dgm:cxn modelId="{8C1ABFA1-A285-4575-ADB9-5F8BDA936416}" type="presParOf" srcId="{BFB4ED27-7A7E-4573-A017-22CF44CD6C06}" destId="{FE83BB58-44A8-4986-B200-3375F5A8A7AF}" srcOrd="0" destOrd="0" presId="urn:microsoft.com/office/officeart/2008/layout/TitledPictureBlocks"/>
    <dgm:cxn modelId="{D0EFF2E1-DFFD-47B0-9316-A70AE70E29D0}" type="presParOf" srcId="{FE83BB58-44A8-4986-B200-3375F5A8A7AF}" destId="{CABEBDE5-7AF1-4E00-8BD2-AB4C6C411BD1}" srcOrd="0" destOrd="0" presId="urn:microsoft.com/office/officeart/2008/layout/TitledPictureBlocks"/>
    <dgm:cxn modelId="{309A6585-8E07-4430-84CE-2AE039BCFC97}" type="presParOf" srcId="{FE83BB58-44A8-4986-B200-3375F5A8A7AF}" destId="{9B33C34E-2572-4031-A9E3-7CA74F10520A}" srcOrd="1" destOrd="0" presId="urn:microsoft.com/office/officeart/2008/layout/TitledPictureBlocks"/>
    <dgm:cxn modelId="{C160DF51-7F28-4AC6-AA07-B1284A5B7B63}"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05DBDD6A-AABB-45A8-A21E-94984C634177}" type="doc">
      <dgm:prSet loTypeId="urn:microsoft.com/office/officeart/2008/layout/AlternatingPictureBlocks" loCatId="picture" qsTypeId="urn:microsoft.com/office/officeart/2005/8/quickstyle/simple1" qsCatId="simple" csTypeId="urn:microsoft.com/office/officeart/2005/8/colors/colorful4" csCatId="colorful" phldr="1"/>
      <dgm:spPr/>
      <dgm:t>
        <a:bodyPr/>
        <a:lstStyle/>
        <a:p>
          <a:pPr rtl="1"/>
          <a:endParaRPr lang="ar-EG"/>
        </a:p>
      </dgm:t>
    </dgm:pt>
    <dgm:pt modelId="{D7FF73B0-D61C-4885-821B-F9E0C304AFC6}">
      <dgm:prSet phldrT="[Text]" custT="1"/>
      <dgm:spPr/>
      <dgm:t>
        <a:bodyPr/>
        <a:lstStyle/>
        <a:p>
          <a:pPr algn="justLow" rtl="1"/>
          <a:r>
            <a:rPr lang="ar-EG" sz="2400" b="0" dirty="0" smtClean="0"/>
            <a:t>تعتمد نظرية التعليم الاجتماعي علي وضع الطفل في البيئة الطبيعية علي اعتبار أنه كائن عضوي يتعامل مع البيئة و يتحرك طبيعيا من خلال البيئة إما نحو السلوك أو الابتعاد عنه طبقا لمقتضيات البيئة . و يعتبر جوليان روتر " هو رائد هذه النظرية . </a:t>
          </a:r>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482528E6-03CA-45F2-BBAD-EBAA75CCF3EC}" type="pres">
      <dgm:prSet presAssocID="{05DBDD6A-AABB-45A8-A21E-94984C634177}" presName="linearFlow" presStyleCnt="0">
        <dgm:presLayoutVars>
          <dgm:dir/>
          <dgm:resizeHandles val="exact"/>
        </dgm:presLayoutVars>
      </dgm:prSet>
      <dgm:spPr/>
      <dgm:t>
        <a:bodyPr/>
        <a:lstStyle/>
        <a:p>
          <a:pPr rtl="1"/>
          <a:endParaRPr lang="ar-EG"/>
        </a:p>
      </dgm:t>
    </dgm:pt>
    <dgm:pt modelId="{15C56C36-BA7C-46D9-AACA-2F666C79A550}" type="pres">
      <dgm:prSet presAssocID="{D7FF73B0-D61C-4885-821B-F9E0C304AFC6}" presName="comp" presStyleCnt="0"/>
      <dgm:spPr/>
      <dgm:t>
        <a:bodyPr/>
        <a:lstStyle/>
        <a:p>
          <a:pPr rtl="1"/>
          <a:endParaRPr lang="ar-EG"/>
        </a:p>
      </dgm:t>
    </dgm:pt>
    <dgm:pt modelId="{08306FAE-E9B6-4C09-88CC-9BAAB124DDF8}" type="pres">
      <dgm:prSet presAssocID="{D7FF73B0-D61C-4885-821B-F9E0C304AFC6}" presName="rect2" presStyleLbl="node1" presStyleIdx="0" presStyleCnt="1">
        <dgm:presLayoutVars>
          <dgm:bulletEnabled val="1"/>
        </dgm:presLayoutVars>
      </dgm:prSet>
      <dgm:spPr/>
      <dgm:t>
        <a:bodyPr/>
        <a:lstStyle/>
        <a:p>
          <a:pPr rtl="1"/>
          <a:endParaRPr lang="ar-EG"/>
        </a:p>
      </dgm:t>
    </dgm:pt>
    <dgm:pt modelId="{A95A69D0-B518-4893-AF5E-AFEACD93CC9E}" type="pres">
      <dgm:prSet presAssocID="{D7FF73B0-D61C-4885-821B-F9E0C304AFC6}" presName="rect1" presStyleLbl="lnNod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15B47F85-03C3-4FC5-8B8A-41587286E77A}" srcId="{05DBDD6A-AABB-45A8-A21E-94984C634177}" destId="{D7FF73B0-D61C-4885-821B-F9E0C304AFC6}" srcOrd="0" destOrd="0" parTransId="{CE824195-F9AD-4AE3-9D4F-18A9172533E3}" sibTransId="{3BB414CA-1DA7-442F-885A-9A5D1660CFED}"/>
    <dgm:cxn modelId="{19F9CB64-7441-4A5E-8DAE-FD8ACEF12E69}" type="presOf" srcId="{05DBDD6A-AABB-45A8-A21E-94984C634177}" destId="{482528E6-03CA-45F2-BBAD-EBAA75CCF3EC}" srcOrd="0" destOrd="0" presId="urn:microsoft.com/office/officeart/2008/layout/AlternatingPictureBlocks"/>
    <dgm:cxn modelId="{8805C539-527C-41E9-9735-7679151050C8}" type="presOf" srcId="{D7FF73B0-D61C-4885-821B-F9E0C304AFC6}" destId="{08306FAE-E9B6-4C09-88CC-9BAAB124DDF8}" srcOrd="0" destOrd="0" presId="urn:microsoft.com/office/officeart/2008/layout/AlternatingPictureBlocks"/>
    <dgm:cxn modelId="{7732954D-4C0D-45CB-BF4D-16B44C0F8E7A}" type="presParOf" srcId="{482528E6-03CA-45F2-BBAD-EBAA75CCF3EC}" destId="{15C56C36-BA7C-46D9-AACA-2F666C79A550}" srcOrd="0" destOrd="0" presId="urn:microsoft.com/office/officeart/2008/layout/AlternatingPictureBlocks"/>
    <dgm:cxn modelId="{8BE84801-5CDB-4110-BD9F-2B64E337DEAD}" type="presParOf" srcId="{15C56C36-BA7C-46D9-AACA-2F666C79A550}" destId="{08306FAE-E9B6-4C09-88CC-9BAAB124DDF8}" srcOrd="0" destOrd="0" presId="urn:microsoft.com/office/officeart/2008/layout/AlternatingPictureBlocks"/>
    <dgm:cxn modelId="{FC3D70EB-E1D3-41FD-A3D2-50E9CCA3EB8C}" type="presParOf" srcId="{15C56C36-BA7C-46D9-AACA-2F666C79A550}" destId="{A95A69D0-B518-4893-AF5E-AFEACD93CC9E}"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D526C355-F03B-4ADF-BADB-1E098DEDEEDA}" type="doc">
      <dgm:prSet loTypeId="urn:microsoft.com/office/officeart/2008/layout/HexagonCluster" loCatId="picture" qsTypeId="urn:microsoft.com/office/officeart/2005/8/quickstyle/simple4" qsCatId="simple" csTypeId="urn:microsoft.com/office/officeart/2005/8/colors/colorful4" csCatId="colorful" phldr="1"/>
      <dgm:spPr/>
      <dgm:t>
        <a:bodyPr/>
        <a:lstStyle/>
        <a:p>
          <a:pPr rtl="1"/>
          <a:endParaRPr lang="ar-SA"/>
        </a:p>
      </dgm:t>
    </dgm:pt>
    <dgm:pt modelId="{FF0957C0-56AA-4A1F-9058-6373DBBB260C}">
      <dgm:prSet phldrT="[نص]" custT="1">
        <dgm:style>
          <a:lnRef idx="0">
            <a:schemeClr val="accent1"/>
          </a:lnRef>
          <a:fillRef idx="3">
            <a:schemeClr val="accent1"/>
          </a:fillRef>
          <a:effectRef idx="3">
            <a:schemeClr val="accent1"/>
          </a:effectRef>
          <a:fontRef idx="minor">
            <a:schemeClr val="lt1"/>
          </a:fontRef>
        </dgm:style>
      </dgm:prSet>
      <dgm:spPr/>
      <dgm:t>
        <a:bodyPr/>
        <a:lstStyle/>
        <a:p>
          <a:pPr rtl="1"/>
          <a:r>
            <a:rPr lang="ar-EG" sz="4400" dirty="0" smtClean="0">
              <a:cs typeface="GE Flow" pitchFamily="18" charset="-78"/>
            </a:rPr>
            <a:t>تصميم الأنشطة التعليمية</a:t>
          </a:r>
          <a:endParaRPr lang="ar-SA" sz="4400"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a:blipFill rotWithShape="1">
          <a:blip xmlns:r="http://schemas.openxmlformats.org/officeDocument/2006/relationships" r:embed="rId1"/>
          <a:stretch>
            <a:fillRect/>
          </a:stretch>
        </a:blipFill>
      </dgm:spPr>
      <dgm:t>
        <a:bodyPr/>
        <a:lstStyle/>
        <a:p>
          <a:pPr rtl="1"/>
          <a:endParaRPr lang="ar-SA">
            <a:latin typeface="GE Flow" pitchFamily="18" charset="-78"/>
            <a:ea typeface="GE Flow" pitchFamily="18" charset="-78"/>
            <a:cs typeface="GE Flow" pitchFamily="18" charset="-78"/>
          </a:endParaRPr>
        </a:p>
      </dgm:t>
    </dgm:pt>
    <dgm:pt modelId="{FA04A84A-AEA6-4059-949E-633D7055F2C2}" type="pres">
      <dgm:prSet presAssocID="{D526C355-F03B-4ADF-BADB-1E098DEDEEDA}" presName="Name0" presStyleCnt="0">
        <dgm:presLayoutVars>
          <dgm:chMax val="21"/>
          <dgm:chPref val="21"/>
        </dgm:presLayoutVars>
      </dgm:prSet>
      <dgm:spPr/>
      <dgm:t>
        <a:bodyPr/>
        <a:lstStyle/>
        <a:p>
          <a:pPr rtl="1"/>
          <a:endParaRPr lang="ar-EG"/>
        </a:p>
      </dgm:t>
    </dgm:pt>
    <dgm:pt modelId="{D400885F-4CB9-4236-951F-DCB5561F58C5}" type="pres">
      <dgm:prSet presAssocID="{FF0957C0-56AA-4A1F-9058-6373DBBB260C}" presName="text1" presStyleCnt="0"/>
      <dgm:spPr/>
      <dgm:t>
        <a:bodyPr/>
        <a:lstStyle/>
        <a:p>
          <a:pPr rtl="1"/>
          <a:endParaRPr lang="ar-EG"/>
        </a:p>
      </dgm:t>
    </dgm:pt>
    <dgm:pt modelId="{8BE530C6-F0D6-464E-8349-0DE9B2D2F64A}" type="pres">
      <dgm:prSet presAssocID="{FF0957C0-56AA-4A1F-9058-6373DBBB260C}" presName="textRepeatNode" presStyleLbl="alignNode1" presStyleIdx="0" presStyleCnt="1">
        <dgm:presLayoutVars>
          <dgm:chMax val="0"/>
          <dgm:chPref val="0"/>
          <dgm:bulletEnabled val="1"/>
        </dgm:presLayoutVars>
      </dgm:prSet>
      <dgm:spPr/>
      <dgm:t>
        <a:bodyPr/>
        <a:lstStyle/>
        <a:p>
          <a:pPr rtl="1"/>
          <a:endParaRPr lang="ar-EG"/>
        </a:p>
      </dgm:t>
    </dgm:pt>
    <dgm:pt modelId="{4ABAE7D9-F846-48EC-A1DC-B32AC75D7531}" type="pres">
      <dgm:prSet presAssocID="{FF0957C0-56AA-4A1F-9058-6373DBBB260C}" presName="textaccent1" presStyleCnt="0"/>
      <dgm:spPr/>
      <dgm:t>
        <a:bodyPr/>
        <a:lstStyle/>
        <a:p>
          <a:pPr rtl="1"/>
          <a:endParaRPr lang="ar-EG"/>
        </a:p>
      </dgm:t>
    </dgm:pt>
    <dgm:pt modelId="{300A3C0B-BAB0-4402-BF4B-28A1EB78AD9C}" type="pres">
      <dgm:prSet presAssocID="{FF0957C0-56AA-4A1F-9058-6373DBBB260C}" presName="accentRepeatNode" presStyleLbl="solidAlignAcc1" presStyleIdx="0" presStyleCnt="2"/>
      <dgm:spPr/>
      <dgm:t>
        <a:bodyPr/>
        <a:lstStyle/>
        <a:p>
          <a:pPr rtl="1"/>
          <a:endParaRPr lang="ar-EG"/>
        </a:p>
      </dgm:t>
    </dgm:pt>
    <dgm:pt modelId="{1BCFF9C9-AC0F-4942-A715-4426B65D0D6D}" type="pres">
      <dgm:prSet presAssocID="{3075F5E2-7D63-451B-87B7-3C341E2A90E5}" presName="image1" presStyleCnt="0"/>
      <dgm:spPr/>
      <dgm:t>
        <a:bodyPr/>
        <a:lstStyle/>
        <a:p>
          <a:pPr rtl="1"/>
          <a:endParaRPr lang="ar-EG"/>
        </a:p>
      </dgm:t>
    </dgm:pt>
    <dgm:pt modelId="{D0E0C5C9-7A68-4E13-82D9-CC396A833825}" type="pres">
      <dgm:prSet presAssocID="{3075F5E2-7D63-451B-87B7-3C341E2A90E5}" presName="imageRepeatNode" presStyleLbl="alignAcc1" presStyleIdx="0" presStyleCnt="1"/>
      <dgm:spPr/>
      <dgm:t>
        <a:bodyPr/>
        <a:lstStyle/>
        <a:p>
          <a:pPr rtl="1"/>
          <a:endParaRPr lang="ar-EG"/>
        </a:p>
      </dgm:t>
    </dgm:pt>
    <dgm:pt modelId="{6784BEB4-8447-4492-9349-11CA30646378}" type="pres">
      <dgm:prSet presAssocID="{3075F5E2-7D63-451B-87B7-3C341E2A90E5}" presName="imageaccent1" presStyleCnt="0"/>
      <dgm:spPr/>
      <dgm:t>
        <a:bodyPr/>
        <a:lstStyle/>
        <a:p>
          <a:pPr rtl="1"/>
          <a:endParaRPr lang="ar-EG"/>
        </a:p>
      </dgm:t>
    </dgm:pt>
    <dgm:pt modelId="{86E71E5A-F79F-46CC-BB0A-11E0FED6FFAE}" type="pres">
      <dgm:prSet presAssocID="{3075F5E2-7D63-451B-87B7-3C341E2A90E5}" presName="accentRepeatNode" presStyleLbl="solidAlignAcc1" presStyleIdx="1" presStyleCnt="2"/>
      <dgm:spPr/>
      <dgm:t>
        <a:bodyPr/>
        <a:lstStyle/>
        <a:p>
          <a:pPr rtl="1"/>
          <a:endParaRPr lang="ar-EG"/>
        </a:p>
      </dgm:t>
    </dgm:pt>
  </dgm:ptLst>
  <dgm:cxnLst>
    <dgm:cxn modelId="{E20C0EFD-DC64-4C59-9C5D-5192FCEE982A}" type="presOf" srcId="{3075F5E2-7D63-451B-87B7-3C341E2A90E5}" destId="{D0E0C5C9-7A68-4E13-82D9-CC396A833825}" srcOrd="0" destOrd="0" presId="urn:microsoft.com/office/officeart/2008/layout/HexagonCluster"/>
    <dgm:cxn modelId="{7EF2A4D9-82C1-40D7-9796-C68B028F684A}" srcId="{D526C355-F03B-4ADF-BADB-1E098DEDEEDA}" destId="{FF0957C0-56AA-4A1F-9058-6373DBBB260C}" srcOrd="0" destOrd="0" parTransId="{1BF16321-2B96-4EE3-8D20-E3C196021B0B}" sibTransId="{3075F5E2-7D63-451B-87B7-3C341E2A90E5}"/>
    <dgm:cxn modelId="{CA041E5D-A506-4F45-B498-E2E04996F9B1}" type="presOf" srcId="{D526C355-F03B-4ADF-BADB-1E098DEDEEDA}" destId="{FA04A84A-AEA6-4059-949E-633D7055F2C2}" srcOrd="0" destOrd="0" presId="urn:microsoft.com/office/officeart/2008/layout/HexagonCluster"/>
    <dgm:cxn modelId="{776DB36A-A29F-4730-B9F0-173ED32B921D}" type="presOf" srcId="{FF0957C0-56AA-4A1F-9058-6373DBBB260C}" destId="{8BE530C6-F0D6-464E-8349-0DE9B2D2F64A}" srcOrd="0" destOrd="0" presId="urn:microsoft.com/office/officeart/2008/layout/HexagonCluster"/>
    <dgm:cxn modelId="{957A4509-AF0D-4085-9BB7-2F2B8FA6C388}" type="presParOf" srcId="{FA04A84A-AEA6-4059-949E-633D7055F2C2}" destId="{D400885F-4CB9-4236-951F-DCB5561F58C5}" srcOrd="0" destOrd="0" presId="urn:microsoft.com/office/officeart/2008/layout/HexagonCluster"/>
    <dgm:cxn modelId="{A9A5080F-8605-4213-AA8E-DD8E46A7B2C9}" type="presParOf" srcId="{D400885F-4CB9-4236-951F-DCB5561F58C5}" destId="{8BE530C6-F0D6-464E-8349-0DE9B2D2F64A}" srcOrd="0" destOrd="0" presId="urn:microsoft.com/office/officeart/2008/layout/HexagonCluster"/>
    <dgm:cxn modelId="{DF49A788-254A-48FE-8596-843662E64735}" type="presParOf" srcId="{FA04A84A-AEA6-4059-949E-633D7055F2C2}" destId="{4ABAE7D9-F846-48EC-A1DC-B32AC75D7531}" srcOrd="1" destOrd="0" presId="urn:microsoft.com/office/officeart/2008/layout/HexagonCluster"/>
    <dgm:cxn modelId="{4FC456E1-0A4E-41C1-8904-B418E995F7BD}" type="presParOf" srcId="{4ABAE7D9-F846-48EC-A1DC-B32AC75D7531}" destId="{300A3C0B-BAB0-4402-BF4B-28A1EB78AD9C}" srcOrd="0" destOrd="0" presId="urn:microsoft.com/office/officeart/2008/layout/HexagonCluster"/>
    <dgm:cxn modelId="{166DF18B-4673-4667-BD63-5F865BA90D3B}" type="presParOf" srcId="{FA04A84A-AEA6-4059-949E-633D7055F2C2}" destId="{1BCFF9C9-AC0F-4942-A715-4426B65D0D6D}" srcOrd="2" destOrd="0" presId="urn:microsoft.com/office/officeart/2008/layout/HexagonCluster"/>
    <dgm:cxn modelId="{ADBDF9B3-6F15-4E95-95AB-04BF5181EEA9}" type="presParOf" srcId="{1BCFF9C9-AC0F-4942-A715-4426B65D0D6D}" destId="{D0E0C5C9-7A68-4E13-82D9-CC396A833825}" srcOrd="0" destOrd="0" presId="urn:microsoft.com/office/officeart/2008/layout/HexagonCluster"/>
    <dgm:cxn modelId="{B826BA91-2566-4F93-A2F0-F8E316E0F2D7}" type="presParOf" srcId="{FA04A84A-AEA6-4059-949E-633D7055F2C2}" destId="{6784BEB4-8447-4492-9349-11CA30646378}" srcOrd="3" destOrd="0" presId="urn:microsoft.com/office/officeart/2008/layout/HexagonCluster"/>
    <dgm:cxn modelId="{CE295201-CF15-4828-84B3-2480D4573BDC}" type="presParOf" srcId="{6784BEB4-8447-4492-9349-11CA30646378}" destId="{86E71E5A-F79F-46CC-BB0A-11E0FED6FFAE}"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37F76ACE-3082-4689-BA73-C00A69EBF56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375290D8-5DBA-467B-B6D6-0157CAAAD915}">
      <dgm:prSet phldrT="[Text]" custT="1">
        <dgm:style>
          <a:lnRef idx="2">
            <a:schemeClr val="accent5"/>
          </a:lnRef>
          <a:fillRef idx="1">
            <a:schemeClr val="lt1"/>
          </a:fillRef>
          <a:effectRef idx="0">
            <a:schemeClr val="accent5"/>
          </a:effectRef>
          <a:fontRef idx="minor">
            <a:schemeClr val="dk1"/>
          </a:fontRef>
        </dgm:style>
      </dgm:prSet>
      <dgm:spPr/>
      <dgm:t>
        <a:bodyPr/>
        <a:lstStyle/>
        <a:p>
          <a:pPr algn="justLow" rtl="1"/>
          <a:r>
            <a:rPr lang="ar-EG" sz="2400" dirty="0" smtClean="0">
              <a:solidFill>
                <a:srgbClr val="0070C0"/>
              </a:solidFill>
            </a:rPr>
            <a:t>مما لا شك فيه أن تصميم الأنشطة يعتبر من أهم الخطوات التعليمية . و بالرغم من أهمية خطوات فنية أخري ظاهرة مثل التقييم ، وضع البرامج ، تنفيذ البرامج . إلا أن عملية تصميم الأنشطة تكتسب أهمية خاصة حيث تعتبر حلقة الوصل الأساسية أو نقطة الانتقال الحقيقية ما بين تخطيط البرامج و تنفيذها .</a:t>
          </a:r>
          <a:endParaRPr lang="ar-EG" sz="2400" dirty="0">
            <a:solidFill>
              <a:srgbClr val="0070C0"/>
            </a:solidFill>
          </a:endParaRPr>
        </a:p>
      </dgm:t>
    </dgm:pt>
    <dgm:pt modelId="{81554E47-0722-42C8-8333-38291B4B8586}" type="parTrans" cxnId="{80EA96F1-8611-48A7-B747-E44404F175B3}">
      <dgm:prSet/>
      <dgm:spPr/>
      <dgm:t>
        <a:bodyPr/>
        <a:lstStyle/>
        <a:p>
          <a:pPr rtl="1"/>
          <a:endParaRPr lang="ar-EG"/>
        </a:p>
      </dgm:t>
    </dgm:pt>
    <dgm:pt modelId="{5BFB2238-DC75-4C8D-B501-7ADCE9A65327}" type="sibTrans" cxnId="{80EA96F1-8611-48A7-B747-E44404F175B3}">
      <dgm:prSet/>
      <dgm:spPr/>
      <dgm:t>
        <a:bodyPr/>
        <a:lstStyle/>
        <a:p>
          <a:pPr rtl="1"/>
          <a:endParaRPr lang="ar-EG"/>
        </a:p>
      </dgm:t>
    </dgm:pt>
    <dgm:pt modelId="{09FB812B-D036-46CA-B536-DF209717D9F4}" type="pres">
      <dgm:prSet presAssocID="{37F76ACE-3082-4689-BA73-C00A69EBF569}" presName="Name0" presStyleCnt="0">
        <dgm:presLayoutVars>
          <dgm:dir/>
          <dgm:resizeHandles val="exact"/>
        </dgm:presLayoutVars>
      </dgm:prSet>
      <dgm:spPr/>
      <dgm:t>
        <a:bodyPr/>
        <a:lstStyle/>
        <a:p>
          <a:pPr rtl="1"/>
          <a:endParaRPr lang="ar-EG"/>
        </a:p>
      </dgm:t>
    </dgm:pt>
    <dgm:pt modelId="{34AB437C-739A-40D8-88D2-BEF79F42FB16}" type="pres">
      <dgm:prSet presAssocID="{375290D8-5DBA-467B-B6D6-0157CAAAD915}" presName="composite" presStyleCnt="0"/>
      <dgm:spPr/>
    </dgm:pt>
    <dgm:pt modelId="{12BD4540-7193-46C7-A519-CC2D3FB2CBF1}" type="pres">
      <dgm:prSet presAssocID="{375290D8-5DBA-467B-B6D6-0157CAAAD915}" presName="rect1" presStyleLbl="trAlignAcc1" presStyleIdx="0" presStyleCnt="1">
        <dgm:presLayoutVars>
          <dgm:bulletEnabled val="1"/>
        </dgm:presLayoutVars>
      </dgm:prSet>
      <dgm:spPr/>
      <dgm:t>
        <a:bodyPr/>
        <a:lstStyle/>
        <a:p>
          <a:pPr rtl="1"/>
          <a:endParaRPr lang="ar-EG"/>
        </a:p>
      </dgm:t>
    </dgm:pt>
    <dgm:pt modelId="{5D81597E-4FEC-4897-95E2-7D74347C3977}" type="pres">
      <dgm:prSet presAssocID="{375290D8-5DBA-467B-B6D6-0157CAAAD915}"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6A5168D4-E950-4BBF-91E7-865CAD7E12B7}" type="presOf" srcId="{375290D8-5DBA-467B-B6D6-0157CAAAD915}" destId="{12BD4540-7193-46C7-A519-CC2D3FB2CBF1}" srcOrd="0" destOrd="0" presId="urn:microsoft.com/office/officeart/2008/layout/PictureStrips"/>
    <dgm:cxn modelId="{80EA96F1-8611-48A7-B747-E44404F175B3}" srcId="{37F76ACE-3082-4689-BA73-C00A69EBF569}" destId="{375290D8-5DBA-467B-B6D6-0157CAAAD915}" srcOrd="0" destOrd="0" parTransId="{81554E47-0722-42C8-8333-38291B4B8586}" sibTransId="{5BFB2238-DC75-4C8D-B501-7ADCE9A65327}"/>
    <dgm:cxn modelId="{035F92B2-6B78-4ADC-A34F-8BDF409CF332}" type="presOf" srcId="{37F76ACE-3082-4689-BA73-C00A69EBF569}" destId="{09FB812B-D036-46CA-B536-DF209717D9F4}" srcOrd="0" destOrd="0" presId="urn:microsoft.com/office/officeart/2008/layout/PictureStrips"/>
    <dgm:cxn modelId="{9637B7AE-B133-462C-A528-51D624D18B3D}" type="presParOf" srcId="{09FB812B-D036-46CA-B536-DF209717D9F4}" destId="{34AB437C-739A-40D8-88D2-BEF79F42FB16}" srcOrd="0" destOrd="0" presId="urn:microsoft.com/office/officeart/2008/layout/PictureStrips"/>
    <dgm:cxn modelId="{0DA11784-7100-40E3-928E-89EB9B8A6DB5}" type="presParOf" srcId="{34AB437C-739A-40D8-88D2-BEF79F42FB16}" destId="{12BD4540-7193-46C7-A519-CC2D3FB2CBF1}" srcOrd="0" destOrd="0" presId="urn:microsoft.com/office/officeart/2008/layout/PictureStrips"/>
    <dgm:cxn modelId="{F38B6B49-17DF-45DE-ABE0-FDC77D88C510}" type="presParOf" srcId="{34AB437C-739A-40D8-88D2-BEF79F42FB16}" destId="{5D81597E-4FEC-4897-95E2-7D74347C3977}"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37462B3-FB1C-417D-BA40-017304E1894C}" type="doc">
      <dgm:prSet loTypeId="urn:microsoft.com/office/officeart/2008/layout/PictureStrips" loCatId="picture" qsTypeId="urn:microsoft.com/office/officeart/2005/8/quickstyle/simple1" qsCatId="simple" csTypeId="urn:microsoft.com/office/officeart/2005/8/colors/colorful5" csCatId="colorful" phldr="1"/>
      <dgm:spPr/>
      <dgm:t>
        <a:bodyPr/>
        <a:lstStyle/>
        <a:p>
          <a:pPr rtl="1"/>
          <a:endParaRPr lang="ar-EG"/>
        </a:p>
      </dgm:t>
    </dgm:pt>
    <dgm:pt modelId="{BD07481F-54C0-4ECC-8576-7D9ED6443D27}">
      <dgm:prSet phldrT="[Text]" custT="1"/>
      <dgm:spPr/>
      <dgm:t>
        <a:bodyPr/>
        <a:lstStyle/>
        <a:p>
          <a:pPr rtl="1"/>
          <a:r>
            <a:rPr lang="ar-EG" sz="2400" b="0" u="none" dirty="0" smtClean="0">
              <a:solidFill>
                <a:srgbClr val="C00000"/>
              </a:solidFill>
            </a:rPr>
            <a:t>تكوين فكره عامه عن قدرات الطفل </a:t>
          </a:r>
          <a:endParaRPr lang="ar-EG" sz="2400" b="0" u="none" dirty="0">
            <a:solidFill>
              <a:srgbClr val="C00000"/>
            </a:solidFill>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dgm:t>
        <a:bodyPr/>
        <a:lstStyle/>
        <a:p>
          <a:pPr algn="justLow" rtl="1"/>
          <a:r>
            <a:rPr lang="ar-EG" sz="2400" dirty="0" smtClean="0">
              <a:solidFill>
                <a:srgbClr val="0070C0"/>
              </a:solidFill>
            </a:rPr>
            <a:t>وتتم هذه الخطوة بشكل عام من خلال معايشة الطفل و التعرف على إمكانياته و طبيعة أعاقته ودرجتها.. و تشكل هذه الخطوة بالرغم من أنها غير رسمية أهمية خاصة حيث أنه يمكن أن تتحكم بشكل كبير في شكل و طريقة صياغة عناصر النشاط من البداية و حتى النهاية ، من حيث درجة البساطة أو الصعوبة .</a:t>
          </a:r>
          <a:endParaRPr lang="ar-EG" sz="2400" dirty="0">
            <a:solidFill>
              <a:srgbClr val="0070C0"/>
            </a:solidFill>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5AFF5F39-8295-4DE4-9FF9-341FAC3BE7AB}" type="pres">
      <dgm:prSet presAssocID="{A37462B3-FB1C-417D-BA40-017304E1894C}" presName="Name0" presStyleCnt="0">
        <dgm:presLayoutVars>
          <dgm:dir/>
          <dgm:resizeHandles val="exact"/>
        </dgm:presLayoutVars>
      </dgm:prSet>
      <dgm:spPr/>
      <dgm:t>
        <a:bodyPr/>
        <a:lstStyle/>
        <a:p>
          <a:pPr rtl="1"/>
          <a:endParaRPr lang="ar-EG"/>
        </a:p>
      </dgm:t>
    </dgm:pt>
    <dgm:pt modelId="{6A54DDD0-2A52-4325-AF5F-BE653C1D84A0}" type="pres">
      <dgm:prSet presAssocID="{BD07481F-54C0-4ECC-8576-7D9ED6443D27}" presName="composite" presStyleCnt="0"/>
      <dgm:spPr/>
    </dgm:pt>
    <dgm:pt modelId="{DC8C1DB1-2AE1-4E13-A996-58418F23127C}" type="pres">
      <dgm:prSet presAssocID="{BD07481F-54C0-4ECC-8576-7D9ED6443D27}" presName="rect1" presStyleLbl="trAlignAcc1" presStyleIdx="0" presStyleCnt="1">
        <dgm:presLayoutVars>
          <dgm:bulletEnabled val="1"/>
        </dgm:presLayoutVars>
      </dgm:prSet>
      <dgm:spPr/>
      <dgm:t>
        <a:bodyPr/>
        <a:lstStyle/>
        <a:p>
          <a:pPr rtl="1"/>
          <a:endParaRPr lang="ar-EG"/>
        </a:p>
      </dgm:t>
    </dgm:pt>
    <dgm:pt modelId="{DA1B389B-4423-430A-BB08-358F0EDF806B}" type="pres">
      <dgm:prSet presAssocID="{BD07481F-54C0-4ECC-8576-7D9ED6443D27}"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CEB004C4-A079-4832-8D96-15E6F34E53E4}" type="presOf" srcId="{A37462B3-FB1C-417D-BA40-017304E1894C}" destId="{5AFF5F39-8295-4DE4-9FF9-341FAC3BE7AB}" srcOrd="0" destOrd="0" presId="urn:microsoft.com/office/officeart/2008/layout/PictureStrips"/>
    <dgm:cxn modelId="{0475B9E3-2F3C-41D0-9752-35D5947E553B}" srcId="{BD07481F-54C0-4ECC-8576-7D9ED6443D27}" destId="{C8A54688-5C68-4CF5-B478-5653EB66F653}" srcOrd="0" destOrd="0" parTransId="{58CFDE00-DB88-4D98-AEA7-24AF71110026}" sibTransId="{8DD30CA1-1486-4876-A3B6-A34F044CB89E}"/>
    <dgm:cxn modelId="{747A4AC0-D4A5-47C3-8D36-C4D8021A0EAD}" type="presOf" srcId="{BD07481F-54C0-4ECC-8576-7D9ED6443D27}" destId="{DC8C1DB1-2AE1-4E13-A996-58418F23127C}" srcOrd="0" destOrd="0" presId="urn:microsoft.com/office/officeart/2008/layout/PictureStrips"/>
    <dgm:cxn modelId="{0A0726DB-91C9-4DBF-9AE0-12CFBDD43670}" type="presOf" srcId="{C8A54688-5C68-4CF5-B478-5653EB66F653}" destId="{DC8C1DB1-2AE1-4E13-A996-58418F23127C}" srcOrd="0" destOrd="1" presId="urn:microsoft.com/office/officeart/2008/layout/PictureStrips"/>
    <dgm:cxn modelId="{11314729-4909-495B-8C50-7AA56D56AC59}" srcId="{A37462B3-FB1C-417D-BA40-017304E1894C}" destId="{BD07481F-54C0-4ECC-8576-7D9ED6443D27}" srcOrd="0" destOrd="0" parTransId="{3949DC1F-8681-41C3-A5A7-942AD162E3FD}" sibTransId="{5B02EB69-D35A-4526-A311-5EB69313C4C6}"/>
    <dgm:cxn modelId="{C91C8BF2-597B-45A2-A663-E12621861B61}" type="presParOf" srcId="{5AFF5F39-8295-4DE4-9FF9-341FAC3BE7AB}" destId="{6A54DDD0-2A52-4325-AF5F-BE653C1D84A0}" srcOrd="0" destOrd="0" presId="urn:microsoft.com/office/officeart/2008/layout/PictureStrips"/>
    <dgm:cxn modelId="{886C4938-96A6-4A02-B17C-CF090DC1322B}" type="presParOf" srcId="{6A54DDD0-2A52-4325-AF5F-BE653C1D84A0}" destId="{DC8C1DB1-2AE1-4E13-A996-58418F23127C}" srcOrd="0" destOrd="0" presId="urn:microsoft.com/office/officeart/2008/layout/PictureStrips"/>
    <dgm:cxn modelId="{94C00B6C-A2F7-411A-9DF0-236A9BFD7C48}" type="presParOf" srcId="{6A54DDD0-2A52-4325-AF5F-BE653C1D84A0}" destId="{DA1B389B-4423-430A-BB08-358F0EDF806B}"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A37462B3-FB1C-417D-BA40-017304E1894C}" type="doc">
      <dgm:prSet loTypeId="urn:microsoft.com/office/officeart/2008/layout/PictureStrips" loCatId="picture" qsTypeId="urn:microsoft.com/office/officeart/2005/8/quickstyle/simple1" qsCatId="simple" csTypeId="urn:microsoft.com/office/officeart/2005/8/colors/colorful5" csCatId="colorful" phldr="1"/>
      <dgm:spPr/>
      <dgm:t>
        <a:bodyPr/>
        <a:lstStyle/>
        <a:p>
          <a:pPr rtl="1"/>
          <a:endParaRPr lang="ar-EG"/>
        </a:p>
      </dgm:t>
    </dgm:pt>
    <dgm:pt modelId="{BD07481F-54C0-4ECC-8576-7D9ED6443D27}">
      <dgm:prSet phldrT="[Text]" custT="1">
        <dgm:style>
          <a:lnRef idx="2">
            <a:schemeClr val="accent5"/>
          </a:lnRef>
          <a:fillRef idx="1">
            <a:schemeClr val="lt1"/>
          </a:fillRef>
          <a:effectRef idx="0">
            <a:schemeClr val="accent5"/>
          </a:effectRef>
          <a:fontRef idx="minor">
            <a:schemeClr val="dk1"/>
          </a:fontRef>
        </dgm:style>
      </dgm:prSet>
      <dgm:spPr>
        <a:xfrm>
          <a:off x="295001" y="23949"/>
          <a:ext cx="5805352" cy="847004"/>
        </a:xfrm>
        <a:ln/>
      </dgm:spPr>
      <dgm:t>
        <a:bodyPr/>
        <a:lstStyle/>
        <a:p>
          <a:pPr rtl="1"/>
          <a:r>
            <a:rPr lang="ar-EG" sz="2400" b="0" u="none" dirty="0" smtClean="0">
              <a:solidFill>
                <a:srgbClr val="C00000"/>
              </a:solidFill>
              <a:latin typeface="Calibri" panose="020F0502020204030204"/>
              <a:ea typeface="+mn-ea"/>
              <a:cs typeface="Arial" panose="020B0604020202020204" pitchFamily="34" charset="0"/>
            </a:rPr>
            <a:t>تحديد المهارة المراد تعليمها أو تنميتها  </a:t>
          </a:r>
          <a:endParaRPr lang="ar-EG" sz="2400" b="0" u="none" dirty="0">
            <a:solidFill>
              <a:srgbClr val="C00000"/>
            </a:solidFill>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tyle>
          <a:lnRef idx="2">
            <a:schemeClr val="accent5"/>
          </a:lnRef>
          <a:fillRef idx="1">
            <a:schemeClr val="lt1"/>
          </a:fillRef>
          <a:effectRef idx="0">
            <a:schemeClr val="accent5"/>
          </a:effectRef>
          <a:fontRef idx="minor">
            <a:schemeClr val="dk1"/>
          </a:fontRef>
        </dgm:style>
      </dgm:prSet>
      <dgm:spPr>
        <a:xfrm>
          <a:off x="4831772" y="1340993"/>
          <a:ext cx="3743853" cy="3483546"/>
        </a:xfrm>
        <a:ln/>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وتتشابه هذه الخطوة مع الخطوة السابقة إلا انه في حين تتم الخطوة السابقة بشكل عام و بصورة غير رسمية ليتم التعرف علي قدرات الطفل . تتم هذه الخطوة في شكل اكثر تحديدا  ، و في مجال واحد ، و بصورة أكثر رسمية بالطرق التي تحدثنا عنها لاختيار البرامج للوقوف علي المهارة المحددة التي سوف يتعامل معها المدرس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8575A1AE-4F9F-408A-BA80-65EAFF43F392}" type="pres">
      <dgm:prSet presAssocID="{A37462B3-FB1C-417D-BA40-017304E1894C}" presName="Name0" presStyleCnt="0">
        <dgm:presLayoutVars>
          <dgm:dir/>
          <dgm:resizeHandles val="exact"/>
        </dgm:presLayoutVars>
      </dgm:prSet>
      <dgm:spPr/>
      <dgm:t>
        <a:bodyPr/>
        <a:lstStyle/>
        <a:p>
          <a:pPr rtl="1"/>
          <a:endParaRPr lang="ar-EG"/>
        </a:p>
      </dgm:t>
    </dgm:pt>
    <dgm:pt modelId="{CCB6E2EB-C8DC-4D7B-B588-3BF9CA1CA866}" type="pres">
      <dgm:prSet presAssocID="{BD07481F-54C0-4ECC-8576-7D9ED6443D27}" presName="composite" presStyleCnt="0"/>
      <dgm:spPr/>
    </dgm:pt>
    <dgm:pt modelId="{C881F43E-97E4-4E6D-84C0-248248D0FF25}" type="pres">
      <dgm:prSet presAssocID="{BD07481F-54C0-4ECC-8576-7D9ED6443D27}" presName="rect1" presStyleLbl="trAlignAcc1" presStyleIdx="0" presStyleCnt="1">
        <dgm:presLayoutVars>
          <dgm:bulletEnabled val="1"/>
        </dgm:presLayoutVars>
      </dgm:prSet>
      <dgm:spPr>
        <a:prstGeom prst="roundRect">
          <a:avLst>
            <a:gd name="adj" fmla="val 10000"/>
          </a:avLst>
        </a:prstGeom>
      </dgm:spPr>
      <dgm:t>
        <a:bodyPr/>
        <a:lstStyle/>
        <a:p>
          <a:pPr rtl="1"/>
          <a:endParaRPr lang="ar-EG"/>
        </a:p>
      </dgm:t>
    </dgm:pt>
    <dgm:pt modelId="{6604F7FF-E091-4BF6-8C0E-2673E2A25463}" type="pres">
      <dgm:prSet presAssocID="{BD07481F-54C0-4ECC-8576-7D9ED6443D27}"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12FC8BA1-EC15-4326-A212-3824FBF4D6D5}" type="presOf" srcId="{C8A54688-5C68-4CF5-B478-5653EB66F653}" destId="{C881F43E-97E4-4E6D-84C0-248248D0FF25}" srcOrd="0" destOrd="1" presId="urn:microsoft.com/office/officeart/2008/layout/PictureStrips"/>
    <dgm:cxn modelId="{0475B9E3-2F3C-41D0-9752-35D5947E553B}" srcId="{BD07481F-54C0-4ECC-8576-7D9ED6443D27}" destId="{C8A54688-5C68-4CF5-B478-5653EB66F653}" srcOrd="0" destOrd="0" parTransId="{58CFDE00-DB88-4D98-AEA7-24AF71110026}" sibTransId="{8DD30CA1-1486-4876-A3B6-A34F044CB89E}"/>
    <dgm:cxn modelId="{8DCFF588-865B-4E60-BCA7-9E8AAC94376B}" type="presOf" srcId="{BD07481F-54C0-4ECC-8576-7D9ED6443D27}" destId="{C881F43E-97E4-4E6D-84C0-248248D0FF25}" srcOrd="0" destOrd="0" presId="urn:microsoft.com/office/officeart/2008/layout/PictureStrips"/>
    <dgm:cxn modelId="{B8827D76-E6AA-4001-9261-00C2ED2BF428}" type="presOf" srcId="{A37462B3-FB1C-417D-BA40-017304E1894C}" destId="{8575A1AE-4F9F-408A-BA80-65EAFF43F392}" srcOrd="0" destOrd="0" presId="urn:microsoft.com/office/officeart/2008/layout/PictureStrips"/>
    <dgm:cxn modelId="{11314729-4909-495B-8C50-7AA56D56AC59}" srcId="{A37462B3-FB1C-417D-BA40-017304E1894C}" destId="{BD07481F-54C0-4ECC-8576-7D9ED6443D27}" srcOrd="0" destOrd="0" parTransId="{3949DC1F-8681-41C3-A5A7-942AD162E3FD}" sibTransId="{5B02EB69-D35A-4526-A311-5EB69313C4C6}"/>
    <dgm:cxn modelId="{6C88A9F3-8CF5-46CF-B53C-03BAC39B76B8}" type="presParOf" srcId="{8575A1AE-4F9F-408A-BA80-65EAFF43F392}" destId="{CCB6E2EB-C8DC-4D7B-B588-3BF9CA1CA866}" srcOrd="0" destOrd="0" presId="urn:microsoft.com/office/officeart/2008/layout/PictureStrips"/>
    <dgm:cxn modelId="{4F90B19A-81B8-42F5-8ABB-E520D05C8847}" type="presParOf" srcId="{CCB6E2EB-C8DC-4D7B-B588-3BF9CA1CA866}" destId="{C881F43E-97E4-4E6D-84C0-248248D0FF25}" srcOrd="0" destOrd="0" presId="urn:microsoft.com/office/officeart/2008/layout/PictureStrips"/>
    <dgm:cxn modelId="{46BE7E51-9802-473C-8712-76C0383253DA}" type="presParOf" srcId="{CCB6E2EB-C8DC-4D7B-B588-3BF9CA1CA866}" destId="{6604F7FF-E091-4BF6-8C0E-2673E2A25463}"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5" csCatId="colorful" phldr="1"/>
      <dgm:spPr/>
      <dgm:t>
        <a:bodyPr/>
        <a:lstStyle/>
        <a:p>
          <a:pPr rtl="1"/>
          <a:endParaRPr lang="ar-EG"/>
        </a:p>
      </dgm:t>
    </dgm:pt>
    <dgm:pt modelId="{BD07481F-54C0-4ECC-8576-7D9ED6443D27}">
      <dgm:prSet phldrT="[Text]" custT="1"/>
      <dgm:spPr>
        <a:xfrm>
          <a:off x="295001" y="23949"/>
          <a:ext cx="5805352" cy="847004"/>
        </a:xfr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1"/>
          <a:r>
            <a:rPr lang="ar-EG" sz="2400" b="0" u="none" dirty="0" smtClean="0">
              <a:solidFill>
                <a:sysClr val="window" lastClr="FFFFFF"/>
              </a:solidFill>
              <a:latin typeface="Calibri" panose="020F0502020204030204"/>
              <a:ea typeface="+mn-ea"/>
              <a:cs typeface="Arial" panose="020B0604020202020204" pitchFamily="34" charset="0"/>
            </a:rPr>
            <a:t>تحديد إجراءات مرتبطة بالمهارة </a:t>
          </a:r>
          <a:endParaRPr lang="ar-EG" sz="2400" b="0" u="none" dirty="0">
            <a:solidFill>
              <a:sysClr val="window" lastClr="FFFFFF"/>
            </a:solidFill>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4831772" y="1340993"/>
          <a:ext cx="3743853" cy="3483546"/>
        </a:xfr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يتم في هذه المرحلة تحديد شكل الصيغة الفعلية ( الأفعال ) أو طريقة الأداء لما سيقوم الطفل بفعله أثناء النشاط . فمثلا أن يُركِب ، أن يمشي ، أن يفرز ، أن يرسم ، أن يملا ، أن يعبئ ، أن يضيف ، و غيرها من الأفعال التي يمكن أن يؤديها الطفل أثناء توقيت النشاط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t>
        <a:bodyPr/>
        <a:lstStyle/>
        <a:p>
          <a:pPr rtl="1"/>
          <a:endParaRPr lang="ar-EG"/>
        </a:p>
      </dgm:t>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a:prstGeom prst="rect">
          <a:avLst/>
        </a:prstGeom>
      </dgm:spPr>
      <dgm:t>
        <a:bodyPr/>
        <a:lstStyle/>
        <a:p>
          <a:pPr rtl="1"/>
          <a:endParaRPr lang="ar-EG"/>
        </a:p>
      </dgm:t>
    </dgm:pt>
    <dgm:pt modelId="{9B33C34E-2572-4031-A9E3-7CA74F10520A}" type="pres">
      <dgm:prSet presAssocID="{BD07481F-54C0-4ECC-8576-7D9ED6443D27}" presName="Image" presStyleLbl="bgImgPlace1" presStyleIdx="0" presStyleCnt="1" custLinFactNeighborX="-120" custLinFactNeighborY="-524"/>
      <dgm:spPr>
        <a:xfrm>
          <a:off x="216048" y="936091"/>
          <a:ext cx="5805352" cy="4918839"/>
        </a:xfrm>
        <a:prstGeom prst="rect">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pPr rtl="1"/>
          <a:endParaRPr lang="ar-EG"/>
        </a:p>
      </dgm:t>
    </dgm:pt>
    <dgm:pt modelId="{3DC63F97-5BAC-4764-A7D6-E6791559F003}" type="pres">
      <dgm:prSet presAssocID="{BD07481F-54C0-4ECC-8576-7D9ED6443D27}" presName="ChildText" presStyleLbl="fgAcc1" presStyleIdx="0" presStyleCnt="1" custScaleX="136001" custScaleY="121584">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1A4E3C91-FB41-4AD9-9929-499BF4273005}" type="presOf" srcId="{BD07481F-54C0-4ECC-8576-7D9ED6443D27}" destId="{CABEBDE5-7AF1-4E00-8BD2-AB4C6C411BD1}" srcOrd="0" destOrd="0" presId="urn:microsoft.com/office/officeart/2008/layout/TitledPictureBlocks"/>
    <dgm:cxn modelId="{0475B9E3-2F3C-41D0-9752-35D5947E553B}" srcId="{BD07481F-54C0-4ECC-8576-7D9ED6443D27}" destId="{C8A54688-5C68-4CF5-B478-5653EB66F653}" srcOrd="0" destOrd="0" parTransId="{58CFDE00-DB88-4D98-AEA7-24AF71110026}" sibTransId="{8DD30CA1-1486-4876-A3B6-A34F044CB89E}"/>
    <dgm:cxn modelId="{E58DFBAD-799E-4918-9732-7B40CA8185B9}" type="presOf" srcId="{A37462B3-FB1C-417D-BA40-017304E1894C}" destId="{BFB4ED27-7A7E-4573-A017-22CF44CD6C06}" srcOrd="0" destOrd="0" presId="urn:microsoft.com/office/officeart/2008/layout/TitledPictureBlocks"/>
    <dgm:cxn modelId="{BB433CAC-5979-4F1C-A3A2-ACF8C11A1783}" type="presOf" srcId="{C8A54688-5C68-4CF5-B478-5653EB66F653}" destId="{3DC63F97-5BAC-4764-A7D6-E6791559F003}"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F5CEDD55-C2C8-4DDA-8430-73B4E8214152}" type="presParOf" srcId="{BFB4ED27-7A7E-4573-A017-22CF44CD6C06}" destId="{FE83BB58-44A8-4986-B200-3375F5A8A7AF}" srcOrd="0" destOrd="0" presId="urn:microsoft.com/office/officeart/2008/layout/TitledPictureBlocks"/>
    <dgm:cxn modelId="{E61DDD5D-8890-4EF1-BF81-EA95DCB32A6C}" type="presParOf" srcId="{FE83BB58-44A8-4986-B200-3375F5A8A7AF}" destId="{CABEBDE5-7AF1-4E00-8BD2-AB4C6C411BD1}" srcOrd="0" destOrd="0" presId="urn:microsoft.com/office/officeart/2008/layout/TitledPictureBlocks"/>
    <dgm:cxn modelId="{A77BD521-26E1-4106-86AD-0672632BAF34}" type="presParOf" srcId="{FE83BB58-44A8-4986-B200-3375F5A8A7AF}" destId="{9B33C34E-2572-4031-A9E3-7CA74F10520A}" srcOrd="1" destOrd="0" presId="urn:microsoft.com/office/officeart/2008/layout/TitledPictureBlocks"/>
    <dgm:cxn modelId="{2FDDA4C4-B21A-48C2-ADFA-5E442B696AE8}"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A37462B3-FB1C-417D-BA40-017304E1894C}" type="doc">
      <dgm:prSet loTypeId="urn:microsoft.com/office/officeart/2008/layout/PictureStrips" loCatId="picture" qsTypeId="urn:microsoft.com/office/officeart/2005/8/quickstyle/simple1" qsCatId="simple" csTypeId="urn:microsoft.com/office/officeart/2005/8/colors/colorful5" csCatId="colorful" phldr="1"/>
      <dgm:spPr/>
      <dgm:t>
        <a:bodyPr/>
        <a:lstStyle/>
        <a:p>
          <a:pPr rtl="1"/>
          <a:endParaRPr lang="ar-EG"/>
        </a:p>
      </dgm:t>
    </dgm:pt>
    <dgm:pt modelId="{BD07481F-54C0-4ECC-8576-7D9ED6443D27}">
      <dgm:prSet phldrT="[Text]" custT="1">
        <dgm:style>
          <a:lnRef idx="2">
            <a:schemeClr val="accent5"/>
          </a:lnRef>
          <a:fillRef idx="1">
            <a:schemeClr val="lt1"/>
          </a:fillRef>
          <a:effectRef idx="0">
            <a:schemeClr val="accent5"/>
          </a:effectRef>
          <a:fontRef idx="minor">
            <a:schemeClr val="dk1"/>
          </a:fontRef>
        </dgm:style>
      </dgm:prSet>
      <dgm:spPr>
        <a:xfrm>
          <a:off x="295001" y="23949"/>
          <a:ext cx="5805352" cy="847004"/>
        </a:xfrm>
        <a:ln/>
      </dgm:spPr>
      <dgm:t>
        <a:bodyPr/>
        <a:lstStyle/>
        <a:p>
          <a:pPr rtl="1"/>
          <a:r>
            <a:rPr lang="ar-EG" sz="2400" b="0" u="none" dirty="0" smtClean="0">
              <a:solidFill>
                <a:srgbClr val="C00000"/>
              </a:solidFill>
              <a:latin typeface="Calibri" panose="020F0502020204030204"/>
              <a:ea typeface="+mn-ea"/>
              <a:cs typeface="Arial" panose="020B0604020202020204" pitchFamily="34" charset="0"/>
            </a:rPr>
            <a:t>تحديد الأدوات المستخدمة في النشاط والظروف التي تحكم الأداء </a:t>
          </a:r>
          <a:endParaRPr lang="ar-EG" sz="2400" b="0" u="none" dirty="0">
            <a:solidFill>
              <a:srgbClr val="C00000"/>
            </a:solidFill>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tyle>
          <a:lnRef idx="2">
            <a:schemeClr val="accent5"/>
          </a:lnRef>
          <a:fillRef idx="1">
            <a:schemeClr val="lt1"/>
          </a:fillRef>
          <a:effectRef idx="0">
            <a:schemeClr val="accent5"/>
          </a:effectRef>
          <a:fontRef idx="minor">
            <a:schemeClr val="dk1"/>
          </a:fontRef>
        </dgm:style>
      </dgm:prSet>
      <dgm:spPr>
        <a:xfrm>
          <a:off x="4831772" y="1340993"/>
          <a:ext cx="3743853" cy="3483546"/>
        </a:xfrm>
        <a:ln/>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ويتم في هذه المرحلة تحديد الأدوات التي قد تستخدم أثناء أداء النشاط .. ففي برنامج لزيادة فترة التركيز لدي طفل اختار المدرس </a:t>
          </a:r>
          <a:br>
            <a:rPr lang="ar-EG" sz="2400" dirty="0" smtClean="0">
              <a:solidFill>
                <a:srgbClr val="0070C0"/>
              </a:solidFill>
              <a:latin typeface="Calibri" panose="020F0502020204030204"/>
              <a:ea typeface="+mn-ea"/>
              <a:cs typeface="Arial" panose="020B0604020202020204" pitchFamily="34" charset="0"/>
            </a:rPr>
          </a:br>
          <a:r>
            <a:rPr lang="ar-EG" sz="2400" dirty="0" smtClean="0">
              <a:solidFill>
                <a:srgbClr val="0070C0"/>
              </a:solidFill>
              <a:latin typeface="Calibri" panose="020F0502020204030204"/>
              <a:ea typeface="+mn-ea"/>
              <a:cs typeface="Arial" panose="020B0604020202020204" pitchFamily="34" charset="0"/>
            </a:rPr>
            <a:t>( فعلا ) مثل ان ( يملأ ) الطفل زجاجه بالحبوب .. يمكننا أن نعتبر هنا الزجاجة و الحبوب أدوات للنشاط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97343013-B857-48BA-BB22-EC001DD854AC}" type="pres">
      <dgm:prSet presAssocID="{A37462B3-FB1C-417D-BA40-017304E1894C}" presName="Name0" presStyleCnt="0">
        <dgm:presLayoutVars>
          <dgm:dir/>
          <dgm:resizeHandles val="exact"/>
        </dgm:presLayoutVars>
      </dgm:prSet>
      <dgm:spPr/>
      <dgm:t>
        <a:bodyPr/>
        <a:lstStyle/>
        <a:p>
          <a:pPr rtl="1"/>
          <a:endParaRPr lang="ar-EG"/>
        </a:p>
      </dgm:t>
    </dgm:pt>
    <dgm:pt modelId="{D0366A60-49DE-44CE-AF6A-D9C7EF756778}" type="pres">
      <dgm:prSet presAssocID="{BD07481F-54C0-4ECC-8576-7D9ED6443D27}" presName="composite" presStyleCnt="0"/>
      <dgm:spPr/>
    </dgm:pt>
    <dgm:pt modelId="{8F851B57-37A5-4938-B9C3-A19E30473A48}" type="pres">
      <dgm:prSet presAssocID="{BD07481F-54C0-4ECC-8576-7D9ED6443D27}" presName="rect1" presStyleLbl="trAlignAcc1" presStyleIdx="0" presStyleCnt="1">
        <dgm:presLayoutVars>
          <dgm:bulletEnabled val="1"/>
        </dgm:presLayoutVars>
      </dgm:prSet>
      <dgm:spPr/>
      <dgm:t>
        <a:bodyPr/>
        <a:lstStyle/>
        <a:p>
          <a:pPr rtl="1"/>
          <a:endParaRPr lang="ar-EG"/>
        </a:p>
      </dgm:t>
    </dgm:pt>
    <dgm:pt modelId="{4BBAB0A0-05CA-4738-97F8-1FBCA8378FA6}" type="pres">
      <dgm:prSet presAssocID="{BD07481F-54C0-4ECC-8576-7D9ED6443D27}"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EDDD36D3-2F0E-4986-B30C-2C3876D1DC12}" type="presOf" srcId="{A37462B3-FB1C-417D-BA40-017304E1894C}" destId="{97343013-B857-48BA-BB22-EC001DD854AC}" srcOrd="0" destOrd="0" presId="urn:microsoft.com/office/officeart/2008/layout/PictureStrips"/>
    <dgm:cxn modelId="{0475B9E3-2F3C-41D0-9752-35D5947E553B}" srcId="{BD07481F-54C0-4ECC-8576-7D9ED6443D27}" destId="{C8A54688-5C68-4CF5-B478-5653EB66F653}" srcOrd="0" destOrd="0" parTransId="{58CFDE00-DB88-4D98-AEA7-24AF71110026}" sibTransId="{8DD30CA1-1486-4876-A3B6-A34F044CB89E}"/>
    <dgm:cxn modelId="{B3352B30-29BA-4B59-B91B-82608AEE724C}" type="presOf" srcId="{BD07481F-54C0-4ECC-8576-7D9ED6443D27}" destId="{8F851B57-37A5-4938-B9C3-A19E30473A48}" srcOrd="0" destOrd="0" presId="urn:microsoft.com/office/officeart/2008/layout/PictureStrips"/>
    <dgm:cxn modelId="{9FA69077-C904-4501-B0DB-1A2452AE5948}" type="presOf" srcId="{C8A54688-5C68-4CF5-B478-5653EB66F653}" destId="{8F851B57-37A5-4938-B9C3-A19E30473A48}" srcOrd="0" destOrd="1" presId="urn:microsoft.com/office/officeart/2008/layout/PictureStrips"/>
    <dgm:cxn modelId="{11314729-4909-495B-8C50-7AA56D56AC59}" srcId="{A37462B3-FB1C-417D-BA40-017304E1894C}" destId="{BD07481F-54C0-4ECC-8576-7D9ED6443D27}" srcOrd="0" destOrd="0" parTransId="{3949DC1F-8681-41C3-A5A7-942AD162E3FD}" sibTransId="{5B02EB69-D35A-4526-A311-5EB69313C4C6}"/>
    <dgm:cxn modelId="{C347F1C6-01BC-49BE-90DD-B5090B661E87}" type="presParOf" srcId="{97343013-B857-48BA-BB22-EC001DD854AC}" destId="{D0366A60-49DE-44CE-AF6A-D9C7EF756778}" srcOrd="0" destOrd="0" presId="urn:microsoft.com/office/officeart/2008/layout/PictureStrips"/>
    <dgm:cxn modelId="{74E261C8-88D4-4FBF-9264-6AB7E44E1A8B}" type="presParOf" srcId="{D0366A60-49DE-44CE-AF6A-D9C7EF756778}" destId="{8F851B57-37A5-4938-B9C3-A19E30473A48}" srcOrd="0" destOrd="0" presId="urn:microsoft.com/office/officeart/2008/layout/PictureStrips"/>
    <dgm:cxn modelId="{7923117E-2B95-451C-9936-B3594A1688E0}" type="presParOf" srcId="{D0366A60-49DE-44CE-AF6A-D9C7EF756778}" destId="{4BBAB0A0-05CA-4738-97F8-1FBCA8378FA6}"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295001" y="23949"/>
          <a:ext cx="5805352" cy="847004"/>
        </a:xfrm>
      </dgm:spPr>
      <dgm:t>
        <a:bodyPr/>
        <a:lstStyle/>
        <a:p>
          <a:pPr rtl="1"/>
          <a:r>
            <a:rPr lang="ar-EG" sz="2400" b="0" u="none" dirty="0" smtClean="0">
              <a:latin typeface="Calibri" panose="020F0502020204030204"/>
              <a:ea typeface="+mn-ea"/>
              <a:cs typeface="Arial" panose="020B0604020202020204" pitchFamily="34" charset="0"/>
            </a:rPr>
            <a:t>الإمكانيات </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4831772" y="1340993"/>
          <a:ext cx="3743853" cy="3483546"/>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و ليس ضروريا أن يستخدم المدرس أدوات مكلفة لإنجاز الهدف . إذ انه يمكن أن يستخدم أشياء بسيطة متاحة قد تؤدي نفس النتائج .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t>
        <a:bodyPr/>
        <a:lstStyle/>
        <a:p>
          <a:pPr rtl="1"/>
          <a:endParaRPr lang="ar-EG"/>
        </a:p>
      </dgm:t>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a:prstGeom prst="rect">
          <a:avLst/>
        </a:prstGeom>
      </dgm:spPr>
      <dgm:t>
        <a:bodyPr/>
        <a:lstStyle/>
        <a:p>
          <a:pPr rtl="1"/>
          <a:endParaRPr lang="ar-EG"/>
        </a:p>
      </dgm:t>
    </dgm:pt>
    <dgm:pt modelId="{9B33C34E-2572-4031-A9E3-7CA74F10520A}" type="pres">
      <dgm:prSet presAssocID="{BD07481F-54C0-4ECC-8576-7D9ED6443D27}" presName="Image" presStyleLbl="bgImgPlace1" presStyleIdx="0" presStyleCnt="1" custLinFactNeighborX="-120" custLinFactNeighborY="-524"/>
      <dgm:spPr>
        <a:xfrm>
          <a:off x="216048" y="936091"/>
          <a:ext cx="5805352" cy="4918839"/>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99969" custScaleY="94472">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11314729-4909-495B-8C50-7AA56D56AC59}" srcId="{A37462B3-FB1C-417D-BA40-017304E1894C}" destId="{BD07481F-54C0-4ECC-8576-7D9ED6443D27}" srcOrd="0" destOrd="0" parTransId="{3949DC1F-8681-41C3-A5A7-942AD162E3FD}" sibTransId="{5B02EB69-D35A-4526-A311-5EB69313C4C6}"/>
    <dgm:cxn modelId="{80C6C400-3180-497F-B06B-D3986135515B}" type="presOf" srcId="{C8A54688-5C68-4CF5-B478-5653EB66F653}" destId="{3DC63F97-5BAC-4764-A7D6-E6791559F003}" srcOrd="0" destOrd="0" presId="urn:microsoft.com/office/officeart/2008/layout/TitledPictureBlocks"/>
    <dgm:cxn modelId="{0475B9E3-2F3C-41D0-9752-35D5947E553B}" srcId="{BD07481F-54C0-4ECC-8576-7D9ED6443D27}" destId="{C8A54688-5C68-4CF5-B478-5653EB66F653}" srcOrd="0" destOrd="0" parTransId="{58CFDE00-DB88-4D98-AEA7-24AF71110026}" sibTransId="{8DD30CA1-1486-4876-A3B6-A34F044CB89E}"/>
    <dgm:cxn modelId="{5A5FFC77-161F-40E3-A953-21A1780B946F}" type="presOf" srcId="{A37462B3-FB1C-417D-BA40-017304E1894C}" destId="{BFB4ED27-7A7E-4573-A017-22CF44CD6C06}" srcOrd="0" destOrd="0" presId="urn:microsoft.com/office/officeart/2008/layout/TitledPictureBlocks"/>
    <dgm:cxn modelId="{8418882E-4836-41D3-A9B7-DE2B208E8B86}" type="presOf" srcId="{BD07481F-54C0-4ECC-8576-7D9ED6443D27}" destId="{CABEBDE5-7AF1-4E00-8BD2-AB4C6C411BD1}" srcOrd="0" destOrd="0" presId="urn:microsoft.com/office/officeart/2008/layout/TitledPictureBlocks"/>
    <dgm:cxn modelId="{67A67179-AEE6-489B-A70E-7418D7F66776}" type="presParOf" srcId="{BFB4ED27-7A7E-4573-A017-22CF44CD6C06}" destId="{FE83BB58-44A8-4986-B200-3375F5A8A7AF}" srcOrd="0" destOrd="0" presId="urn:microsoft.com/office/officeart/2008/layout/TitledPictureBlocks"/>
    <dgm:cxn modelId="{8A9E72C4-FE5D-4528-92EF-0FACF1507799}" type="presParOf" srcId="{FE83BB58-44A8-4986-B200-3375F5A8A7AF}" destId="{CABEBDE5-7AF1-4E00-8BD2-AB4C6C411BD1}" srcOrd="0" destOrd="0" presId="urn:microsoft.com/office/officeart/2008/layout/TitledPictureBlocks"/>
    <dgm:cxn modelId="{B0824E25-B5F9-48A3-9B0A-134296B2A117}" type="presParOf" srcId="{FE83BB58-44A8-4986-B200-3375F5A8A7AF}" destId="{9B33C34E-2572-4031-A9E3-7CA74F10520A}" srcOrd="1" destOrd="0" presId="urn:microsoft.com/office/officeart/2008/layout/TitledPictureBlocks"/>
    <dgm:cxn modelId="{E0DBA228-85E5-4099-B471-C874752C9B20}"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295001" y="23949"/>
          <a:ext cx="5805352" cy="847004"/>
        </a:xfrm>
      </dgm:spPr>
      <dgm:t>
        <a:bodyPr/>
        <a:lstStyle/>
        <a:p>
          <a:pPr rtl="1"/>
          <a:r>
            <a:rPr lang="ar-EG" sz="2400" b="0" u="none" dirty="0" smtClean="0">
              <a:latin typeface="Calibri" panose="020F0502020204030204"/>
              <a:ea typeface="+mn-ea"/>
              <a:cs typeface="Arial" panose="020B0604020202020204" pitchFamily="34" charset="0"/>
            </a:rPr>
            <a:t>الأمان</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4831772" y="1340993"/>
          <a:ext cx="3743853" cy="3483546"/>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وهو عامل حيوي يحدد بشكل كبير إمكانية استخدام الأداة من عدمه .. ويرتبط عنصر الأمان بشكل و مكونات الأداة و طريقة استخدامها. فلا يجب أن تكون الأداة مدببة أو صغيره اكثر من اللازم مثلا ، أو أن تكون خشنه أكثر من اللازم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t>
        <a:bodyPr/>
        <a:lstStyle/>
        <a:p>
          <a:pPr rtl="1"/>
          <a:endParaRPr lang="ar-EG"/>
        </a:p>
      </dgm:t>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a:prstGeom prst="rect">
          <a:avLst/>
        </a:prstGeom>
      </dgm:spPr>
      <dgm:t>
        <a:bodyPr/>
        <a:lstStyle/>
        <a:p>
          <a:pPr rtl="1"/>
          <a:endParaRPr lang="ar-EG"/>
        </a:p>
      </dgm:t>
    </dgm:pt>
    <dgm:pt modelId="{9B33C34E-2572-4031-A9E3-7CA74F10520A}" type="pres">
      <dgm:prSet presAssocID="{BD07481F-54C0-4ECC-8576-7D9ED6443D27}" presName="Image" presStyleLbl="bgImgPlace1" presStyleIdx="0" presStyleCnt="1" custLinFactNeighborX="-120" custLinFactNeighborY="-524"/>
      <dgm:spPr>
        <a:xfrm>
          <a:off x="216048" y="936091"/>
          <a:ext cx="5805352" cy="4918839"/>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122024" custScaleY="94472">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7417333B-CB37-445A-99EF-3B7DC64F9393}" type="presOf" srcId="{A37462B3-FB1C-417D-BA40-017304E1894C}" destId="{BFB4ED27-7A7E-4573-A017-22CF44CD6C06}"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BBF08BF5-AF2D-46F9-8EFF-CD9AC5D3F190}" type="presOf" srcId="{C8A54688-5C68-4CF5-B478-5653EB66F653}" destId="{3DC63F97-5BAC-4764-A7D6-E6791559F003}" srcOrd="0" destOrd="0" presId="urn:microsoft.com/office/officeart/2008/layout/TitledPictureBlocks"/>
    <dgm:cxn modelId="{0475B9E3-2F3C-41D0-9752-35D5947E553B}" srcId="{BD07481F-54C0-4ECC-8576-7D9ED6443D27}" destId="{C8A54688-5C68-4CF5-B478-5653EB66F653}" srcOrd="0" destOrd="0" parTransId="{58CFDE00-DB88-4D98-AEA7-24AF71110026}" sibTransId="{8DD30CA1-1486-4876-A3B6-A34F044CB89E}"/>
    <dgm:cxn modelId="{9EE7EFDE-441D-4261-9C33-6C50B050F83A}" type="presOf" srcId="{BD07481F-54C0-4ECC-8576-7D9ED6443D27}" destId="{CABEBDE5-7AF1-4E00-8BD2-AB4C6C411BD1}" srcOrd="0" destOrd="0" presId="urn:microsoft.com/office/officeart/2008/layout/TitledPictureBlocks"/>
    <dgm:cxn modelId="{CEE91F7F-C955-4EAF-A0D6-6160885AE417}" type="presParOf" srcId="{BFB4ED27-7A7E-4573-A017-22CF44CD6C06}" destId="{FE83BB58-44A8-4986-B200-3375F5A8A7AF}" srcOrd="0" destOrd="0" presId="urn:microsoft.com/office/officeart/2008/layout/TitledPictureBlocks"/>
    <dgm:cxn modelId="{C0B1D821-72BA-47AC-A291-7399BB75C252}" type="presParOf" srcId="{FE83BB58-44A8-4986-B200-3375F5A8A7AF}" destId="{CABEBDE5-7AF1-4E00-8BD2-AB4C6C411BD1}" srcOrd="0" destOrd="0" presId="urn:microsoft.com/office/officeart/2008/layout/TitledPictureBlocks"/>
    <dgm:cxn modelId="{C38A673F-8EE4-46C7-8436-DC052A9CBDB6}" type="presParOf" srcId="{FE83BB58-44A8-4986-B200-3375F5A8A7AF}" destId="{9B33C34E-2572-4031-A9E3-7CA74F10520A}" srcOrd="1" destOrd="0" presId="urn:microsoft.com/office/officeart/2008/layout/TitledPictureBlocks"/>
    <dgm:cxn modelId="{53E6297C-5CD9-4E76-B4F9-E724F440FDE9}"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26C355-F03B-4ADF-BADB-1E098DEDEEDA}" type="doc">
      <dgm:prSet loTypeId="urn:microsoft.com/office/officeart/2008/layout/AscendingPictureAccentProcess" loCatId="picture" qsTypeId="urn:microsoft.com/office/officeart/2005/8/quickstyle/simple4" qsCatId="simple" csTypeId="urn:microsoft.com/office/officeart/2005/8/colors/colorful5" csCatId="colorful" phldr="1"/>
      <dgm:spPr/>
      <dgm:t>
        <a:bodyPr/>
        <a:lstStyle/>
        <a:p>
          <a:pPr rtl="1"/>
          <a:endParaRPr lang="ar-SA"/>
        </a:p>
      </dgm:t>
    </dgm:pt>
    <dgm:pt modelId="{FF0957C0-56AA-4A1F-9058-6373DBBB260C}">
      <dgm:prSet phldrT="[نص]" custT="1">
        <dgm:style>
          <a:lnRef idx="0">
            <a:schemeClr val="accent1"/>
          </a:lnRef>
          <a:fillRef idx="3">
            <a:schemeClr val="accent1"/>
          </a:fillRef>
          <a:effectRef idx="3">
            <a:schemeClr val="accent1"/>
          </a:effectRef>
          <a:fontRef idx="minor">
            <a:schemeClr val="lt1"/>
          </a:fontRef>
        </dgm:style>
      </dgm:prSet>
      <dgm:spPr/>
      <dgm:t>
        <a:bodyPr/>
        <a:lstStyle/>
        <a:p>
          <a:pPr rtl="1"/>
          <a:r>
            <a:rPr lang="ar-EG" sz="2800" dirty="0" smtClean="0">
              <a:cs typeface="GE Flow" pitchFamily="18" charset="-78"/>
            </a:rPr>
            <a:t>مظاهر نمو الطفل في العامين الأولين</a:t>
          </a:r>
          <a:endParaRPr lang="ar-SA" sz="2800"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a:blipFill rotWithShape="1">
          <a:blip xmlns:r="http://schemas.openxmlformats.org/officeDocument/2006/relationships" r:embed="rId1"/>
          <a:stretch>
            <a:fillRect/>
          </a:stretch>
        </a:blipFill>
      </dgm:spPr>
      <dgm:t>
        <a:bodyPr/>
        <a:lstStyle/>
        <a:p>
          <a:pPr rtl="1"/>
          <a:endParaRPr lang="ar-SA">
            <a:latin typeface="GE Flow" pitchFamily="18" charset="-78"/>
            <a:ea typeface="GE Flow" pitchFamily="18" charset="-78"/>
            <a:cs typeface="GE Flow" pitchFamily="18" charset="-78"/>
          </a:endParaRPr>
        </a:p>
      </dgm:t>
    </dgm:pt>
    <dgm:pt modelId="{E7DFFB05-CD31-4145-935C-D539AD724B3B}" type="pres">
      <dgm:prSet presAssocID="{D526C355-F03B-4ADF-BADB-1E098DEDEEDA}" presName="Name0" presStyleCnt="0">
        <dgm:presLayoutVars>
          <dgm:chMax val="7"/>
          <dgm:chPref val="7"/>
          <dgm:dir/>
        </dgm:presLayoutVars>
      </dgm:prSet>
      <dgm:spPr/>
      <dgm:t>
        <a:bodyPr/>
        <a:lstStyle/>
        <a:p>
          <a:pPr rtl="1"/>
          <a:endParaRPr lang="ar-EG"/>
        </a:p>
      </dgm:t>
    </dgm:pt>
    <dgm:pt modelId="{A02682A2-BA5E-4AF8-944C-5CC45EF4077F}" type="pres">
      <dgm:prSet presAssocID="{FF0957C0-56AA-4A1F-9058-6373DBBB260C}" presName="parTx1" presStyleLbl="node1" presStyleIdx="0" presStyleCnt="1"/>
      <dgm:spPr/>
      <dgm:t>
        <a:bodyPr/>
        <a:lstStyle/>
        <a:p>
          <a:pPr rtl="1"/>
          <a:endParaRPr lang="ar-EG"/>
        </a:p>
      </dgm:t>
    </dgm:pt>
    <dgm:pt modelId="{39AC9181-F098-4741-BD5F-466C7928F798}" type="pres">
      <dgm:prSet presAssocID="{3075F5E2-7D63-451B-87B7-3C341E2A90E5}" presName="picture1" presStyleCnt="0"/>
      <dgm:spPr/>
      <dgm:t>
        <a:bodyPr/>
        <a:lstStyle/>
        <a:p>
          <a:pPr rtl="1"/>
          <a:endParaRPr lang="ar-EG"/>
        </a:p>
      </dgm:t>
    </dgm:pt>
    <dgm:pt modelId="{CCCE022C-D794-4587-9243-F59DE868D13D}" type="pres">
      <dgm:prSet presAssocID="{3075F5E2-7D63-451B-87B7-3C341E2A90E5}" presName="imageRepeatNode" presStyleLbl="fgImgPlace1" presStyleIdx="0" presStyleCnt="1"/>
      <dgm:spPr/>
      <dgm:t>
        <a:bodyPr/>
        <a:lstStyle/>
        <a:p>
          <a:pPr rtl="1"/>
          <a:endParaRPr lang="ar-EG"/>
        </a:p>
      </dgm:t>
    </dgm:pt>
  </dgm:ptLst>
  <dgm:cxnLst>
    <dgm:cxn modelId="{A9417306-6AA4-44DC-AF8F-7E3405E880C6}" type="presOf" srcId="{FF0957C0-56AA-4A1F-9058-6373DBBB260C}" destId="{A02682A2-BA5E-4AF8-944C-5CC45EF4077F}" srcOrd="0" destOrd="0" presId="urn:microsoft.com/office/officeart/2008/layout/AscendingPictureAccentProcess"/>
    <dgm:cxn modelId="{FCA10E9E-4397-47D2-8D25-E73BE6DFC03A}" type="presOf" srcId="{D526C355-F03B-4ADF-BADB-1E098DEDEEDA}" destId="{E7DFFB05-CD31-4145-935C-D539AD724B3B}" srcOrd="0" destOrd="0" presId="urn:microsoft.com/office/officeart/2008/layout/AscendingPictureAccentProcess"/>
    <dgm:cxn modelId="{7EF2A4D9-82C1-40D7-9796-C68B028F684A}" srcId="{D526C355-F03B-4ADF-BADB-1E098DEDEEDA}" destId="{FF0957C0-56AA-4A1F-9058-6373DBBB260C}" srcOrd="0" destOrd="0" parTransId="{1BF16321-2B96-4EE3-8D20-E3C196021B0B}" sibTransId="{3075F5E2-7D63-451B-87B7-3C341E2A90E5}"/>
    <dgm:cxn modelId="{FEFFDCEE-710E-4BF6-8221-B9E94B82A4BA}" type="presOf" srcId="{3075F5E2-7D63-451B-87B7-3C341E2A90E5}" destId="{CCCE022C-D794-4587-9243-F59DE868D13D}" srcOrd="0" destOrd="0" presId="urn:microsoft.com/office/officeart/2008/layout/AscendingPictureAccentProcess"/>
    <dgm:cxn modelId="{ED8DBE61-8F92-4DDF-8C3F-F82D87DFC03B}" type="presParOf" srcId="{E7DFFB05-CD31-4145-935C-D539AD724B3B}" destId="{A02682A2-BA5E-4AF8-944C-5CC45EF4077F}" srcOrd="0" destOrd="0" presId="urn:microsoft.com/office/officeart/2008/layout/AscendingPictureAccentProcess"/>
    <dgm:cxn modelId="{CF60E97A-D1C2-4DA7-A303-6A52685A7029}" type="presParOf" srcId="{E7DFFB05-CD31-4145-935C-D539AD724B3B}" destId="{39AC9181-F098-4741-BD5F-466C7928F798}" srcOrd="1" destOrd="0" presId="urn:microsoft.com/office/officeart/2008/layout/AscendingPictureAccentProcess"/>
    <dgm:cxn modelId="{33867989-E9E3-4200-9BB2-28DB2FF17691}" type="presParOf" srcId="{39AC9181-F098-4741-BD5F-466C7928F798}" destId="{CCCE022C-D794-4587-9243-F59DE868D13D}"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295001" y="23949"/>
          <a:ext cx="5805352" cy="847004"/>
        </a:xfrm>
      </dgm:spPr>
      <dgm:t>
        <a:bodyPr/>
        <a:lstStyle/>
        <a:p>
          <a:pPr rtl="1"/>
          <a:r>
            <a:rPr lang="ar-EG" sz="2400" b="0" u="none" dirty="0" smtClean="0">
              <a:latin typeface="Calibri" panose="020F0502020204030204"/>
              <a:ea typeface="+mn-ea"/>
              <a:cs typeface="Arial" panose="020B0604020202020204" pitchFamily="34" charset="0"/>
            </a:rPr>
            <a:t>الفاعلية</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4831772" y="1340993"/>
          <a:ext cx="3743853" cy="3483546"/>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وهو عامل حيوي يحدد بشكل كبير إمكانية استخدام الأداة من عدمه .. ويرتبط عنصر الأمان بشكل و مكونات الأداة و طريقة استخدامها. فلا يجب أن تكون الأداة مدببة أو صغيره اكثر من اللازم مثلا ، أو أن تكون خشنه أكثر من اللازم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t>
        <a:bodyPr/>
        <a:lstStyle/>
        <a:p>
          <a:pPr rtl="1"/>
          <a:endParaRPr lang="ar-EG"/>
        </a:p>
      </dgm:t>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a:prstGeom prst="rect">
          <a:avLst/>
        </a:prstGeom>
      </dgm:spPr>
      <dgm:t>
        <a:bodyPr/>
        <a:lstStyle/>
        <a:p>
          <a:pPr rtl="1"/>
          <a:endParaRPr lang="ar-EG"/>
        </a:p>
      </dgm:t>
    </dgm:pt>
    <dgm:pt modelId="{9B33C34E-2572-4031-A9E3-7CA74F10520A}" type="pres">
      <dgm:prSet presAssocID="{BD07481F-54C0-4ECC-8576-7D9ED6443D27}" presName="Image" presStyleLbl="bgImgPlace1" presStyleIdx="0" presStyleCnt="1" custLinFactNeighborX="-120" custLinFactNeighborY="-524"/>
      <dgm:spPr>
        <a:xfrm>
          <a:off x="216048" y="936091"/>
          <a:ext cx="5805352" cy="4918839"/>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122024" custScaleY="94472">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1CB142E2-EF47-4C71-AF2B-542A3EB05B0B}" type="presOf" srcId="{A37462B3-FB1C-417D-BA40-017304E1894C}" destId="{BFB4ED27-7A7E-4573-A017-22CF44CD6C06}"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A9E3E045-D419-4201-A2F7-D3C89158C51F}" type="presOf" srcId="{C8A54688-5C68-4CF5-B478-5653EB66F653}" destId="{3DC63F97-5BAC-4764-A7D6-E6791559F003}" srcOrd="0" destOrd="0" presId="urn:microsoft.com/office/officeart/2008/layout/TitledPictureBlocks"/>
    <dgm:cxn modelId="{CA85D61A-5C3E-4C27-AF1F-98CA1242FE50}" type="presOf" srcId="{BD07481F-54C0-4ECC-8576-7D9ED6443D27}" destId="{CABEBDE5-7AF1-4E00-8BD2-AB4C6C411BD1}" srcOrd="0" destOrd="0" presId="urn:microsoft.com/office/officeart/2008/layout/TitledPictureBlocks"/>
    <dgm:cxn modelId="{396A3156-F2A9-4CC5-A762-B0EEF2FB3C18}" type="presParOf" srcId="{BFB4ED27-7A7E-4573-A017-22CF44CD6C06}" destId="{FE83BB58-44A8-4986-B200-3375F5A8A7AF}" srcOrd="0" destOrd="0" presId="urn:microsoft.com/office/officeart/2008/layout/TitledPictureBlocks"/>
    <dgm:cxn modelId="{495B0F59-D347-41FB-8280-478CAD2442AA}" type="presParOf" srcId="{FE83BB58-44A8-4986-B200-3375F5A8A7AF}" destId="{CABEBDE5-7AF1-4E00-8BD2-AB4C6C411BD1}" srcOrd="0" destOrd="0" presId="urn:microsoft.com/office/officeart/2008/layout/TitledPictureBlocks"/>
    <dgm:cxn modelId="{FBBC7666-EBB1-412F-B961-C8AA9556520B}" type="presParOf" srcId="{FE83BB58-44A8-4986-B200-3375F5A8A7AF}" destId="{9B33C34E-2572-4031-A9E3-7CA74F10520A}" srcOrd="1" destOrd="0" presId="urn:microsoft.com/office/officeart/2008/layout/TitledPictureBlocks"/>
    <dgm:cxn modelId="{90BA2B99-C99C-4722-B08C-9B71C600C547}"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391191" y="23949"/>
          <a:ext cx="5805352" cy="847004"/>
        </a:xfrm>
        <a:prstGeom prst="rect">
          <a:avLst/>
        </a:prstGeom>
      </dgm:spPr>
      <dgm:t>
        <a:bodyPr/>
        <a:lstStyle/>
        <a:p>
          <a:pPr rtl="1"/>
          <a:r>
            <a:rPr lang="ar-EG" sz="2400" b="0" u="none" smtClean="0">
              <a:latin typeface="Calibri" panose="020F0502020204030204"/>
              <a:ea typeface="+mn-ea"/>
              <a:cs typeface="Arial" panose="020B0604020202020204" pitchFamily="34" charset="0"/>
            </a:rPr>
            <a:t>أن تكون الأداة مناسبة </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20343" y="1729391"/>
          <a:ext cx="3359092" cy="2706750"/>
        </a:xfrm>
        <a:prstGeom prst="roundRect">
          <a:avLst>
            <a:gd name="adj" fmla="val 10000"/>
          </a:avLst>
        </a:prstGeo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حيث يجب أن تخدم الأداة الهدف الموضوعة لتحقيقه في المقام الأول ولا تبتعد عنه كثيرا .فالعديد من الأدوات يمكن استخدامها بأكثر من طريق لتحقق اكثر من هدف في نفس الوقت .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t>
        <a:bodyPr/>
        <a:lstStyle/>
        <a:p>
          <a:pPr rtl="1"/>
          <a:endParaRPr lang="ar-EG"/>
        </a:p>
      </dgm:t>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a:prstGeom prst="rect">
          <a:avLst/>
        </a:prstGeom>
      </dgm:spPr>
      <dgm:t>
        <a:bodyPr/>
        <a:lstStyle/>
        <a:p>
          <a:pPr rtl="1"/>
          <a:endParaRPr lang="ar-EG"/>
        </a:p>
      </dgm:t>
    </dgm:pt>
    <dgm:pt modelId="{9B33C34E-2572-4031-A9E3-7CA74F10520A}" type="pres">
      <dgm:prSet presAssocID="{BD07481F-54C0-4ECC-8576-7D9ED6443D27}" presName="Image" presStyleLbl="bgImgPlace1" presStyleIdx="0" presStyleCnt="1" custLinFactNeighborX="-120" custLinFactNeighborY="-524"/>
      <dgm:spPr>
        <a:xfrm>
          <a:off x="384224" y="936091"/>
          <a:ext cx="5805352" cy="4918839"/>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122024" custScaleY="94472">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96B782CC-2D35-48F5-88EA-B11232032173}" type="presOf" srcId="{A37462B3-FB1C-417D-BA40-017304E1894C}" destId="{BFB4ED27-7A7E-4573-A017-22CF44CD6C06}" srcOrd="0" destOrd="0" presId="urn:microsoft.com/office/officeart/2008/layout/TitledPictureBlocks"/>
    <dgm:cxn modelId="{3C6727B6-8F45-42F3-8A67-175D74F15254}" type="presOf" srcId="{C8A54688-5C68-4CF5-B478-5653EB66F653}" destId="{3DC63F97-5BAC-4764-A7D6-E6791559F003}" srcOrd="0" destOrd="0" presId="urn:microsoft.com/office/officeart/2008/layout/TitledPictureBlocks"/>
    <dgm:cxn modelId="{E083B87D-2A81-4C5A-A49D-A71B5166BD33}" type="presOf" srcId="{BD07481F-54C0-4ECC-8576-7D9ED6443D27}" destId="{CABEBDE5-7AF1-4E00-8BD2-AB4C6C411BD1}"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EEFF2B48-96F3-43FF-AC7D-6BFD8330DEDF}" type="presParOf" srcId="{BFB4ED27-7A7E-4573-A017-22CF44CD6C06}" destId="{FE83BB58-44A8-4986-B200-3375F5A8A7AF}" srcOrd="0" destOrd="0" presId="urn:microsoft.com/office/officeart/2008/layout/TitledPictureBlocks"/>
    <dgm:cxn modelId="{43FAD1D7-F82C-4316-B528-65D71261524F}" type="presParOf" srcId="{FE83BB58-44A8-4986-B200-3375F5A8A7AF}" destId="{CABEBDE5-7AF1-4E00-8BD2-AB4C6C411BD1}" srcOrd="0" destOrd="0" presId="urn:microsoft.com/office/officeart/2008/layout/TitledPictureBlocks"/>
    <dgm:cxn modelId="{84F14D2D-2FF1-4528-A9DD-FF4A30557FFA}" type="presParOf" srcId="{FE83BB58-44A8-4986-B200-3375F5A8A7AF}" destId="{9B33C34E-2572-4031-A9E3-7CA74F10520A}" srcOrd="1" destOrd="0" presId="urn:microsoft.com/office/officeart/2008/layout/TitledPictureBlocks"/>
    <dgm:cxn modelId="{943B30EB-5D5D-4ED3-9C5F-B0A0053B06E7}"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391191" y="23949"/>
          <a:ext cx="5805352" cy="847004"/>
        </a:xfrm>
      </dgm:spPr>
      <dgm:t>
        <a:bodyPr/>
        <a:lstStyle/>
        <a:p>
          <a:pPr rtl="1"/>
          <a:r>
            <a:rPr lang="ar-EG" sz="2400" b="0" u="none" dirty="0" smtClean="0">
              <a:latin typeface="Calibri" panose="020F0502020204030204"/>
              <a:ea typeface="+mn-ea"/>
              <a:cs typeface="Arial" panose="020B0604020202020204" pitchFamily="34" charset="0"/>
            </a:rPr>
            <a:t>أن تراعي قدرات الطفل وسنه ودرجة إعاقته </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20343" y="1729391"/>
          <a:ext cx="3359092" cy="2706750"/>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فمثلا لا يجب ان استخدم أداة يتطلب استخدامها  أداء حركيا من اليد في حين توجد أعاقه حركيه في اليد لدي الطفل .. فمن المهم أن تراعي الأداة قدرات الطفل ودرجة إعاقته فلا يجب ان أعطي الطفل أداة يتطلب استخدامها قدرات عقلية عليا مما يؤدي إلي عدم استطاعة الطفل استخدامها مما قد يسبب له إحباطا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t>
        <a:bodyPr/>
        <a:lstStyle/>
        <a:p>
          <a:pPr rtl="1"/>
          <a:endParaRPr lang="ar-EG"/>
        </a:p>
      </dgm:t>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a:prstGeom prst="rect">
          <a:avLst/>
        </a:prstGeom>
      </dgm:spPr>
      <dgm:t>
        <a:bodyPr/>
        <a:lstStyle/>
        <a:p>
          <a:pPr rtl="1"/>
          <a:endParaRPr lang="ar-EG"/>
        </a:p>
      </dgm:t>
    </dgm:pt>
    <dgm:pt modelId="{9B33C34E-2572-4031-A9E3-7CA74F10520A}" type="pres">
      <dgm:prSet presAssocID="{BD07481F-54C0-4ECC-8576-7D9ED6443D27}" presName="Image" presStyleLbl="bgImgPlace1" presStyleIdx="0" presStyleCnt="1" custLinFactNeighborX="-120" custLinFactNeighborY="-524"/>
      <dgm:spPr>
        <a:xfrm>
          <a:off x="384224" y="936091"/>
          <a:ext cx="5805352" cy="4918839"/>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138991" custScaleY="116557">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078F92DC-F623-449B-967F-9EA54603ACDA}" type="presOf" srcId="{BD07481F-54C0-4ECC-8576-7D9ED6443D27}" destId="{CABEBDE5-7AF1-4E00-8BD2-AB4C6C411BD1}" srcOrd="0" destOrd="0" presId="urn:microsoft.com/office/officeart/2008/layout/TitledPictureBlocks"/>
    <dgm:cxn modelId="{884DB8EF-5CC1-4AAE-A75F-6D83F16E88C9}" type="presOf" srcId="{A37462B3-FB1C-417D-BA40-017304E1894C}" destId="{BFB4ED27-7A7E-4573-A017-22CF44CD6C06}" srcOrd="0" destOrd="0" presId="urn:microsoft.com/office/officeart/2008/layout/TitledPictureBlocks"/>
    <dgm:cxn modelId="{7AEA9BE6-2918-42E6-AA5F-CD60E22B13E3}" type="presOf" srcId="{C8A54688-5C68-4CF5-B478-5653EB66F653}" destId="{3DC63F97-5BAC-4764-A7D6-E6791559F003}"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8FA63A70-876C-43B6-B71D-6F6698B79807}" type="presParOf" srcId="{BFB4ED27-7A7E-4573-A017-22CF44CD6C06}" destId="{FE83BB58-44A8-4986-B200-3375F5A8A7AF}" srcOrd="0" destOrd="0" presId="urn:microsoft.com/office/officeart/2008/layout/TitledPictureBlocks"/>
    <dgm:cxn modelId="{3C1F2F05-D7A5-4AFD-AA26-8AA6A6E6AD6B}" type="presParOf" srcId="{FE83BB58-44A8-4986-B200-3375F5A8A7AF}" destId="{CABEBDE5-7AF1-4E00-8BD2-AB4C6C411BD1}" srcOrd="0" destOrd="0" presId="urn:microsoft.com/office/officeart/2008/layout/TitledPictureBlocks"/>
    <dgm:cxn modelId="{27C22684-D62F-4082-B02A-6913AAD86391}" type="presParOf" srcId="{FE83BB58-44A8-4986-B200-3375F5A8A7AF}" destId="{9B33C34E-2572-4031-A9E3-7CA74F10520A}" srcOrd="1" destOrd="0" presId="urn:microsoft.com/office/officeart/2008/layout/TitledPictureBlocks"/>
    <dgm:cxn modelId="{D77F1C78-2FA0-4AF2-B3A8-DE2E7A6A3006}"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391191" y="23949"/>
          <a:ext cx="5805352" cy="847004"/>
        </a:xfrm>
      </dgm:spPr>
      <dgm:t>
        <a:bodyPr/>
        <a:lstStyle/>
        <a:p>
          <a:pPr rtl="1"/>
          <a:r>
            <a:rPr lang="ar-EG" sz="2400" b="0" u="none" dirty="0" smtClean="0">
              <a:latin typeface="Calibri" panose="020F0502020204030204"/>
              <a:ea typeface="+mn-ea"/>
              <a:cs typeface="Arial" panose="020B0604020202020204" pitchFamily="34" charset="0"/>
            </a:rPr>
            <a:t>أن تكون جذابة </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20343" y="1729391"/>
          <a:ext cx="3359092" cy="2706750"/>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كلما كانت الأداة في حد ذاتها دافعا للطفل لاستخدامها كلما كانت أداة اكثر نجاحا . حيث يسهم ذلك بشكل كبير علي تحفيز الطفل علي العمل والإنجاز وتحقيق المطلوب مع توفير كبير في جهد المدرس .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t>
        <a:bodyPr/>
        <a:lstStyle/>
        <a:p>
          <a:pPr rtl="1"/>
          <a:endParaRPr lang="ar-EG"/>
        </a:p>
      </dgm:t>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a:prstGeom prst="rect">
          <a:avLst/>
        </a:prstGeom>
      </dgm:spPr>
      <dgm:t>
        <a:bodyPr/>
        <a:lstStyle/>
        <a:p>
          <a:pPr rtl="1"/>
          <a:endParaRPr lang="ar-EG"/>
        </a:p>
      </dgm:t>
    </dgm:pt>
    <dgm:pt modelId="{9B33C34E-2572-4031-A9E3-7CA74F10520A}" type="pres">
      <dgm:prSet presAssocID="{BD07481F-54C0-4ECC-8576-7D9ED6443D27}" presName="Image" presStyleLbl="bgImgPlace1" presStyleIdx="0" presStyleCnt="1" custLinFactNeighborX="-120" custLinFactNeighborY="-524"/>
      <dgm:spPr>
        <a:xfrm>
          <a:off x="384224" y="936091"/>
          <a:ext cx="5805352" cy="4918839"/>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114105" custScaleY="9645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6A00EB29-2D04-4E17-A38C-16B858F92756}" type="presOf" srcId="{C8A54688-5C68-4CF5-B478-5653EB66F653}" destId="{3DC63F97-5BAC-4764-A7D6-E6791559F003}" srcOrd="0" destOrd="0" presId="urn:microsoft.com/office/officeart/2008/layout/TitledPictureBlocks"/>
    <dgm:cxn modelId="{9758D8BF-5598-4A1D-B4DB-07630F9C4D88}" type="presOf" srcId="{BD07481F-54C0-4ECC-8576-7D9ED6443D27}" destId="{CABEBDE5-7AF1-4E00-8BD2-AB4C6C411BD1}"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CB7A059B-B2B2-4B44-AEE9-244B75057234}" type="presOf" srcId="{A37462B3-FB1C-417D-BA40-017304E1894C}" destId="{BFB4ED27-7A7E-4573-A017-22CF44CD6C06}" srcOrd="0" destOrd="0" presId="urn:microsoft.com/office/officeart/2008/layout/TitledPictureBlocks"/>
    <dgm:cxn modelId="{F40E18D6-EF96-47DA-81F2-E06B8EDD30BC}" type="presParOf" srcId="{BFB4ED27-7A7E-4573-A017-22CF44CD6C06}" destId="{FE83BB58-44A8-4986-B200-3375F5A8A7AF}" srcOrd="0" destOrd="0" presId="urn:microsoft.com/office/officeart/2008/layout/TitledPictureBlocks"/>
    <dgm:cxn modelId="{03A7E61F-4C0F-4157-9CD9-F2D78A89AF75}" type="presParOf" srcId="{FE83BB58-44A8-4986-B200-3375F5A8A7AF}" destId="{CABEBDE5-7AF1-4E00-8BD2-AB4C6C411BD1}" srcOrd="0" destOrd="0" presId="urn:microsoft.com/office/officeart/2008/layout/TitledPictureBlocks"/>
    <dgm:cxn modelId="{26F7AD32-804D-4EC5-8EE1-B1E92F99B0CA}" type="presParOf" srcId="{FE83BB58-44A8-4986-B200-3375F5A8A7AF}" destId="{9B33C34E-2572-4031-A9E3-7CA74F10520A}" srcOrd="1" destOrd="0" presId="urn:microsoft.com/office/officeart/2008/layout/TitledPictureBlocks"/>
    <dgm:cxn modelId="{12077E3B-A023-4EF2-9656-134EB56963C1}"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37F76ACE-3082-4689-BA73-C00A69EBF56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375290D8-5DBA-467B-B6D6-0157CAAAD915}">
      <dgm:prSet phldrT="[Text]" custT="1">
        <dgm:style>
          <a:lnRef idx="2">
            <a:schemeClr val="accent5"/>
          </a:lnRef>
          <a:fillRef idx="1">
            <a:schemeClr val="lt1"/>
          </a:fillRef>
          <a:effectRef idx="0">
            <a:schemeClr val="accent5"/>
          </a:effectRef>
          <a:fontRef idx="minor">
            <a:schemeClr val="dk1"/>
          </a:fontRef>
        </dgm:style>
      </dgm:prSet>
      <dgm:spPr/>
      <dgm:t>
        <a:bodyPr/>
        <a:lstStyle/>
        <a:p>
          <a:pPr algn="justLow" rtl="1"/>
          <a:r>
            <a:rPr lang="ar-EG" sz="2400" dirty="0" smtClean="0">
              <a:solidFill>
                <a:srgbClr val="0070C0"/>
              </a:solidFill>
            </a:rPr>
            <a:t>تمر عملية تعليم الأفراد المعاقين ذهنيا بالعديد من الخطوات التي لا يتم اكتمال عملية التعلم إلا باكتمال هذه الخطوات. و لا تختلف هذه المراحل اختلافا كبيرا عن مراحل التعلم الخاصة بالأسوياء إلا في مرحلة واحدة. إلا أنه في حين يمكن لنا المرور بمرحلة أو اثنين من مراحل التعلم عن تعليم الأطفال الأسوياء تاركين المرحلة أو المرحلتين التاليتين دون إتمام معتمدين علي قدرات الطفل السوي علي إتمام مثل هذه المراحل مع الأداء بمرور الوقت نظرا لارتفاع قدراته العقلية . </a:t>
          </a:r>
          <a:endParaRPr lang="ar-EG" sz="2400" dirty="0">
            <a:solidFill>
              <a:srgbClr val="0070C0"/>
            </a:solidFill>
          </a:endParaRPr>
        </a:p>
      </dgm:t>
    </dgm:pt>
    <dgm:pt modelId="{81554E47-0722-42C8-8333-38291B4B8586}" type="parTrans" cxnId="{80EA96F1-8611-48A7-B747-E44404F175B3}">
      <dgm:prSet/>
      <dgm:spPr/>
      <dgm:t>
        <a:bodyPr/>
        <a:lstStyle/>
        <a:p>
          <a:pPr rtl="1"/>
          <a:endParaRPr lang="ar-EG"/>
        </a:p>
      </dgm:t>
    </dgm:pt>
    <dgm:pt modelId="{5BFB2238-DC75-4C8D-B501-7ADCE9A65327}" type="sibTrans" cxnId="{80EA96F1-8611-48A7-B747-E44404F175B3}">
      <dgm:prSet/>
      <dgm:spPr/>
      <dgm:t>
        <a:bodyPr/>
        <a:lstStyle/>
        <a:p>
          <a:pPr rtl="1"/>
          <a:endParaRPr lang="ar-EG"/>
        </a:p>
      </dgm:t>
    </dgm:pt>
    <dgm:pt modelId="{09FB812B-D036-46CA-B536-DF209717D9F4}" type="pres">
      <dgm:prSet presAssocID="{37F76ACE-3082-4689-BA73-C00A69EBF569}" presName="Name0" presStyleCnt="0">
        <dgm:presLayoutVars>
          <dgm:dir/>
          <dgm:resizeHandles val="exact"/>
        </dgm:presLayoutVars>
      </dgm:prSet>
      <dgm:spPr/>
      <dgm:t>
        <a:bodyPr/>
        <a:lstStyle/>
        <a:p>
          <a:pPr rtl="1"/>
          <a:endParaRPr lang="ar-EG"/>
        </a:p>
      </dgm:t>
    </dgm:pt>
    <dgm:pt modelId="{34AB437C-739A-40D8-88D2-BEF79F42FB16}" type="pres">
      <dgm:prSet presAssocID="{375290D8-5DBA-467B-B6D6-0157CAAAD915}" presName="composite" presStyleCnt="0"/>
      <dgm:spPr/>
    </dgm:pt>
    <dgm:pt modelId="{12BD4540-7193-46C7-A519-CC2D3FB2CBF1}" type="pres">
      <dgm:prSet presAssocID="{375290D8-5DBA-467B-B6D6-0157CAAAD915}" presName="rect1" presStyleLbl="trAlignAcc1" presStyleIdx="0" presStyleCnt="1">
        <dgm:presLayoutVars>
          <dgm:bulletEnabled val="1"/>
        </dgm:presLayoutVars>
      </dgm:prSet>
      <dgm:spPr/>
      <dgm:t>
        <a:bodyPr/>
        <a:lstStyle/>
        <a:p>
          <a:pPr rtl="1"/>
          <a:endParaRPr lang="ar-EG"/>
        </a:p>
      </dgm:t>
    </dgm:pt>
    <dgm:pt modelId="{5D81597E-4FEC-4897-95E2-7D74347C3977}" type="pres">
      <dgm:prSet presAssocID="{375290D8-5DBA-467B-B6D6-0157CAAAD915}"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80EA96F1-8611-48A7-B747-E44404F175B3}" srcId="{37F76ACE-3082-4689-BA73-C00A69EBF569}" destId="{375290D8-5DBA-467B-B6D6-0157CAAAD915}" srcOrd="0" destOrd="0" parTransId="{81554E47-0722-42C8-8333-38291B4B8586}" sibTransId="{5BFB2238-DC75-4C8D-B501-7ADCE9A65327}"/>
    <dgm:cxn modelId="{39B8C0B2-91BE-4EEB-BB1F-0B70DAFD9641}" type="presOf" srcId="{375290D8-5DBA-467B-B6D6-0157CAAAD915}" destId="{12BD4540-7193-46C7-A519-CC2D3FB2CBF1}" srcOrd="0" destOrd="0" presId="urn:microsoft.com/office/officeart/2008/layout/PictureStrips"/>
    <dgm:cxn modelId="{28D02F6F-D69D-4A03-AF3C-98C7C750E793}" type="presOf" srcId="{37F76ACE-3082-4689-BA73-C00A69EBF569}" destId="{09FB812B-D036-46CA-B536-DF209717D9F4}" srcOrd="0" destOrd="0" presId="urn:microsoft.com/office/officeart/2008/layout/PictureStrips"/>
    <dgm:cxn modelId="{C99998AB-60BE-498B-BDA0-8E4B6DAE1EBE}" type="presParOf" srcId="{09FB812B-D036-46CA-B536-DF209717D9F4}" destId="{34AB437C-739A-40D8-88D2-BEF79F42FB16}" srcOrd="0" destOrd="0" presId="urn:microsoft.com/office/officeart/2008/layout/PictureStrips"/>
    <dgm:cxn modelId="{C4670D1B-DFB7-483B-87C6-AA0D49429A36}" type="presParOf" srcId="{34AB437C-739A-40D8-88D2-BEF79F42FB16}" destId="{12BD4540-7193-46C7-A519-CC2D3FB2CBF1}" srcOrd="0" destOrd="0" presId="urn:microsoft.com/office/officeart/2008/layout/PictureStrips"/>
    <dgm:cxn modelId="{E112DD2E-568A-4785-B593-85A70545D0A6}" type="presParOf" srcId="{34AB437C-739A-40D8-88D2-BEF79F42FB16}" destId="{5D81597E-4FEC-4897-95E2-7D74347C3977}"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D526C355-F03B-4ADF-BADB-1E098DEDEEDA}" type="doc">
      <dgm:prSet loTypeId="urn:microsoft.com/office/officeart/2008/layout/HexagonCluster" loCatId="picture" qsTypeId="urn:microsoft.com/office/officeart/2005/8/quickstyle/simple4" qsCatId="simple" csTypeId="urn:microsoft.com/office/officeart/2005/8/colors/colorful4" csCatId="colorful" phldr="1"/>
      <dgm:spPr/>
      <dgm:t>
        <a:bodyPr/>
        <a:lstStyle/>
        <a:p>
          <a:pPr rtl="1"/>
          <a:endParaRPr lang="ar-SA"/>
        </a:p>
      </dgm:t>
    </dgm:pt>
    <dgm:pt modelId="{FF0957C0-56AA-4A1F-9058-6373DBBB260C}">
      <dgm:prSet phldrT="[نص]" custT="1">
        <dgm:style>
          <a:lnRef idx="0">
            <a:schemeClr val="accent2"/>
          </a:lnRef>
          <a:fillRef idx="3">
            <a:schemeClr val="accent2"/>
          </a:fillRef>
          <a:effectRef idx="3">
            <a:schemeClr val="accent2"/>
          </a:effectRef>
          <a:fontRef idx="minor">
            <a:schemeClr val="lt1"/>
          </a:fontRef>
        </dgm:style>
      </dgm:prSet>
      <dgm:spPr/>
      <dgm:t>
        <a:bodyPr/>
        <a:lstStyle/>
        <a:p>
          <a:pPr rtl="1"/>
          <a:r>
            <a:rPr lang="ar-EG" sz="3200" b="1" dirty="0" smtClean="0"/>
            <a:t>خطة التعليم الفردية</a:t>
          </a:r>
          <a:endParaRPr lang="ar-SA" sz="3200"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a:blipFill rotWithShape="1">
          <a:blip xmlns:r="http://schemas.openxmlformats.org/officeDocument/2006/relationships" r:embed="rId1"/>
          <a:stretch>
            <a:fillRect/>
          </a:stretch>
        </a:blipFill>
      </dgm:spPr>
      <dgm:t>
        <a:bodyPr/>
        <a:lstStyle/>
        <a:p>
          <a:pPr rtl="1"/>
          <a:endParaRPr lang="ar-SA">
            <a:latin typeface="GE Flow" pitchFamily="18" charset="-78"/>
            <a:ea typeface="GE Flow" pitchFamily="18" charset="-78"/>
            <a:cs typeface="GE Flow" pitchFamily="18" charset="-78"/>
          </a:endParaRPr>
        </a:p>
      </dgm:t>
    </dgm:pt>
    <dgm:pt modelId="{FA04A84A-AEA6-4059-949E-633D7055F2C2}" type="pres">
      <dgm:prSet presAssocID="{D526C355-F03B-4ADF-BADB-1E098DEDEEDA}" presName="Name0" presStyleCnt="0">
        <dgm:presLayoutVars>
          <dgm:chMax val="21"/>
          <dgm:chPref val="21"/>
        </dgm:presLayoutVars>
      </dgm:prSet>
      <dgm:spPr/>
      <dgm:t>
        <a:bodyPr/>
        <a:lstStyle/>
        <a:p>
          <a:pPr rtl="1"/>
          <a:endParaRPr lang="ar-EG"/>
        </a:p>
      </dgm:t>
    </dgm:pt>
    <dgm:pt modelId="{D400885F-4CB9-4236-951F-DCB5561F58C5}" type="pres">
      <dgm:prSet presAssocID="{FF0957C0-56AA-4A1F-9058-6373DBBB260C}" presName="text1" presStyleCnt="0"/>
      <dgm:spPr/>
      <dgm:t>
        <a:bodyPr/>
        <a:lstStyle/>
        <a:p>
          <a:pPr rtl="1"/>
          <a:endParaRPr lang="ar-EG"/>
        </a:p>
      </dgm:t>
    </dgm:pt>
    <dgm:pt modelId="{8BE530C6-F0D6-464E-8349-0DE9B2D2F64A}" type="pres">
      <dgm:prSet presAssocID="{FF0957C0-56AA-4A1F-9058-6373DBBB260C}" presName="textRepeatNode" presStyleLbl="alignNode1" presStyleIdx="0" presStyleCnt="1">
        <dgm:presLayoutVars>
          <dgm:chMax val="0"/>
          <dgm:chPref val="0"/>
          <dgm:bulletEnabled val="1"/>
        </dgm:presLayoutVars>
      </dgm:prSet>
      <dgm:spPr/>
      <dgm:t>
        <a:bodyPr/>
        <a:lstStyle/>
        <a:p>
          <a:pPr rtl="1"/>
          <a:endParaRPr lang="ar-EG"/>
        </a:p>
      </dgm:t>
    </dgm:pt>
    <dgm:pt modelId="{4ABAE7D9-F846-48EC-A1DC-B32AC75D7531}" type="pres">
      <dgm:prSet presAssocID="{FF0957C0-56AA-4A1F-9058-6373DBBB260C}" presName="textaccent1" presStyleCnt="0"/>
      <dgm:spPr/>
      <dgm:t>
        <a:bodyPr/>
        <a:lstStyle/>
        <a:p>
          <a:pPr rtl="1"/>
          <a:endParaRPr lang="ar-EG"/>
        </a:p>
      </dgm:t>
    </dgm:pt>
    <dgm:pt modelId="{300A3C0B-BAB0-4402-BF4B-28A1EB78AD9C}" type="pres">
      <dgm:prSet presAssocID="{FF0957C0-56AA-4A1F-9058-6373DBBB260C}" presName="accentRepeatNode" presStyleLbl="solidAlignAcc1" presStyleIdx="0" presStyleCnt="2"/>
      <dgm:spPr/>
      <dgm:t>
        <a:bodyPr/>
        <a:lstStyle/>
        <a:p>
          <a:pPr rtl="1"/>
          <a:endParaRPr lang="ar-EG"/>
        </a:p>
      </dgm:t>
    </dgm:pt>
    <dgm:pt modelId="{1BCFF9C9-AC0F-4942-A715-4426B65D0D6D}" type="pres">
      <dgm:prSet presAssocID="{3075F5E2-7D63-451B-87B7-3C341E2A90E5}" presName="image1" presStyleCnt="0"/>
      <dgm:spPr/>
      <dgm:t>
        <a:bodyPr/>
        <a:lstStyle/>
        <a:p>
          <a:pPr rtl="1"/>
          <a:endParaRPr lang="ar-EG"/>
        </a:p>
      </dgm:t>
    </dgm:pt>
    <dgm:pt modelId="{D0E0C5C9-7A68-4E13-82D9-CC396A833825}" type="pres">
      <dgm:prSet presAssocID="{3075F5E2-7D63-451B-87B7-3C341E2A90E5}" presName="imageRepeatNode" presStyleLbl="alignAcc1" presStyleIdx="0" presStyleCnt="1"/>
      <dgm:spPr/>
      <dgm:t>
        <a:bodyPr/>
        <a:lstStyle/>
        <a:p>
          <a:pPr rtl="1"/>
          <a:endParaRPr lang="ar-EG"/>
        </a:p>
      </dgm:t>
    </dgm:pt>
    <dgm:pt modelId="{6784BEB4-8447-4492-9349-11CA30646378}" type="pres">
      <dgm:prSet presAssocID="{3075F5E2-7D63-451B-87B7-3C341E2A90E5}" presName="imageaccent1" presStyleCnt="0"/>
      <dgm:spPr/>
      <dgm:t>
        <a:bodyPr/>
        <a:lstStyle/>
        <a:p>
          <a:pPr rtl="1"/>
          <a:endParaRPr lang="ar-EG"/>
        </a:p>
      </dgm:t>
    </dgm:pt>
    <dgm:pt modelId="{86E71E5A-F79F-46CC-BB0A-11E0FED6FFAE}" type="pres">
      <dgm:prSet presAssocID="{3075F5E2-7D63-451B-87B7-3C341E2A90E5}" presName="accentRepeatNode" presStyleLbl="solidAlignAcc1" presStyleIdx="1" presStyleCnt="2"/>
      <dgm:spPr/>
      <dgm:t>
        <a:bodyPr/>
        <a:lstStyle/>
        <a:p>
          <a:pPr rtl="1"/>
          <a:endParaRPr lang="ar-EG"/>
        </a:p>
      </dgm:t>
    </dgm:pt>
  </dgm:ptLst>
  <dgm:cxnLst>
    <dgm:cxn modelId="{B5431336-3638-47D6-A94F-776272653DBC}" type="presOf" srcId="{3075F5E2-7D63-451B-87B7-3C341E2A90E5}" destId="{D0E0C5C9-7A68-4E13-82D9-CC396A833825}" srcOrd="0" destOrd="0" presId="urn:microsoft.com/office/officeart/2008/layout/HexagonCluster"/>
    <dgm:cxn modelId="{D52424DC-B5DB-47F1-94AA-DC16D43E1398}" type="presOf" srcId="{D526C355-F03B-4ADF-BADB-1E098DEDEEDA}" destId="{FA04A84A-AEA6-4059-949E-633D7055F2C2}" srcOrd="0" destOrd="0" presId="urn:microsoft.com/office/officeart/2008/layout/HexagonCluster"/>
    <dgm:cxn modelId="{7EF2A4D9-82C1-40D7-9796-C68B028F684A}" srcId="{D526C355-F03B-4ADF-BADB-1E098DEDEEDA}" destId="{FF0957C0-56AA-4A1F-9058-6373DBBB260C}" srcOrd="0" destOrd="0" parTransId="{1BF16321-2B96-4EE3-8D20-E3C196021B0B}" sibTransId="{3075F5E2-7D63-451B-87B7-3C341E2A90E5}"/>
    <dgm:cxn modelId="{0B3BF4F5-FECE-4D84-9DF0-A2E1ACB38D05}" type="presOf" srcId="{FF0957C0-56AA-4A1F-9058-6373DBBB260C}" destId="{8BE530C6-F0D6-464E-8349-0DE9B2D2F64A}" srcOrd="0" destOrd="0" presId="urn:microsoft.com/office/officeart/2008/layout/HexagonCluster"/>
    <dgm:cxn modelId="{C09DEFB6-2ACF-489A-9249-E0311FE00111}" type="presParOf" srcId="{FA04A84A-AEA6-4059-949E-633D7055F2C2}" destId="{D400885F-4CB9-4236-951F-DCB5561F58C5}" srcOrd="0" destOrd="0" presId="urn:microsoft.com/office/officeart/2008/layout/HexagonCluster"/>
    <dgm:cxn modelId="{C8A59A8F-A3B1-4AE9-9593-E47CB5331F5E}" type="presParOf" srcId="{D400885F-4CB9-4236-951F-DCB5561F58C5}" destId="{8BE530C6-F0D6-464E-8349-0DE9B2D2F64A}" srcOrd="0" destOrd="0" presId="urn:microsoft.com/office/officeart/2008/layout/HexagonCluster"/>
    <dgm:cxn modelId="{1538F4D3-6B6A-4B3A-8652-FA3A85BCCAC0}" type="presParOf" srcId="{FA04A84A-AEA6-4059-949E-633D7055F2C2}" destId="{4ABAE7D9-F846-48EC-A1DC-B32AC75D7531}" srcOrd="1" destOrd="0" presId="urn:microsoft.com/office/officeart/2008/layout/HexagonCluster"/>
    <dgm:cxn modelId="{31ED9593-74F2-4EAC-8616-AFA46E959416}" type="presParOf" srcId="{4ABAE7D9-F846-48EC-A1DC-B32AC75D7531}" destId="{300A3C0B-BAB0-4402-BF4B-28A1EB78AD9C}" srcOrd="0" destOrd="0" presId="urn:microsoft.com/office/officeart/2008/layout/HexagonCluster"/>
    <dgm:cxn modelId="{F2BB3FE9-FEFF-40FD-B877-0B6AFD84D1F5}" type="presParOf" srcId="{FA04A84A-AEA6-4059-949E-633D7055F2C2}" destId="{1BCFF9C9-AC0F-4942-A715-4426B65D0D6D}" srcOrd="2" destOrd="0" presId="urn:microsoft.com/office/officeart/2008/layout/HexagonCluster"/>
    <dgm:cxn modelId="{80B3F3B1-2500-4F18-9B11-5BE441FA83A5}" type="presParOf" srcId="{1BCFF9C9-AC0F-4942-A715-4426B65D0D6D}" destId="{D0E0C5C9-7A68-4E13-82D9-CC396A833825}" srcOrd="0" destOrd="0" presId="urn:microsoft.com/office/officeart/2008/layout/HexagonCluster"/>
    <dgm:cxn modelId="{F077BE98-3ADE-448A-9FA6-D565CBD583F8}" type="presParOf" srcId="{FA04A84A-AEA6-4059-949E-633D7055F2C2}" destId="{6784BEB4-8447-4492-9349-11CA30646378}" srcOrd="3" destOrd="0" presId="urn:microsoft.com/office/officeart/2008/layout/HexagonCluster"/>
    <dgm:cxn modelId="{6E122F2E-A7E3-4839-913A-510021C9F1E1}" type="presParOf" srcId="{6784BEB4-8447-4492-9349-11CA30646378}" destId="{86E71E5A-F79F-46CC-BB0A-11E0FED6FFAE}"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05DBDD6A-AABB-45A8-A21E-94984C634177}" type="doc">
      <dgm:prSet loTypeId="urn:microsoft.com/office/officeart/2009/layout/CirclePictureHierarchy" loCatId="picture" qsTypeId="urn:microsoft.com/office/officeart/2005/8/quickstyle/simple1" qsCatId="simple" csTypeId="urn:microsoft.com/office/officeart/2005/8/colors/colorful3" csCatId="colorful" phldr="1"/>
      <dgm:spPr/>
      <dgm:t>
        <a:bodyPr/>
        <a:lstStyle/>
        <a:p>
          <a:pPr rtl="1"/>
          <a:endParaRPr lang="ar-EG"/>
        </a:p>
      </dgm:t>
    </dgm:pt>
    <dgm:pt modelId="{D7FF73B0-D61C-4885-821B-F9E0C304AFC6}">
      <dgm:prSet phldrT="[Text]" custT="1"/>
      <dgm:spPr>
        <a:xfrm>
          <a:off x="3312367" y="650305"/>
          <a:ext cx="4968552" cy="3915517"/>
        </a:xfrm>
        <a:prstGeom prst="rect">
          <a:avLst/>
        </a:prstGeom>
        <a:noFill/>
        <a:ln>
          <a:noFill/>
        </a:ln>
        <a:effectLst/>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يشارك في وضع خطة التعليم الفردية كل المتخصصين ممن لهم علاقة مباشرة بالطفل .. فيشارك في وضع الخطة التعليمية للطفل مدرس الطفل ، الأخصائي النفسي ، الأخصائي الاجتماعي ، أخصائي التخاطب ، أخصائي العلاج الطبيعي ، الطبيب هذا بالإضافة إلي الأب و الأم و إي عدد من الاستشاريين في التخصصات السابقة ممن يتصلون اتصال مباشر بعملية تعليم الطفل المعاق ذهنيا.</a:t>
          </a:r>
          <a:endParaRPr lang="ar-EG" sz="2400" dirty="0">
            <a:solidFill>
              <a:srgbClr val="0070C0"/>
            </a:solidFill>
            <a:latin typeface="Calibri" panose="020F0502020204030204"/>
            <a:ea typeface="+mn-ea"/>
            <a:cs typeface="Arial" panose="020B0604020202020204" pitchFamily="34" charset="0"/>
          </a:endParaRPr>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1510C929-971B-4BC6-A64E-0ABD5861127A}" type="pres">
      <dgm:prSet presAssocID="{05DBDD6A-AABB-45A8-A21E-94984C634177}" presName="hierChild1" presStyleCnt="0">
        <dgm:presLayoutVars>
          <dgm:chPref val="1"/>
          <dgm:dir/>
          <dgm:animOne val="branch"/>
          <dgm:animLvl val="lvl"/>
          <dgm:resizeHandles/>
        </dgm:presLayoutVars>
      </dgm:prSet>
      <dgm:spPr/>
      <dgm:t>
        <a:bodyPr/>
        <a:lstStyle/>
        <a:p>
          <a:pPr rtl="1"/>
          <a:endParaRPr lang="ar-EG"/>
        </a:p>
      </dgm:t>
    </dgm:pt>
    <dgm:pt modelId="{67F2BFD0-EF42-43E0-BEC8-79AAC59DE218}" type="pres">
      <dgm:prSet presAssocID="{D7FF73B0-D61C-4885-821B-F9E0C304AFC6}" presName="hierRoot1" presStyleCnt="0"/>
      <dgm:spPr/>
    </dgm:pt>
    <dgm:pt modelId="{4DC60181-4052-46D8-98A9-A8258633D63E}" type="pres">
      <dgm:prSet presAssocID="{D7FF73B0-D61C-4885-821B-F9E0C304AFC6}" presName="composite" presStyleCnt="0"/>
      <dgm:spPr/>
    </dgm:pt>
    <dgm:pt modelId="{BC7D8DFD-5FB2-42BD-B127-D355C0374714}" type="pres">
      <dgm:prSet presAssocID="{D7FF73B0-D61C-4885-821B-F9E0C304AFC6}" presName="image" presStyleLbl="node0" presStyleIdx="0" presStyleCnt="1"/>
      <dgm:spPr>
        <a:xfrm>
          <a:off x="0" y="1034689"/>
          <a:ext cx="3312368" cy="3312368"/>
        </a:xfrm>
        <a:prstGeom prst="ellipse">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pPr rtl="1"/>
          <a:endParaRPr lang="ar-EG"/>
        </a:p>
      </dgm:t>
    </dgm:pt>
    <dgm:pt modelId="{B5B6FB81-68F4-4EFA-905B-BEB5800554A5}" type="pres">
      <dgm:prSet presAssocID="{D7FF73B0-D61C-4885-821B-F9E0C304AFC6}" presName="text" presStyleLbl="revTx" presStyleIdx="0" presStyleCnt="1" custScaleY="118209">
        <dgm:presLayoutVars>
          <dgm:chPref val="3"/>
        </dgm:presLayoutVars>
      </dgm:prSet>
      <dgm:spPr/>
      <dgm:t>
        <a:bodyPr/>
        <a:lstStyle/>
        <a:p>
          <a:pPr rtl="1"/>
          <a:endParaRPr lang="ar-EG"/>
        </a:p>
      </dgm:t>
    </dgm:pt>
    <dgm:pt modelId="{2D311884-05D7-4926-BA6E-3A1722AD7D91}" type="pres">
      <dgm:prSet presAssocID="{D7FF73B0-D61C-4885-821B-F9E0C304AFC6}" presName="hierChild2" presStyleCnt="0"/>
      <dgm:spPr/>
    </dgm:pt>
  </dgm:ptLst>
  <dgm:cxnLst>
    <dgm:cxn modelId="{15B47F85-03C3-4FC5-8B8A-41587286E77A}" srcId="{05DBDD6A-AABB-45A8-A21E-94984C634177}" destId="{D7FF73B0-D61C-4885-821B-F9E0C304AFC6}" srcOrd="0" destOrd="0" parTransId="{CE824195-F9AD-4AE3-9D4F-18A9172533E3}" sibTransId="{3BB414CA-1DA7-442F-885A-9A5D1660CFED}"/>
    <dgm:cxn modelId="{C57742FF-7DF7-4450-8BA4-4AA1E0515D93}" type="presOf" srcId="{05DBDD6A-AABB-45A8-A21E-94984C634177}" destId="{1510C929-971B-4BC6-A64E-0ABD5861127A}" srcOrd="0" destOrd="0" presId="urn:microsoft.com/office/officeart/2009/layout/CirclePictureHierarchy"/>
    <dgm:cxn modelId="{9F7E1FF4-E8E0-4CB3-888D-2517DA6623B0}" type="presOf" srcId="{D7FF73B0-D61C-4885-821B-F9E0C304AFC6}" destId="{B5B6FB81-68F4-4EFA-905B-BEB5800554A5}" srcOrd="0" destOrd="0" presId="urn:microsoft.com/office/officeart/2009/layout/CirclePictureHierarchy"/>
    <dgm:cxn modelId="{6A1348F3-3684-44D6-A100-D1C3E570F4C8}" type="presParOf" srcId="{1510C929-971B-4BC6-A64E-0ABD5861127A}" destId="{67F2BFD0-EF42-43E0-BEC8-79AAC59DE218}" srcOrd="0" destOrd="0" presId="urn:microsoft.com/office/officeart/2009/layout/CirclePictureHierarchy"/>
    <dgm:cxn modelId="{FCFD5A0C-693D-4142-AC30-1EB2CC3452C2}" type="presParOf" srcId="{67F2BFD0-EF42-43E0-BEC8-79AAC59DE218}" destId="{4DC60181-4052-46D8-98A9-A8258633D63E}" srcOrd="0" destOrd="0" presId="urn:microsoft.com/office/officeart/2009/layout/CirclePictureHierarchy"/>
    <dgm:cxn modelId="{B60E30DD-D482-4310-B25D-A3F2C39070E0}" type="presParOf" srcId="{4DC60181-4052-46D8-98A9-A8258633D63E}" destId="{BC7D8DFD-5FB2-42BD-B127-D355C0374714}" srcOrd="0" destOrd="0" presId="urn:microsoft.com/office/officeart/2009/layout/CirclePictureHierarchy"/>
    <dgm:cxn modelId="{E9042CB4-EBDA-4FC3-9579-B8440CB7850F}" type="presParOf" srcId="{4DC60181-4052-46D8-98A9-A8258633D63E}" destId="{B5B6FB81-68F4-4EFA-905B-BEB5800554A5}" srcOrd="1" destOrd="0" presId="urn:microsoft.com/office/officeart/2009/layout/CirclePictureHierarchy"/>
    <dgm:cxn modelId="{C0938230-25EE-4555-9BDB-0D1CE4108FDB}" type="presParOf" srcId="{67F2BFD0-EF42-43E0-BEC8-79AAC59DE218}" destId="{2D311884-05D7-4926-BA6E-3A1722AD7D91}"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391191" y="23949"/>
          <a:ext cx="5805352" cy="847004"/>
        </a:xfrm>
      </dgm:spPr>
      <dgm:t>
        <a:bodyPr/>
        <a:lstStyle/>
        <a:p>
          <a:pPr rtl="1"/>
          <a:r>
            <a:rPr lang="ar-EG" sz="2400" b="0" u="none" dirty="0" smtClean="0">
              <a:latin typeface="Calibri" panose="020F0502020204030204"/>
              <a:ea typeface="+mn-ea"/>
              <a:cs typeface="Arial" panose="020B0604020202020204" pitchFamily="34" charset="0"/>
            </a:rPr>
            <a:t>بيانات أولية عن الطفل </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20343" y="1729391"/>
          <a:ext cx="3359092" cy="2706750"/>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اسم الطفل ، فصله ، تاريخ ميلاده أو السن ، المدة الزمنية للخطة ، تاريخ وضع الخطة ، اسم واضع الخطة.  و غيرها من البيانات التي قد يجد واضع الخطة أنها مهمة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t>
        <a:bodyPr/>
        <a:lstStyle/>
        <a:p>
          <a:pPr rtl="1"/>
          <a:endParaRPr lang="ar-EG"/>
        </a:p>
      </dgm:t>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a:prstGeom prst="rect">
          <a:avLst/>
        </a:prstGeom>
      </dgm:spPr>
      <dgm:t>
        <a:bodyPr/>
        <a:lstStyle/>
        <a:p>
          <a:pPr rtl="1"/>
          <a:endParaRPr lang="ar-EG"/>
        </a:p>
      </dgm:t>
    </dgm:pt>
    <dgm:pt modelId="{9B33C34E-2572-4031-A9E3-7CA74F10520A}" type="pres">
      <dgm:prSet presAssocID="{BD07481F-54C0-4ECC-8576-7D9ED6443D27}" presName="Image" presStyleLbl="bgImgPlace1" presStyleIdx="0" presStyleCnt="1" custLinFactNeighborX="-120" custLinFactNeighborY="-524"/>
      <dgm:spPr>
        <a:xfrm>
          <a:off x="384224" y="936091"/>
          <a:ext cx="5805352" cy="4918839"/>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119048" custScaleY="9645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AECFEB22-EDF7-49D1-98F7-12D0055B7637}" type="presOf" srcId="{BD07481F-54C0-4ECC-8576-7D9ED6443D27}" destId="{CABEBDE5-7AF1-4E00-8BD2-AB4C6C411BD1}" srcOrd="0" destOrd="0" presId="urn:microsoft.com/office/officeart/2008/layout/TitledPictureBlocks"/>
    <dgm:cxn modelId="{53CAE967-78EB-403B-BF38-2A7267777B23}" type="presOf" srcId="{C8A54688-5C68-4CF5-B478-5653EB66F653}" destId="{3DC63F97-5BAC-4764-A7D6-E6791559F003}"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689E2632-6314-4BC0-B197-2CC9D3F88BA0}" type="presOf" srcId="{A37462B3-FB1C-417D-BA40-017304E1894C}" destId="{BFB4ED27-7A7E-4573-A017-22CF44CD6C06}" srcOrd="0" destOrd="0" presId="urn:microsoft.com/office/officeart/2008/layout/TitledPictureBlocks"/>
    <dgm:cxn modelId="{46BBEAD6-E012-4F7B-93C0-001E788E6B9A}" type="presParOf" srcId="{BFB4ED27-7A7E-4573-A017-22CF44CD6C06}" destId="{FE83BB58-44A8-4986-B200-3375F5A8A7AF}" srcOrd="0" destOrd="0" presId="urn:microsoft.com/office/officeart/2008/layout/TitledPictureBlocks"/>
    <dgm:cxn modelId="{4C6EE912-B70F-44EF-A9DC-8B286585A116}" type="presParOf" srcId="{FE83BB58-44A8-4986-B200-3375F5A8A7AF}" destId="{CABEBDE5-7AF1-4E00-8BD2-AB4C6C411BD1}" srcOrd="0" destOrd="0" presId="urn:microsoft.com/office/officeart/2008/layout/TitledPictureBlocks"/>
    <dgm:cxn modelId="{C5678D32-4173-42E3-A9FA-0F1E1559C155}" type="presParOf" srcId="{FE83BB58-44A8-4986-B200-3375F5A8A7AF}" destId="{9B33C34E-2572-4031-A9E3-7CA74F10520A}" srcOrd="1" destOrd="0" presId="urn:microsoft.com/office/officeart/2008/layout/TitledPictureBlocks"/>
    <dgm:cxn modelId="{CC384CFB-CC3B-49A4-9DAD-5C47CA724FAD}"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A37462B3-FB1C-417D-BA40-017304E1894C}" type="doc">
      <dgm:prSet loTypeId="urn:microsoft.com/office/officeart/2008/layout/PictureStrip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391191" y="23949"/>
          <a:ext cx="5805352" cy="847004"/>
        </a:xfrm>
      </dgm:spPr>
      <dgm:t>
        <a:bodyPr/>
        <a:lstStyle/>
        <a:p>
          <a:pPr rtl="1"/>
          <a:r>
            <a:rPr lang="ar-EG" sz="2400" b="0" u="none" dirty="0" smtClean="0">
              <a:latin typeface="Calibri" panose="020F0502020204030204"/>
              <a:ea typeface="+mn-ea"/>
              <a:cs typeface="Arial" panose="020B0604020202020204" pitchFamily="34" charset="0"/>
            </a:rPr>
            <a:t>سبب كتابة الخطة أو الهدف الرئيسي منها </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20343" y="1729391"/>
          <a:ext cx="3359092" cy="2706750"/>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فمثلا إعداد خطة دراسية تعليمية عامة سنوية أو نصف سنوية أو ربع سنوية ،  إكساب الطفل بعض المهارات الرعاية الذاتية ، التجول و الخروج من المنزل ، الإعداد لبطولة رياضية ، الإعداد للحياة المهنية .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A6626E0B-8021-446F-AAFF-E5E76FB77BA9}" type="pres">
      <dgm:prSet presAssocID="{A37462B3-FB1C-417D-BA40-017304E1894C}" presName="Name0" presStyleCnt="0">
        <dgm:presLayoutVars>
          <dgm:dir/>
          <dgm:resizeHandles val="exact"/>
        </dgm:presLayoutVars>
      </dgm:prSet>
      <dgm:spPr/>
      <dgm:t>
        <a:bodyPr/>
        <a:lstStyle/>
        <a:p>
          <a:pPr rtl="1"/>
          <a:endParaRPr lang="ar-EG"/>
        </a:p>
      </dgm:t>
    </dgm:pt>
    <dgm:pt modelId="{E0033D9C-8F3A-412B-901F-6CEAB1879FFD}" type="pres">
      <dgm:prSet presAssocID="{BD07481F-54C0-4ECC-8576-7D9ED6443D27}" presName="composite" presStyleCnt="0"/>
      <dgm:spPr/>
    </dgm:pt>
    <dgm:pt modelId="{733D2E35-E697-4DF9-9969-75402A69D92A}" type="pres">
      <dgm:prSet presAssocID="{BD07481F-54C0-4ECC-8576-7D9ED6443D27}" presName="rect1" presStyleLbl="trAlignAcc1" presStyleIdx="0" presStyleCnt="1">
        <dgm:presLayoutVars>
          <dgm:bulletEnabled val="1"/>
        </dgm:presLayoutVars>
      </dgm:prSet>
      <dgm:spPr/>
      <dgm:t>
        <a:bodyPr/>
        <a:lstStyle/>
        <a:p>
          <a:pPr rtl="1"/>
          <a:endParaRPr lang="ar-EG"/>
        </a:p>
      </dgm:t>
    </dgm:pt>
    <dgm:pt modelId="{89199AD9-D214-4FE0-A39C-FA3F975FC8FB}" type="pres">
      <dgm:prSet presAssocID="{BD07481F-54C0-4ECC-8576-7D9ED6443D27}"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54A69D56-4E0D-4DDF-9457-47B5746ED001}" type="presOf" srcId="{A37462B3-FB1C-417D-BA40-017304E1894C}" destId="{A6626E0B-8021-446F-AAFF-E5E76FB77BA9}" srcOrd="0" destOrd="0" presId="urn:microsoft.com/office/officeart/2008/layout/PictureStrips"/>
    <dgm:cxn modelId="{6AFD8A48-47F8-4725-99FD-1BDA497E849A}" type="presOf" srcId="{BD07481F-54C0-4ECC-8576-7D9ED6443D27}" destId="{733D2E35-E697-4DF9-9969-75402A69D92A}" srcOrd="0" destOrd="0" presId="urn:microsoft.com/office/officeart/2008/layout/PictureStrips"/>
    <dgm:cxn modelId="{6402C563-0804-4EC5-A0CE-62DF77568033}" type="presOf" srcId="{C8A54688-5C68-4CF5-B478-5653EB66F653}" destId="{733D2E35-E697-4DF9-9969-75402A69D92A}" srcOrd="0" destOrd="1" presId="urn:microsoft.com/office/officeart/2008/layout/PictureStrips"/>
    <dgm:cxn modelId="{11314729-4909-495B-8C50-7AA56D56AC59}" srcId="{A37462B3-FB1C-417D-BA40-017304E1894C}" destId="{BD07481F-54C0-4ECC-8576-7D9ED6443D27}" srcOrd="0" destOrd="0" parTransId="{3949DC1F-8681-41C3-A5A7-942AD162E3FD}" sibTransId="{5B02EB69-D35A-4526-A311-5EB69313C4C6}"/>
    <dgm:cxn modelId="{7E8A30DC-BFA0-4637-91CF-5C060DF81704}" type="presParOf" srcId="{A6626E0B-8021-446F-AAFF-E5E76FB77BA9}" destId="{E0033D9C-8F3A-412B-901F-6CEAB1879FFD}" srcOrd="0" destOrd="0" presId="urn:microsoft.com/office/officeart/2008/layout/PictureStrips"/>
    <dgm:cxn modelId="{0AA56AFE-A822-4BE0-9F93-CA3F19364F9D}" type="presParOf" srcId="{E0033D9C-8F3A-412B-901F-6CEAB1879FFD}" destId="{733D2E35-E697-4DF9-9969-75402A69D92A}" srcOrd="0" destOrd="0" presId="urn:microsoft.com/office/officeart/2008/layout/PictureStrips"/>
    <dgm:cxn modelId="{6E2EB2AC-D78B-405B-8EB1-13393E950646}" type="presParOf" srcId="{E0033D9C-8F3A-412B-901F-6CEAB1879FFD}" destId="{89199AD9-D214-4FE0-A39C-FA3F975FC8FB}"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A37462B3-FB1C-417D-BA40-017304E1894C}" type="doc">
      <dgm:prSet loTypeId="urn:microsoft.com/office/officeart/2008/layout/PictureStrip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391191" y="23949"/>
          <a:ext cx="5805352" cy="847004"/>
        </a:xfrm>
      </dgm:spPr>
      <dgm:t>
        <a:bodyPr/>
        <a:lstStyle/>
        <a:p>
          <a:pPr rtl="1"/>
          <a:r>
            <a:rPr lang="ar-EG" sz="2400" b="0" u="none" dirty="0" smtClean="0">
              <a:latin typeface="Calibri" panose="020F0502020204030204"/>
              <a:ea typeface="+mn-ea"/>
              <a:cs typeface="Arial" panose="020B0604020202020204" pitchFamily="34" charset="0"/>
            </a:rPr>
            <a:t>مدي زمني </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20343" y="1729391"/>
          <a:ext cx="3359092" cy="2706750"/>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كما يمكن إرفاق تقرير بالخطة بعد كتابة الخطة أثناء أي فترة من فتراتها يوضح أي تطورات قد تطرأ علي بنود الخطة أو علي قدرات أو ظروف الطفل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34C167B5-AFF4-4A9A-9F49-DFCB3020E5A2}" type="pres">
      <dgm:prSet presAssocID="{A37462B3-FB1C-417D-BA40-017304E1894C}" presName="Name0" presStyleCnt="0">
        <dgm:presLayoutVars>
          <dgm:dir/>
          <dgm:resizeHandles val="exact"/>
        </dgm:presLayoutVars>
      </dgm:prSet>
      <dgm:spPr/>
      <dgm:t>
        <a:bodyPr/>
        <a:lstStyle/>
        <a:p>
          <a:pPr rtl="1"/>
          <a:endParaRPr lang="ar-EG"/>
        </a:p>
      </dgm:t>
    </dgm:pt>
    <dgm:pt modelId="{87DB372F-34D7-4F68-A1CE-7F359A5CAAD7}" type="pres">
      <dgm:prSet presAssocID="{BD07481F-54C0-4ECC-8576-7D9ED6443D27}" presName="composite" presStyleCnt="0"/>
      <dgm:spPr/>
    </dgm:pt>
    <dgm:pt modelId="{35A6D6C0-F02D-439C-9CE7-AE0A1E04A166}" type="pres">
      <dgm:prSet presAssocID="{BD07481F-54C0-4ECC-8576-7D9ED6443D27}" presName="rect1" presStyleLbl="trAlignAcc1" presStyleIdx="0" presStyleCnt="1">
        <dgm:presLayoutVars>
          <dgm:bulletEnabled val="1"/>
        </dgm:presLayoutVars>
      </dgm:prSet>
      <dgm:spPr/>
      <dgm:t>
        <a:bodyPr/>
        <a:lstStyle/>
        <a:p>
          <a:pPr rtl="1"/>
          <a:endParaRPr lang="ar-EG"/>
        </a:p>
      </dgm:t>
    </dgm:pt>
    <dgm:pt modelId="{FBF40183-6093-4D1A-817B-70332E31E590}" type="pres">
      <dgm:prSet presAssocID="{BD07481F-54C0-4ECC-8576-7D9ED6443D27}"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58062068-F2CF-4A36-8CC3-992B547187DA}" type="presOf" srcId="{BD07481F-54C0-4ECC-8576-7D9ED6443D27}" destId="{35A6D6C0-F02D-439C-9CE7-AE0A1E04A166}" srcOrd="0" destOrd="0" presId="urn:microsoft.com/office/officeart/2008/layout/PictureStrips"/>
    <dgm:cxn modelId="{F3DC572C-8A17-42D6-9318-E479E7FCD8E0}" type="presOf" srcId="{C8A54688-5C68-4CF5-B478-5653EB66F653}" destId="{35A6D6C0-F02D-439C-9CE7-AE0A1E04A166}" srcOrd="0" destOrd="1" presId="urn:microsoft.com/office/officeart/2008/layout/PictureStrips"/>
    <dgm:cxn modelId="{3E18365B-225D-402C-8E87-4AA82DDBC3C4}" type="presOf" srcId="{A37462B3-FB1C-417D-BA40-017304E1894C}" destId="{34C167B5-AFF4-4A9A-9F49-DFCB3020E5A2}" srcOrd="0" destOrd="0" presId="urn:microsoft.com/office/officeart/2008/layout/PictureStrips"/>
    <dgm:cxn modelId="{11314729-4909-495B-8C50-7AA56D56AC59}" srcId="{A37462B3-FB1C-417D-BA40-017304E1894C}" destId="{BD07481F-54C0-4ECC-8576-7D9ED6443D27}" srcOrd="0" destOrd="0" parTransId="{3949DC1F-8681-41C3-A5A7-942AD162E3FD}" sibTransId="{5B02EB69-D35A-4526-A311-5EB69313C4C6}"/>
    <dgm:cxn modelId="{588704EF-B07D-4D8A-A622-05DB81DF71C5}" type="presParOf" srcId="{34C167B5-AFF4-4A9A-9F49-DFCB3020E5A2}" destId="{87DB372F-34D7-4F68-A1CE-7F359A5CAAD7}" srcOrd="0" destOrd="0" presId="urn:microsoft.com/office/officeart/2008/layout/PictureStrips"/>
    <dgm:cxn modelId="{D905BB57-FC1F-4BCB-829E-07182A0A8865}" type="presParOf" srcId="{87DB372F-34D7-4F68-A1CE-7F359A5CAAD7}" destId="{35A6D6C0-F02D-439C-9CE7-AE0A1E04A166}" srcOrd="0" destOrd="0" presId="urn:microsoft.com/office/officeart/2008/layout/PictureStrips"/>
    <dgm:cxn modelId="{6721776A-9835-4D35-83BC-D4C33667113F}" type="presParOf" srcId="{87DB372F-34D7-4F68-A1CE-7F359A5CAAD7}" destId="{FBF40183-6093-4D1A-817B-70332E31E590}"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DBDD6A-AABB-45A8-A21E-94984C634177}" type="doc">
      <dgm:prSet loTypeId="urn:microsoft.com/office/officeart/2005/8/layout/hProcess10" loCatId="picture" qsTypeId="urn:microsoft.com/office/officeart/2005/8/quickstyle/simple1" qsCatId="simple" csTypeId="urn:microsoft.com/office/officeart/2005/8/colors/colorful5" csCatId="colorful" phldr="1"/>
      <dgm:spPr/>
      <dgm:t>
        <a:bodyPr/>
        <a:lstStyle/>
        <a:p>
          <a:pPr rtl="1"/>
          <a:endParaRPr lang="ar-EG"/>
        </a:p>
      </dgm:t>
    </dgm:pt>
    <dgm:pt modelId="{D7FF73B0-D61C-4885-821B-F9E0C304AFC6}">
      <dgm:prSet phldrT="[Text]" custT="1"/>
      <dgm:spPr/>
      <dgm:t>
        <a:bodyPr/>
        <a:lstStyle/>
        <a:p>
          <a:pPr algn="ctr" rtl="1"/>
          <a:r>
            <a:rPr lang="ar-EG" sz="2400" dirty="0" smtClean="0"/>
            <a:t>توجد فروق فردية بين الأطفال فيوجد أطفال تستجيب  للأصوات بعد الولادة مباشرة وأطفال لا تستجيب وذلك لوجود السائل الأمنيوتي في قناة استكيوس .</a:t>
          </a:r>
          <a:endParaRPr lang="ar-EG" sz="2400" dirty="0"/>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91716A4C-D1FE-4DC4-99A4-1CA5A35312DD}" type="pres">
      <dgm:prSet presAssocID="{05DBDD6A-AABB-45A8-A21E-94984C634177}" presName="Name0" presStyleCnt="0">
        <dgm:presLayoutVars>
          <dgm:dir val="rev"/>
          <dgm:resizeHandles val="exact"/>
        </dgm:presLayoutVars>
      </dgm:prSet>
      <dgm:spPr/>
      <dgm:t>
        <a:bodyPr/>
        <a:lstStyle/>
        <a:p>
          <a:pPr rtl="1"/>
          <a:endParaRPr lang="ar-EG"/>
        </a:p>
      </dgm:t>
    </dgm:pt>
    <dgm:pt modelId="{D860CBEB-D05C-444E-BDE0-47F8AD9442FF}" type="pres">
      <dgm:prSet presAssocID="{D7FF73B0-D61C-4885-821B-F9E0C304AFC6}" presName="composite" presStyleCnt="0"/>
      <dgm:spPr/>
    </dgm:pt>
    <dgm:pt modelId="{CAD97C74-25F5-40CA-86CC-10E76571503B}" type="pres">
      <dgm:prSet presAssocID="{D7FF73B0-D61C-4885-821B-F9E0C304AFC6}" presName="imagSh" presStyleLbl="bgImgPlace1" presStyleIdx="0" presStyleCnt="1"/>
      <dgm:spPr>
        <a:blipFill rotWithShape="1">
          <a:blip xmlns:r="http://schemas.openxmlformats.org/officeDocument/2006/relationships" r:embed="rId1"/>
          <a:stretch>
            <a:fillRect/>
          </a:stretch>
        </a:blipFill>
      </dgm:spPr>
    </dgm:pt>
    <dgm:pt modelId="{05E67743-D7D2-487B-B3CF-2FC6402AE298}" type="pres">
      <dgm:prSet presAssocID="{D7FF73B0-D61C-4885-821B-F9E0C304AFC6}" presName="txNode" presStyleLbl="node1" presStyleIdx="0" presStyleCnt="1">
        <dgm:presLayoutVars>
          <dgm:bulletEnabled val="1"/>
        </dgm:presLayoutVars>
      </dgm:prSet>
      <dgm:spPr/>
      <dgm:t>
        <a:bodyPr/>
        <a:lstStyle/>
        <a:p>
          <a:pPr rtl="1"/>
          <a:endParaRPr lang="ar-EG"/>
        </a:p>
      </dgm:t>
    </dgm:pt>
  </dgm:ptLst>
  <dgm:cxnLst>
    <dgm:cxn modelId="{625831DF-C377-4D64-B84A-6AA6491D6803}" type="presOf" srcId="{D7FF73B0-D61C-4885-821B-F9E0C304AFC6}" destId="{05E67743-D7D2-487B-B3CF-2FC6402AE298}" srcOrd="0" destOrd="0" presId="urn:microsoft.com/office/officeart/2005/8/layout/hProcess10"/>
    <dgm:cxn modelId="{15B47F85-03C3-4FC5-8B8A-41587286E77A}" srcId="{05DBDD6A-AABB-45A8-A21E-94984C634177}" destId="{D7FF73B0-D61C-4885-821B-F9E0C304AFC6}" srcOrd="0" destOrd="0" parTransId="{CE824195-F9AD-4AE3-9D4F-18A9172533E3}" sibTransId="{3BB414CA-1DA7-442F-885A-9A5D1660CFED}"/>
    <dgm:cxn modelId="{8E8F9C2A-4B5A-453B-8306-A2C00272B43C}" type="presOf" srcId="{05DBDD6A-AABB-45A8-A21E-94984C634177}" destId="{91716A4C-D1FE-4DC4-99A4-1CA5A35312DD}" srcOrd="0" destOrd="0" presId="urn:microsoft.com/office/officeart/2005/8/layout/hProcess10"/>
    <dgm:cxn modelId="{1985ABF7-D47E-40A2-84D2-50DA40226071}" type="presParOf" srcId="{91716A4C-D1FE-4DC4-99A4-1CA5A35312DD}" destId="{D860CBEB-D05C-444E-BDE0-47F8AD9442FF}" srcOrd="0" destOrd="0" presId="urn:microsoft.com/office/officeart/2005/8/layout/hProcess10"/>
    <dgm:cxn modelId="{35350879-F34E-4ED6-941C-FD063D299B6E}" type="presParOf" srcId="{D860CBEB-D05C-444E-BDE0-47F8AD9442FF}" destId="{CAD97C74-25F5-40CA-86CC-10E76571503B}" srcOrd="0" destOrd="0" presId="urn:microsoft.com/office/officeart/2005/8/layout/hProcess10"/>
    <dgm:cxn modelId="{35A6A5B3-F0C6-493D-922A-3188FED293C4}" type="presParOf" srcId="{D860CBEB-D05C-444E-BDE0-47F8AD9442FF}" destId="{05E67743-D7D2-487B-B3CF-2FC6402AE298}"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391191" y="23949"/>
          <a:ext cx="5805352" cy="847004"/>
        </a:xfrm>
      </dgm:spPr>
      <dgm:t>
        <a:bodyPr/>
        <a:lstStyle/>
        <a:p>
          <a:pPr rtl="1"/>
          <a:r>
            <a:rPr lang="ar-EG" sz="2400" b="0" u="none" dirty="0" smtClean="0">
              <a:latin typeface="Calibri" panose="020F0502020204030204"/>
              <a:ea typeface="+mn-ea"/>
              <a:cs typeface="Arial" panose="020B0604020202020204" pitchFamily="34" charset="0"/>
            </a:rPr>
            <a:t>البرامج المقترحة للتدريس ( الأهداف بعيدة المدى ) </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20343" y="1729391"/>
          <a:ext cx="3359092" cy="2706750"/>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و هي المهارات التي لا يجيدها الطفل في المقاييس و القوائم التي استخدمها المدرس في كل مجال من مجالات التدريس السابقة و التي تلي مباشرة البنود التي يجيدها الطفل في هذه المقاييس أو القوائم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t>
        <a:bodyPr/>
        <a:lstStyle/>
        <a:p>
          <a:pPr rtl="1"/>
          <a:endParaRPr lang="ar-EG"/>
        </a:p>
      </dgm:t>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a:prstGeom prst="rect">
          <a:avLst/>
        </a:prstGeom>
      </dgm:spPr>
      <dgm:t>
        <a:bodyPr/>
        <a:lstStyle/>
        <a:p>
          <a:pPr rtl="1"/>
          <a:endParaRPr lang="ar-EG"/>
        </a:p>
      </dgm:t>
    </dgm:pt>
    <dgm:pt modelId="{9B33C34E-2572-4031-A9E3-7CA74F10520A}" type="pres">
      <dgm:prSet presAssocID="{BD07481F-54C0-4ECC-8576-7D9ED6443D27}" presName="Image" presStyleLbl="bgImgPlace1" presStyleIdx="0" presStyleCnt="1" custLinFactNeighborX="-120" custLinFactNeighborY="-524"/>
      <dgm:spPr>
        <a:xfrm>
          <a:off x="384224" y="936091"/>
          <a:ext cx="5805352" cy="4918839"/>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119048" custScaleY="106504">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E1D66C3A-8E82-44F7-AB52-22328E3BCE00}" type="presOf" srcId="{BD07481F-54C0-4ECC-8576-7D9ED6443D27}" destId="{CABEBDE5-7AF1-4E00-8BD2-AB4C6C411BD1}" srcOrd="0" destOrd="0" presId="urn:microsoft.com/office/officeart/2008/layout/TitledPictureBlocks"/>
    <dgm:cxn modelId="{FD2EBA52-6255-4848-B169-05358AC3DB9E}" type="presOf" srcId="{C8A54688-5C68-4CF5-B478-5653EB66F653}" destId="{3DC63F97-5BAC-4764-A7D6-E6791559F003}" srcOrd="0" destOrd="0" presId="urn:microsoft.com/office/officeart/2008/layout/TitledPictureBlocks"/>
    <dgm:cxn modelId="{69D29ED5-75C9-4102-B1B2-3ADF15ABF2B9}" type="presOf" srcId="{A37462B3-FB1C-417D-BA40-017304E1894C}" destId="{BFB4ED27-7A7E-4573-A017-22CF44CD6C06}"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66364AD7-9735-44D3-9290-F38CB6D96FCC}" type="presParOf" srcId="{BFB4ED27-7A7E-4573-A017-22CF44CD6C06}" destId="{FE83BB58-44A8-4986-B200-3375F5A8A7AF}" srcOrd="0" destOrd="0" presId="urn:microsoft.com/office/officeart/2008/layout/TitledPictureBlocks"/>
    <dgm:cxn modelId="{02F7FD62-E2C9-4501-9AC5-760B40E345C0}" type="presParOf" srcId="{FE83BB58-44A8-4986-B200-3375F5A8A7AF}" destId="{CABEBDE5-7AF1-4E00-8BD2-AB4C6C411BD1}" srcOrd="0" destOrd="0" presId="urn:microsoft.com/office/officeart/2008/layout/TitledPictureBlocks"/>
    <dgm:cxn modelId="{B390DC1E-9085-4979-8181-E39405F4FDC3}" type="presParOf" srcId="{FE83BB58-44A8-4986-B200-3375F5A8A7AF}" destId="{9B33C34E-2572-4031-A9E3-7CA74F10520A}" srcOrd="1" destOrd="0" presId="urn:microsoft.com/office/officeart/2008/layout/TitledPictureBlocks"/>
    <dgm:cxn modelId="{1B6B767A-161F-4CEC-9762-8C9EF7978E9B}"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A37462B3-FB1C-417D-BA40-017304E1894C}" type="doc">
      <dgm:prSet loTypeId="urn:microsoft.com/office/officeart/2008/layout/PictureStrip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407739" y="21087"/>
          <a:ext cx="5811027" cy="847832"/>
        </a:xfrm>
      </dgm:spPr>
      <dgm:t>
        <a:bodyPr/>
        <a:lstStyle/>
        <a:p>
          <a:pPr rtl="1"/>
          <a:r>
            <a:rPr lang="ar-EG" sz="2400" b="0" u="none" smtClean="0">
              <a:latin typeface="Calibri" panose="020F0502020204030204"/>
              <a:ea typeface="+mn-ea"/>
              <a:cs typeface="Arial" panose="020B0604020202020204" pitchFamily="34" charset="0"/>
            </a:rPr>
            <a:t>الأنشطة المستخدمة  و الأهداف الجزئية</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82515" y="1555660"/>
          <a:ext cx="3280372" cy="3054466"/>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في تعض الأحيان عندما يكون المدى الزمني للخطة طويل بحيث تكون الأهداف الموضوعة في الخطة إجمالية بشكل كبير أو بعيدة المدى بشكل كبير .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085AF0AF-06D3-47E0-A3D8-076D3753C58D}" type="pres">
      <dgm:prSet presAssocID="{A37462B3-FB1C-417D-BA40-017304E1894C}" presName="Name0" presStyleCnt="0">
        <dgm:presLayoutVars>
          <dgm:dir/>
          <dgm:resizeHandles val="exact"/>
        </dgm:presLayoutVars>
      </dgm:prSet>
      <dgm:spPr/>
      <dgm:t>
        <a:bodyPr/>
        <a:lstStyle/>
        <a:p>
          <a:pPr rtl="1"/>
          <a:endParaRPr lang="ar-EG"/>
        </a:p>
      </dgm:t>
    </dgm:pt>
    <dgm:pt modelId="{3C11B778-61C2-4095-98C7-441220287601}" type="pres">
      <dgm:prSet presAssocID="{BD07481F-54C0-4ECC-8576-7D9ED6443D27}" presName="composite" presStyleCnt="0"/>
      <dgm:spPr/>
    </dgm:pt>
    <dgm:pt modelId="{4C47CFFA-2E56-4CF4-BA65-B13F2D70E86C}" type="pres">
      <dgm:prSet presAssocID="{BD07481F-54C0-4ECC-8576-7D9ED6443D27}" presName="rect1" presStyleLbl="trAlignAcc1" presStyleIdx="0" presStyleCnt="1">
        <dgm:presLayoutVars>
          <dgm:bulletEnabled val="1"/>
        </dgm:presLayoutVars>
      </dgm:prSet>
      <dgm:spPr>
        <a:prstGeom prst="roundRect">
          <a:avLst>
            <a:gd name="adj" fmla="val 10000"/>
          </a:avLst>
        </a:prstGeom>
      </dgm:spPr>
      <dgm:t>
        <a:bodyPr/>
        <a:lstStyle/>
        <a:p>
          <a:pPr rtl="1"/>
          <a:endParaRPr lang="ar-EG"/>
        </a:p>
      </dgm:t>
    </dgm:pt>
    <dgm:pt modelId="{99D18792-F611-4E96-B33B-070586F2AD89}" type="pres">
      <dgm:prSet presAssocID="{BD07481F-54C0-4ECC-8576-7D9ED6443D27}"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E0717EEF-D112-4F38-B143-937BD769CA31}" type="presOf" srcId="{BD07481F-54C0-4ECC-8576-7D9ED6443D27}" destId="{4C47CFFA-2E56-4CF4-BA65-B13F2D70E86C}" srcOrd="0" destOrd="0" presId="urn:microsoft.com/office/officeart/2008/layout/PictureStrips"/>
    <dgm:cxn modelId="{4806366E-8139-408E-BBE2-A586E7BF10C5}" type="presOf" srcId="{A37462B3-FB1C-417D-BA40-017304E1894C}" destId="{085AF0AF-06D3-47E0-A3D8-076D3753C58D}" srcOrd="0" destOrd="0" presId="urn:microsoft.com/office/officeart/2008/layout/PictureStrips"/>
    <dgm:cxn modelId="{37C4FE44-A570-4B7E-8043-BA0DFC14CB6D}" type="presOf" srcId="{C8A54688-5C68-4CF5-B478-5653EB66F653}" destId="{4C47CFFA-2E56-4CF4-BA65-B13F2D70E86C}" srcOrd="0" destOrd="1" presId="urn:microsoft.com/office/officeart/2008/layout/PictureStrips"/>
    <dgm:cxn modelId="{11314729-4909-495B-8C50-7AA56D56AC59}" srcId="{A37462B3-FB1C-417D-BA40-017304E1894C}" destId="{BD07481F-54C0-4ECC-8576-7D9ED6443D27}" srcOrd="0" destOrd="0" parTransId="{3949DC1F-8681-41C3-A5A7-942AD162E3FD}" sibTransId="{5B02EB69-D35A-4526-A311-5EB69313C4C6}"/>
    <dgm:cxn modelId="{6AD87470-A39E-4352-B8D9-1C03EAB77069}" type="presParOf" srcId="{085AF0AF-06D3-47E0-A3D8-076D3753C58D}" destId="{3C11B778-61C2-4095-98C7-441220287601}" srcOrd="0" destOrd="0" presId="urn:microsoft.com/office/officeart/2008/layout/PictureStrips"/>
    <dgm:cxn modelId="{6BB12643-5823-4E1A-B9C7-49AAB3F6AB06}" type="presParOf" srcId="{3C11B778-61C2-4095-98C7-441220287601}" destId="{4C47CFFA-2E56-4CF4-BA65-B13F2D70E86C}" srcOrd="0" destOrd="0" presId="urn:microsoft.com/office/officeart/2008/layout/PictureStrips"/>
    <dgm:cxn modelId="{169B49CD-5582-4054-B081-27609CFDFCFE}" type="presParOf" srcId="{3C11B778-61C2-4095-98C7-441220287601}" destId="{99D18792-F611-4E96-B33B-070586F2AD8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407739" y="21087"/>
          <a:ext cx="5811027" cy="847832"/>
        </a:xfrm>
      </dgm:spPr>
      <dgm:t>
        <a:bodyPr/>
        <a:lstStyle/>
        <a:p>
          <a:pPr rtl="1"/>
          <a:r>
            <a:rPr lang="ar-EG" sz="2400" b="0" u="none" dirty="0" smtClean="0">
              <a:latin typeface="Calibri" panose="020F0502020204030204"/>
              <a:ea typeface="+mn-ea"/>
              <a:cs typeface="Arial" panose="020B0604020202020204" pitchFamily="34" charset="0"/>
            </a:rPr>
            <a:t>ملاحظات</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82515" y="1555660"/>
          <a:ext cx="3280372" cy="3054466"/>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حيث يتم إدراج خانة للملاحظات يدون بها ملاحظات علي الهدف أو سبب وضع المدرس له بهذا الشكل ، طريقة يرغب المدرس في أداء الطفل للهدف طبقا لها ، نقاط يحب المدرس أن يلتفت لها المدرس أثناء التنفيذ.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t>
        <a:bodyPr/>
        <a:lstStyle/>
        <a:p>
          <a:pPr rtl="1"/>
          <a:endParaRPr lang="ar-EG"/>
        </a:p>
      </dgm:t>
    </dgm:pt>
    <dgm:pt modelId="{CABEBDE5-7AF1-4E00-8BD2-AB4C6C411BD1}" type="pres">
      <dgm:prSet presAssocID="{BD07481F-54C0-4ECC-8576-7D9ED6443D27}" presName="ParentText" presStyleLbl="node1" presStyleIdx="0" presStyleCnt="1" custLinFactNeighborX="-889" custLinFactNeighborY="-2827">
        <dgm:presLayoutVars>
          <dgm:chMax val="1"/>
          <dgm:chPref val="1"/>
          <dgm:bulletEnabled val="1"/>
        </dgm:presLayoutVars>
      </dgm:prSet>
      <dgm:spPr>
        <a:prstGeom prst="rect">
          <a:avLst/>
        </a:prstGeom>
      </dgm:spPr>
      <dgm:t>
        <a:bodyPr/>
        <a:lstStyle/>
        <a:p>
          <a:pPr rtl="1"/>
          <a:endParaRPr lang="ar-EG"/>
        </a:p>
      </dgm:t>
    </dgm:pt>
    <dgm:pt modelId="{9B33C34E-2572-4031-A9E3-7CA74F10520A}" type="pres">
      <dgm:prSet presAssocID="{BD07481F-54C0-4ECC-8576-7D9ED6443D27}" presName="Image" presStyleLbl="bgImgPlace1" presStyleIdx="0" presStyleCnt="1" custLinFactNeighborX="-120" custLinFactNeighborY="-524"/>
      <dgm:spPr>
        <a:xfrm>
          <a:off x="400765" y="934120"/>
          <a:ext cx="5811027" cy="4923648"/>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119048" custScaleY="106504">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2E3C53A7-5ED7-4B39-B018-A7F5E7444C0C}" type="presOf" srcId="{BD07481F-54C0-4ECC-8576-7D9ED6443D27}" destId="{CABEBDE5-7AF1-4E00-8BD2-AB4C6C411BD1}" srcOrd="0" destOrd="0" presId="urn:microsoft.com/office/officeart/2008/layout/TitledPictureBlocks"/>
    <dgm:cxn modelId="{D772BE0F-D3F3-4D60-9388-B059BCFCDC35}" type="presOf" srcId="{A37462B3-FB1C-417D-BA40-017304E1894C}" destId="{BFB4ED27-7A7E-4573-A017-22CF44CD6C06}" srcOrd="0" destOrd="0" presId="urn:microsoft.com/office/officeart/2008/layout/TitledPictureBlocks"/>
    <dgm:cxn modelId="{0475B9E3-2F3C-41D0-9752-35D5947E553B}" srcId="{BD07481F-54C0-4ECC-8576-7D9ED6443D27}" destId="{C8A54688-5C68-4CF5-B478-5653EB66F653}" srcOrd="0" destOrd="0" parTransId="{58CFDE00-DB88-4D98-AEA7-24AF71110026}" sibTransId="{8DD30CA1-1486-4876-A3B6-A34F044CB89E}"/>
    <dgm:cxn modelId="{1628D370-A096-4F5C-B10D-2EF477DD6D4F}" type="presOf" srcId="{C8A54688-5C68-4CF5-B478-5653EB66F653}" destId="{3DC63F97-5BAC-4764-A7D6-E6791559F003}"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BAA88261-BD50-4F31-985D-03F10B05B172}" type="presParOf" srcId="{BFB4ED27-7A7E-4573-A017-22CF44CD6C06}" destId="{FE83BB58-44A8-4986-B200-3375F5A8A7AF}" srcOrd="0" destOrd="0" presId="urn:microsoft.com/office/officeart/2008/layout/TitledPictureBlocks"/>
    <dgm:cxn modelId="{74E86C53-C60A-4CE7-A5B9-2056FD496673}" type="presParOf" srcId="{FE83BB58-44A8-4986-B200-3375F5A8A7AF}" destId="{CABEBDE5-7AF1-4E00-8BD2-AB4C6C411BD1}" srcOrd="0" destOrd="0" presId="urn:microsoft.com/office/officeart/2008/layout/TitledPictureBlocks"/>
    <dgm:cxn modelId="{266F9704-D26A-40D8-BE3E-3DCB9F3EE343}" type="presParOf" srcId="{FE83BB58-44A8-4986-B200-3375F5A8A7AF}" destId="{9B33C34E-2572-4031-A9E3-7CA74F10520A}" srcOrd="1" destOrd="0" presId="urn:microsoft.com/office/officeart/2008/layout/TitledPictureBlocks"/>
    <dgm:cxn modelId="{A61E2DE7-3184-4FA5-9C6F-45C6CF48CFAF}"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A37462B3-FB1C-417D-BA40-017304E1894C}" type="doc">
      <dgm:prSet loTypeId="urn:microsoft.com/office/officeart/2008/layout/PictureAccentList" loCatId="picture" qsTypeId="urn:microsoft.com/office/officeart/2005/8/quickstyle/simple1" qsCatId="simple" csTypeId="urn:microsoft.com/office/officeart/2005/8/colors/colorful5" csCatId="colorful" phldr="1"/>
      <dgm:spPr/>
      <dgm:t>
        <a:bodyPr/>
        <a:lstStyle/>
        <a:p>
          <a:pPr rtl="1"/>
          <a:endParaRPr lang="ar-EG"/>
        </a:p>
      </dgm:t>
    </dgm:pt>
    <dgm:pt modelId="{BD07481F-54C0-4ECC-8576-7D9ED6443D27}">
      <dgm:prSet phldrT="[Text]" custT="1"/>
      <dgm:spPr>
        <a:xfrm>
          <a:off x="407739" y="21087"/>
          <a:ext cx="5811027" cy="847832"/>
        </a:xfrm>
      </dgm:spPr>
      <dgm:t>
        <a:bodyPr/>
        <a:lstStyle/>
        <a:p>
          <a:pPr rtl="1"/>
          <a:r>
            <a:rPr lang="ar-EG" sz="2400" b="0" u="none" dirty="0" smtClean="0">
              <a:latin typeface="Calibri" panose="020F0502020204030204"/>
              <a:ea typeface="+mn-ea"/>
              <a:cs typeface="Arial" panose="020B0604020202020204" pitchFamily="34" charset="0"/>
            </a:rPr>
            <a:t>الأنشطة و الخدمات الإضافية التي تقدم للطفل خارج الفصل و مدتها </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82515" y="1555660"/>
          <a:ext cx="3280372" cy="3054466"/>
        </a:xfrm>
      </dgm:spPr>
      <dgm:t>
        <a:bodyPr/>
        <a:lstStyle/>
        <a:p>
          <a:pPr algn="justLow" rtl="1"/>
          <a:r>
            <a:rPr lang="ar-EG" sz="2400" smtClean="0">
              <a:latin typeface="Calibri" panose="020F0502020204030204"/>
              <a:ea typeface="+mn-ea"/>
              <a:cs typeface="Arial" panose="020B0604020202020204" pitchFamily="34" charset="0"/>
            </a:rPr>
            <a:t>من أنشطة خاصة بالتخاطب أو العلاج الطبيعي أو غرف المصادر أو الرعاية الطبية أو الإجتماعية أو النفسية في حالة تقديم كل خدمة من هذه الخدمات بشكل منفرد للطفل بمعزل عن باقي أطفال الفصل. </a:t>
          </a:r>
          <a:endParaRPr lang="ar-EG" sz="2400" dirty="0">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FE5FFA10-14B3-4CD8-BAAC-0347A7060414}" type="pres">
      <dgm:prSet presAssocID="{A37462B3-FB1C-417D-BA40-017304E1894C}" presName="layout" presStyleCnt="0">
        <dgm:presLayoutVars>
          <dgm:chMax/>
          <dgm:chPref/>
          <dgm:dir/>
          <dgm:animOne val="branch"/>
          <dgm:animLvl val="lvl"/>
          <dgm:resizeHandles/>
        </dgm:presLayoutVars>
      </dgm:prSet>
      <dgm:spPr/>
      <dgm:t>
        <a:bodyPr/>
        <a:lstStyle/>
        <a:p>
          <a:pPr rtl="1"/>
          <a:endParaRPr lang="ar-EG"/>
        </a:p>
      </dgm:t>
    </dgm:pt>
    <dgm:pt modelId="{C23B1EAF-5610-4C6B-9B0A-ABA08A5A117B}" type="pres">
      <dgm:prSet presAssocID="{BD07481F-54C0-4ECC-8576-7D9ED6443D27}" presName="root" presStyleCnt="0">
        <dgm:presLayoutVars>
          <dgm:chMax/>
          <dgm:chPref val="4"/>
        </dgm:presLayoutVars>
      </dgm:prSet>
      <dgm:spPr/>
      <dgm:t>
        <a:bodyPr/>
        <a:lstStyle/>
        <a:p>
          <a:pPr rtl="1"/>
          <a:endParaRPr lang="ar-EG"/>
        </a:p>
      </dgm:t>
    </dgm:pt>
    <dgm:pt modelId="{6FE181E0-B1D2-4A33-A935-F7BE5E8680AF}" type="pres">
      <dgm:prSet presAssocID="{BD07481F-54C0-4ECC-8576-7D9ED6443D27}" presName="rootComposite" presStyleCnt="0">
        <dgm:presLayoutVars/>
      </dgm:prSet>
      <dgm:spPr/>
      <dgm:t>
        <a:bodyPr/>
        <a:lstStyle/>
        <a:p>
          <a:pPr rtl="1"/>
          <a:endParaRPr lang="ar-EG"/>
        </a:p>
      </dgm:t>
    </dgm:pt>
    <dgm:pt modelId="{256E336A-60C1-4D09-A555-059A83DCB419}" type="pres">
      <dgm:prSet presAssocID="{BD07481F-54C0-4ECC-8576-7D9ED6443D27}" presName="rootText" presStyleLbl="node0" presStyleIdx="0" presStyleCnt="1">
        <dgm:presLayoutVars>
          <dgm:chMax/>
          <dgm:chPref val="4"/>
        </dgm:presLayoutVars>
      </dgm:prSet>
      <dgm:spPr/>
      <dgm:t>
        <a:bodyPr/>
        <a:lstStyle/>
        <a:p>
          <a:pPr rtl="1"/>
          <a:endParaRPr lang="ar-EG"/>
        </a:p>
      </dgm:t>
    </dgm:pt>
    <dgm:pt modelId="{5D626B6F-D443-463F-A92A-DF07B3C93E43}" type="pres">
      <dgm:prSet presAssocID="{BD07481F-54C0-4ECC-8576-7D9ED6443D27}" presName="childShape" presStyleCnt="0">
        <dgm:presLayoutVars>
          <dgm:chMax val="0"/>
          <dgm:chPref val="0"/>
        </dgm:presLayoutVars>
      </dgm:prSet>
      <dgm:spPr/>
      <dgm:t>
        <a:bodyPr/>
        <a:lstStyle/>
        <a:p>
          <a:pPr rtl="1"/>
          <a:endParaRPr lang="ar-EG"/>
        </a:p>
      </dgm:t>
    </dgm:pt>
    <dgm:pt modelId="{AFA04249-B0B4-41BD-86BE-ACE3FCBF93A5}" type="pres">
      <dgm:prSet presAssocID="{C8A54688-5C68-4CF5-B478-5653EB66F653}" presName="childComposite" presStyleCnt="0">
        <dgm:presLayoutVars>
          <dgm:chMax val="0"/>
          <dgm:chPref val="0"/>
        </dgm:presLayoutVars>
      </dgm:prSet>
      <dgm:spPr/>
      <dgm:t>
        <a:bodyPr/>
        <a:lstStyle/>
        <a:p>
          <a:pPr rtl="1"/>
          <a:endParaRPr lang="ar-EG"/>
        </a:p>
      </dgm:t>
    </dgm:pt>
    <dgm:pt modelId="{AC062351-6536-4962-AD77-93746CBF0C91}" type="pres">
      <dgm:prSet presAssocID="{C8A54688-5C68-4CF5-B478-5653EB66F653}" presName="Image" presStyleLbl="node1" presStyleIdx="0" presStyleCnt="1"/>
      <dgm:spPr>
        <a:blipFill rotWithShape="1">
          <a:blip xmlns:r="http://schemas.openxmlformats.org/officeDocument/2006/relationships" r:embed="rId1"/>
          <a:stretch>
            <a:fillRect/>
          </a:stretch>
        </a:blipFill>
      </dgm:spPr>
      <dgm:t>
        <a:bodyPr/>
        <a:lstStyle/>
        <a:p>
          <a:pPr rtl="1"/>
          <a:endParaRPr lang="ar-EG"/>
        </a:p>
      </dgm:t>
    </dgm:pt>
    <dgm:pt modelId="{770D58A5-5002-42EA-A4DF-8F9709EF7DEC}" type="pres">
      <dgm:prSet presAssocID="{C8A54688-5C68-4CF5-B478-5653EB66F653}" presName="childText" presStyleLbl="lnNode1" presStyleIdx="0" presStyleCnt="1">
        <dgm:presLayoutVars>
          <dgm:chMax val="0"/>
          <dgm:chPref val="0"/>
          <dgm:bulletEnabled val="1"/>
        </dgm:presLayoutVars>
      </dgm:prSet>
      <dgm:spPr/>
      <dgm:t>
        <a:bodyPr/>
        <a:lstStyle/>
        <a:p>
          <a:pPr rtl="1"/>
          <a:endParaRPr lang="ar-EG"/>
        </a:p>
      </dgm:t>
    </dgm:pt>
  </dgm:ptLst>
  <dgm:cxnLst>
    <dgm:cxn modelId="{11314729-4909-495B-8C50-7AA56D56AC59}" srcId="{A37462B3-FB1C-417D-BA40-017304E1894C}" destId="{BD07481F-54C0-4ECC-8576-7D9ED6443D27}" srcOrd="0" destOrd="0" parTransId="{3949DC1F-8681-41C3-A5A7-942AD162E3FD}" sibTransId="{5B02EB69-D35A-4526-A311-5EB69313C4C6}"/>
    <dgm:cxn modelId="{0475B9E3-2F3C-41D0-9752-35D5947E553B}" srcId="{BD07481F-54C0-4ECC-8576-7D9ED6443D27}" destId="{C8A54688-5C68-4CF5-B478-5653EB66F653}" srcOrd="0" destOrd="0" parTransId="{58CFDE00-DB88-4D98-AEA7-24AF71110026}" sibTransId="{8DD30CA1-1486-4876-A3B6-A34F044CB89E}"/>
    <dgm:cxn modelId="{19EB626B-0E33-4A75-86B3-DCF903FC77E7}" type="presOf" srcId="{A37462B3-FB1C-417D-BA40-017304E1894C}" destId="{FE5FFA10-14B3-4CD8-BAAC-0347A7060414}" srcOrd="0" destOrd="0" presId="urn:microsoft.com/office/officeart/2008/layout/PictureAccentList"/>
    <dgm:cxn modelId="{FB76552F-551B-4500-9D24-28DE726318E1}" type="presOf" srcId="{C8A54688-5C68-4CF5-B478-5653EB66F653}" destId="{770D58A5-5002-42EA-A4DF-8F9709EF7DEC}" srcOrd="0" destOrd="0" presId="urn:microsoft.com/office/officeart/2008/layout/PictureAccentList"/>
    <dgm:cxn modelId="{C3048FA3-7EE2-419F-8F5C-6EBBF409A152}" type="presOf" srcId="{BD07481F-54C0-4ECC-8576-7D9ED6443D27}" destId="{256E336A-60C1-4D09-A555-059A83DCB419}" srcOrd="0" destOrd="0" presId="urn:microsoft.com/office/officeart/2008/layout/PictureAccentList"/>
    <dgm:cxn modelId="{D7BCC79A-2951-4ED8-B91E-2E2AFFFB187D}" type="presParOf" srcId="{FE5FFA10-14B3-4CD8-BAAC-0347A7060414}" destId="{C23B1EAF-5610-4C6B-9B0A-ABA08A5A117B}" srcOrd="0" destOrd="0" presId="urn:microsoft.com/office/officeart/2008/layout/PictureAccentList"/>
    <dgm:cxn modelId="{F7AECC06-3245-4911-AFBA-932AD0FE9F24}" type="presParOf" srcId="{C23B1EAF-5610-4C6B-9B0A-ABA08A5A117B}" destId="{6FE181E0-B1D2-4A33-A935-F7BE5E8680AF}" srcOrd="0" destOrd="0" presId="urn:microsoft.com/office/officeart/2008/layout/PictureAccentList"/>
    <dgm:cxn modelId="{9376C877-17E4-4AA4-9F0A-3A01DFD882A7}" type="presParOf" srcId="{6FE181E0-B1D2-4A33-A935-F7BE5E8680AF}" destId="{256E336A-60C1-4D09-A555-059A83DCB419}" srcOrd="0" destOrd="0" presId="urn:microsoft.com/office/officeart/2008/layout/PictureAccentList"/>
    <dgm:cxn modelId="{A3E6AEB6-13B6-4088-A05E-B46B48D5BB11}" type="presParOf" srcId="{C23B1EAF-5610-4C6B-9B0A-ABA08A5A117B}" destId="{5D626B6F-D443-463F-A92A-DF07B3C93E43}" srcOrd="1" destOrd="0" presId="urn:microsoft.com/office/officeart/2008/layout/PictureAccentList"/>
    <dgm:cxn modelId="{761AAB35-1309-4715-AE8D-89A5DE62F848}" type="presParOf" srcId="{5D626B6F-D443-463F-A92A-DF07B3C93E43}" destId="{AFA04249-B0B4-41BD-86BE-ACE3FCBF93A5}" srcOrd="0" destOrd="0" presId="urn:microsoft.com/office/officeart/2008/layout/PictureAccentList"/>
    <dgm:cxn modelId="{8DFB5C1D-80CB-43E0-B74E-85AC26E5B0B5}" type="presParOf" srcId="{AFA04249-B0B4-41BD-86BE-ACE3FCBF93A5}" destId="{AC062351-6536-4962-AD77-93746CBF0C91}" srcOrd="0" destOrd="0" presId="urn:microsoft.com/office/officeart/2008/layout/PictureAccentList"/>
    <dgm:cxn modelId="{21EEA968-7974-4CE2-BFDE-2C22BC36BCFE}" type="presParOf" srcId="{AFA04249-B0B4-41BD-86BE-ACE3FCBF93A5}" destId="{770D58A5-5002-42EA-A4DF-8F9709EF7DEC}"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A37462B3-FB1C-417D-BA40-017304E1894C}"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407739" y="21087"/>
          <a:ext cx="5811027" cy="847832"/>
        </a:xfrm>
      </dgm:spPr>
      <dgm:t>
        <a:bodyPr/>
        <a:lstStyle/>
        <a:p>
          <a:pPr rtl="1"/>
          <a:r>
            <a:rPr lang="ar-EG" sz="2400" b="0" u="none" dirty="0" smtClean="0">
              <a:latin typeface="Calibri" panose="020F0502020204030204"/>
              <a:ea typeface="+mn-ea"/>
              <a:cs typeface="Arial" panose="020B0604020202020204" pitchFamily="34" charset="0"/>
            </a:rPr>
            <a:t>المسئول عن تنفيذ الخطة و كل نشاط من هذه الأنشطة </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82515" y="1555660"/>
          <a:ext cx="3280372" cy="3054466"/>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اسم مسئول التخاطب ، العلاج الطبيعي ، مسئول الرعاية الطبية ، و غيرهم .. ممن يشتركون في تقديم الخدمات الإضافية للطفل .</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FB4ED27-7A7E-4573-A017-22CF44CD6C06}" type="pres">
      <dgm:prSet presAssocID="{A37462B3-FB1C-417D-BA40-017304E1894C}" presName="rootNode" presStyleCnt="0">
        <dgm:presLayoutVars>
          <dgm:chMax/>
          <dgm:chPref/>
          <dgm:dir/>
          <dgm:animLvl val="lvl"/>
        </dgm:presLayoutVars>
      </dgm:prSet>
      <dgm:spPr/>
      <dgm:t>
        <a:bodyPr/>
        <a:lstStyle/>
        <a:p>
          <a:pPr rtl="1"/>
          <a:endParaRPr lang="ar-EG"/>
        </a:p>
      </dgm:t>
    </dgm:pt>
    <dgm:pt modelId="{FE83BB58-44A8-4986-B200-3375F5A8A7AF}" type="pres">
      <dgm:prSet presAssocID="{BD07481F-54C0-4ECC-8576-7D9ED6443D27}" presName="composite" presStyleCnt="0"/>
      <dgm:spPr/>
      <dgm:t>
        <a:bodyPr/>
        <a:lstStyle/>
        <a:p>
          <a:pPr rtl="1"/>
          <a:endParaRPr lang="ar-EG"/>
        </a:p>
      </dgm:t>
    </dgm:pt>
    <dgm:pt modelId="{CABEBDE5-7AF1-4E00-8BD2-AB4C6C411BD1}" type="pres">
      <dgm:prSet presAssocID="{BD07481F-54C0-4ECC-8576-7D9ED6443D27}" presName="ParentText" presStyleLbl="node1" presStyleIdx="0" presStyleCnt="1">
        <dgm:presLayoutVars>
          <dgm:chMax val="1"/>
          <dgm:chPref val="1"/>
          <dgm:bulletEnabled val="1"/>
        </dgm:presLayoutVars>
      </dgm:prSet>
      <dgm:spPr>
        <a:prstGeom prst="rect">
          <a:avLst/>
        </a:prstGeom>
      </dgm:spPr>
      <dgm:t>
        <a:bodyPr/>
        <a:lstStyle/>
        <a:p>
          <a:pPr rtl="1"/>
          <a:endParaRPr lang="ar-EG"/>
        </a:p>
      </dgm:t>
    </dgm:pt>
    <dgm:pt modelId="{9B33C34E-2572-4031-A9E3-7CA74F10520A}" type="pres">
      <dgm:prSet presAssocID="{BD07481F-54C0-4ECC-8576-7D9ED6443D27}" presName="Image" presStyleLbl="bgImgPlace1" presStyleIdx="0" presStyleCnt="1" custLinFactNeighborX="-120" custLinFactNeighborY="-524"/>
      <dgm:spPr>
        <a:xfrm>
          <a:off x="400765" y="934120"/>
          <a:ext cx="5811027" cy="4923648"/>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3DC63F97-5BAC-4764-A7D6-E6791559F003}" type="pres">
      <dgm:prSet presAssocID="{BD07481F-54C0-4ECC-8576-7D9ED6443D27}" presName="ChildText" presStyleLbl="fgAcc1" presStyleIdx="0" presStyleCnt="1" custScaleX="119048" custScaleY="106504">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0FDE6E93-AD40-40C9-B52A-C92493252A13}" type="presOf" srcId="{BD07481F-54C0-4ECC-8576-7D9ED6443D27}" destId="{CABEBDE5-7AF1-4E00-8BD2-AB4C6C411BD1}" srcOrd="0" destOrd="0" presId="urn:microsoft.com/office/officeart/2008/layout/TitledPictureBlocks"/>
    <dgm:cxn modelId="{1F923FB2-B7C1-4361-9023-56FB1A76718A}" type="presOf" srcId="{C8A54688-5C68-4CF5-B478-5653EB66F653}" destId="{3DC63F97-5BAC-4764-A7D6-E6791559F003}" srcOrd="0" destOrd="0" presId="urn:microsoft.com/office/officeart/2008/layout/TitledPictureBlocks"/>
    <dgm:cxn modelId="{566DFC79-682A-40DC-BDC1-04E9977B083E}" type="presOf" srcId="{A37462B3-FB1C-417D-BA40-017304E1894C}" destId="{BFB4ED27-7A7E-4573-A017-22CF44CD6C06}" srcOrd="0" destOrd="0" presId="urn:microsoft.com/office/officeart/2008/layout/TitledPictureBlocks"/>
    <dgm:cxn modelId="{11314729-4909-495B-8C50-7AA56D56AC59}" srcId="{A37462B3-FB1C-417D-BA40-017304E1894C}" destId="{BD07481F-54C0-4ECC-8576-7D9ED6443D27}" srcOrd="0" destOrd="0" parTransId="{3949DC1F-8681-41C3-A5A7-942AD162E3FD}" sibTransId="{5B02EB69-D35A-4526-A311-5EB69313C4C6}"/>
    <dgm:cxn modelId="{4429371C-31F1-487F-A8B9-9F08845DCADC}" type="presParOf" srcId="{BFB4ED27-7A7E-4573-A017-22CF44CD6C06}" destId="{FE83BB58-44A8-4986-B200-3375F5A8A7AF}" srcOrd="0" destOrd="0" presId="urn:microsoft.com/office/officeart/2008/layout/TitledPictureBlocks"/>
    <dgm:cxn modelId="{70119D00-E3AA-4288-8DA8-2FA8D755AC86}" type="presParOf" srcId="{FE83BB58-44A8-4986-B200-3375F5A8A7AF}" destId="{CABEBDE5-7AF1-4E00-8BD2-AB4C6C411BD1}" srcOrd="0" destOrd="0" presId="urn:microsoft.com/office/officeart/2008/layout/TitledPictureBlocks"/>
    <dgm:cxn modelId="{0255E41D-44D0-446D-95BF-C89B7F86F50E}" type="presParOf" srcId="{FE83BB58-44A8-4986-B200-3375F5A8A7AF}" destId="{9B33C34E-2572-4031-A9E3-7CA74F10520A}" srcOrd="1" destOrd="0" presId="urn:microsoft.com/office/officeart/2008/layout/TitledPictureBlocks"/>
    <dgm:cxn modelId="{125F74F8-9052-4E8E-919A-69461C7C0A5F}" type="presParOf" srcId="{FE83BB58-44A8-4986-B200-3375F5A8A7AF}" destId="{3DC63F97-5BAC-4764-A7D6-E6791559F003}"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A37462B3-FB1C-417D-BA40-017304E1894C}" type="doc">
      <dgm:prSet loTypeId="urn:microsoft.com/office/officeart/2008/layout/PictureStrips" loCatId="picture" qsTypeId="urn:microsoft.com/office/officeart/2005/8/quickstyle/simple1" qsCatId="simple" csTypeId="urn:microsoft.com/office/officeart/2005/8/colors/colorful2" csCatId="colorful" phldr="1"/>
      <dgm:spPr/>
      <dgm:t>
        <a:bodyPr/>
        <a:lstStyle/>
        <a:p>
          <a:pPr rtl="1"/>
          <a:endParaRPr lang="ar-EG"/>
        </a:p>
      </dgm:t>
    </dgm:pt>
    <dgm:pt modelId="{BD07481F-54C0-4ECC-8576-7D9ED6443D27}">
      <dgm:prSet phldrT="[Text]" custT="1"/>
      <dgm:spPr>
        <a:xfrm>
          <a:off x="407739" y="21087"/>
          <a:ext cx="5811027" cy="847832"/>
        </a:xfrm>
      </dgm:spPr>
      <dgm:t>
        <a:bodyPr/>
        <a:lstStyle/>
        <a:p>
          <a:pPr rtl="1"/>
          <a:r>
            <a:rPr lang="ar-EG" sz="2400" b="0" u="none" dirty="0" smtClean="0">
              <a:latin typeface="Calibri" panose="020F0502020204030204"/>
              <a:ea typeface="+mn-ea"/>
              <a:cs typeface="Arial" panose="020B0604020202020204" pitchFamily="34" charset="0"/>
            </a:rPr>
            <a:t>تقارير مرفقة </a:t>
          </a:r>
          <a:endParaRPr lang="ar-EG" sz="2400" b="0" u="none" dirty="0">
            <a:latin typeface="Calibri" panose="020F0502020204030204"/>
            <a:ea typeface="+mn-ea"/>
            <a:cs typeface="Arial" panose="020B0604020202020204" pitchFamily="34" charset="0"/>
          </a:endParaRPr>
        </a:p>
      </dgm:t>
    </dgm:pt>
    <dgm:pt modelId="{3949DC1F-8681-41C3-A5A7-942AD162E3FD}" type="parTrans" cxnId="{11314729-4909-495B-8C50-7AA56D56AC59}">
      <dgm:prSet/>
      <dgm:spPr/>
      <dgm:t>
        <a:bodyPr/>
        <a:lstStyle/>
        <a:p>
          <a:pPr rtl="1"/>
          <a:endParaRPr lang="ar-EG"/>
        </a:p>
      </dgm:t>
    </dgm:pt>
    <dgm:pt modelId="{5B02EB69-D35A-4526-A311-5EB69313C4C6}" type="sibTrans" cxnId="{11314729-4909-495B-8C50-7AA56D56AC59}">
      <dgm:prSet/>
      <dgm:spPr/>
      <dgm:t>
        <a:bodyPr/>
        <a:lstStyle/>
        <a:p>
          <a:pPr rtl="1"/>
          <a:endParaRPr lang="ar-EG"/>
        </a:p>
      </dgm:t>
    </dgm:pt>
    <dgm:pt modelId="{C8A54688-5C68-4CF5-B478-5653EB66F653}">
      <dgm:prSet phldrT="[Text]" custT="1"/>
      <dgm:spPr>
        <a:xfrm>
          <a:off x="5182515" y="1555660"/>
          <a:ext cx="3280372" cy="3054466"/>
        </a:xfrm>
      </dgm:spPr>
      <dgm:t>
        <a:bodyPr/>
        <a:lstStyle/>
        <a:p>
          <a:pPr algn="justLow" rtl="1"/>
          <a:r>
            <a:rPr lang="ar-EG" sz="2400" dirty="0" smtClean="0">
              <a:solidFill>
                <a:srgbClr val="0070C0"/>
              </a:solidFill>
              <a:latin typeface="Calibri" panose="020F0502020204030204"/>
              <a:ea typeface="+mn-ea"/>
              <a:cs typeface="Arial" panose="020B0604020202020204" pitchFamily="34" charset="0"/>
            </a:rPr>
            <a:t>يمكن في بعض الحالات إرفاق تقرير بالخطة يوضح بيانات أو معلومات معينة عن الطفل يري المدرس أو واضع الخطة أن إغفالها قد يؤثر في عدم وضوح الصورة العامة لقدرات الطفل أو سماته بالشكل الكافي لمن يقرا الخطة فيما بعد.</a:t>
          </a:r>
          <a:endParaRPr lang="ar-EG" sz="2400" dirty="0">
            <a:solidFill>
              <a:srgbClr val="0070C0"/>
            </a:solidFill>
            <a:latin typeface="Calibri" panose="020F0502020204030204"/>
            <a:ea typeface="+mn-ea"/>
            <a:cs typeface="Arial" panose="020B0604020202020204" pitchFamily="34" charset="0"/>
          </a:endParaRPr>
        </a:p>
      </dgm:t>
    </dgm:pt>
    <dgm:pt modelId="{58CFDE00-DB88-4D98-AEA7-24AF71110026}" type="parTrans" cxnId="{0475B9E3-2F3C-41D0-9752-35D5947E553B}">
      <dgm:prSet/>
      <dgm:spPr/>
      <dgm:t>
        <a:bodyPr/>
        <a:lstStyle/>
        <a:p>
          <a:pPr rtl="1"/>
          <a:endParaRPr lang="ar-EG"/>
        </a:p>
      </dgm:t>
    </dgm:pt>
    <dgm:pt modelId="{8DD30CA1-1486-4876-A3B6-A34F044CB89E}" type="sibTrans" cxnId="{0475B9E3-2F3C-41D0-9752-35D5947E553B}">
      <dgm:prSet/>
      <dgm:spPr/>
      <dgm:t>
        <a:bodyPr/>
        <a:lstStyle/>
        <a:p>
          <a:pPr rtl="1"/>
          <a:endParaRPr lang="ar-EG"/>
        </a:p>
      </dgm:t>
    </dgm:pt>
    <dgm:pt modelId="{BA39BA58-CE58-4D14-845B-DD9B0BDB63DB}" type="pres">
      <dgm:prSet presAssocID="{A37462B3-FB1C-417D-BA40-017304E1894C}" presName="Name0" presStyleCnt="0">
        <dgm:presLayoutVars>
          <dgm:dir/>
          <dgm:resizeHandles val="exact"/>
        </dgm:presLayoutVars>
      </dgm:prSet>
      <dgm:spPr/>
      <dgm:t>
        <a:bodyPr/>
        <a:lstStyle/>
        <a:p>
          <a:pPr rtl="1"/>
          <a:endParaRPr lang="ar-EG"/>
        </a:p>
      </dgm:t>
    </dgm:pt>
    <dgm:pt modelId="{1E22CFC7-7CB7-4632-BB62-4BEDCA7168EB}" type="pres">
      <dgm:prSet presAssocID="{BD07481F-54C0-4ECC-8576-7D9ED6443D27}" presName="composite" presStyleCnt="0"/>
      <dgm:spPr/>
    </dgm:pt>
    <dgm:pt modelId="{44F53E42-0214-41D5-9F4F-447D5573238E}" type="pres">
      <dgm:prSet presAssocID="{BD07481F-54C0-4ECC-8576-7D9ED6443D27}" presName="rect1" presStyleLbl="trAlignAcc1" presStyleIdx="0" presStyleCnt="1">
        <dgm:presLayoutVars>
          <dgm:bulletEnabled val="1"/>
        </dgm:presLayoutVars>
      </dgm:prSet>
      <dgm:spPr/>
      <dgm:t>
        <a:bodyPr/>
        <a:lstStyle/>
        <a:p>
          <a:pPr rtl="1"/>
          <a:endParaRPr lang="ar-EG"/>
        </a:p>
      </dgm:t>
    </dgm:pt>
    <dgm:pt modelId="{A3A4D818-6C86-42AD-BAD2-F362B63866AC}" type="pres">
      <dgm:prSet presAssocID="{BD07481F-54C0-4ECC-8576-7D9ED6443D27}"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0475B9E3-2F3C-41D0-9752-35D5947E553B}" srcId="{BD07481F-54C0-4ECC-8576-7D9ED6443D27}" destId="{C8A54688-5C68-4CF5-B478-5653EB66F653}" srcOrd="0" destOrd="0" parTransId="{58CFDE00-DB88-4D98-AEA7-24AF71110026}" sibTransId="{8DD30CA1-1486-4876-A3B6-A34F044CB89E}"/>
    <dgm:cxn modelId="{1F873C0E-1125-4F9E-8CEC-C0BC0AA9CC4A}" type="presOf" srcId="{A37462B3-FB1C-417D-BA40-017304E1894C}" destId="{BA39BA58-CE58-4D14-845B-DD9B0BDB63DB}" srcOrd="0" destOrd="0" presId="urn:microsoft.com/office/officeart/2008/layout/PictureStrips"/>
    <dgm:cxn modelId="{BD3E90B2-00D2-4868-AAD4-33E11900115C}" type="presOf" srcId="{C8A54688-5C68-4CF5-B478-5653EB66F653}" destId="{44F53E42-0214-41D5-9F4F-447D5573238E}" srcOrd="0" destOrd="1" presId="urn:microsoft.com/office/officeart/2008/layout/PictureStrips"/>
    <dgm:cxn modelId="{B770DF7F-9EF0-4D10-A395-D4625FA2E35F}" type="presOf" srcId="{BD07481F-54C0-4ECC-8576-7D9ED6443D27}" destId="{44F53E42-0214-41D5-9F4F-447D5573238E}" srcOrd="0" destOrd="0" presId="urn:microsoft.com/office/officeart/2008/layout/PictureStrips"/>
    <dgm:cxn modelId="{11314729-4909-495B-8C50-7AA56D56AC59}" srcId="{A37462B3-FB1C-417D-BA40-017304E1894C}" destId="{BD07481F-54C0-4ECC-8576-7D9ED6443D27}" srcOrd="0" destOrd="0" parTransId="{3949DC1F-8681-41C3-A5A7-942AD162E3FD}" sibTransId="{5B02EB69-D35A-4526-A311-5EB69313C4C6}"/>
    <dgm:cxn modelId="{2539AE78-3673-47D0-BE66-A06CC22FB9E9}" type="presParOf" srcId="{BA39BA58-CE58-4D14-845B-DD9B0BDB63DB}" destId="{1E22CFC7-7CB7-4632-BB62-4BEDCA7168EB}" srcOrd="0" destOrd="0" presId="urn:microsoft.com/office/officeart/2008/layout/PictureStrips"/>
    <dgm:cxn modelId="{969CB278-222E-4433-A08D-6CB6B91B9B6D}" type="presParOf" srcId="{1E22CFC7-7CB7-4632-BB62-4BEDCA7168EB}" destId="{44F53E42-0214-41D5-9F4F-447D5573238E}" srcOrd="0" destOrd="0" presId="urn:microsoft.com/office/officeart/2008/layout/PictureStrips"/>
    <dgm:cxn modelId="{284FC9D7-EACD-4DA8-B20D-9B0F50E4FF7A}" type="presParOf" srcId="{1E22CFC7-7CB7-4632-BB62-4BEDCA7168EB}" destId="{A3A4D818-6C86-42AD-BAD2-F362B63866AC}"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D526C355-F03B-4ADF-BADB-1E098DEDEEDA}" type="doc">
      <dgm:prSet loTypeId="urn:microsoft.com/office/officeart/2008/layout/HexagonCluster" loCatId="picture" qsTypeId="urn:microsoft.com/office/officeart/2005/8/quickstyle/simple4" qsCatId="simple" csTypeId="urn:microsoft.com/office/officeart/2005/8/colors/colorful4" csCatId="colorful" phldr="1"/>
      <dgm:spPr/>
      <dgm:t>
        <a:bodyPr/>
        <a:lstStyle/>
        <a:p>
          <a:pPr rtl="1"/>
          <a:endParaRPr lang="ar-SA"/>
        </a:p>
      </dgm:t>
    </dgm:pt>
    <dgm:pt modelId="{FF0957C0-56AA-4A1F-9058-6373DBBB260C}">
      <dgm:prSet phldrT="[نص]" custT="1">
        <dgm:style>
          <a:lnRef idx="0">
            <a:schemeClr val="accent2"/>
          </a:lnRef>
          <a:fillRef idx="3">
            <a:schemeClr val="accent2"/>
          </a:fillRef>
          <a:effectRef idx="3">
            <a:schemeClr val="accent2"/>
          </a:effectRef>
          <a:fontRef idx="minor">
            <a:schemeClr val="lt1"/>
          </a:fontRef>
        </dgm:style>
      </dgm:prSet>
      <dgm:spPr/>
      <dgm:t>
        <a:bodyPr/>
        <a:lstStyle/>
        <a:p>
          <a:pPr rtl="1"/>
          <a:r>
            <a:rPr lang="ar-EG" sz="3200" b="1" dirty="0" smtClean="0"/>
            <a:t>مقياس كارز</a:t>
          </a:r>
          <a:endParaRPr lang="ar-SA" sz="3200"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FA04A84A-AEA6-4059-949E-633D7055F2C2}" type="pres">
      <dgm:prSet presAssocID="{D526C355-F03B-4ADF-BADB-1E098DEDEEDA}" presName="Name0" presStyleCnt="0">
        <dgm:presLayoutVars>
          <dgm:chMax val="21"/>
          <dgm:chPref val="21"/>
        </dgm:presLayoutVars>
      </dgm:prSet>
      <dgm:spPr/>
      <dgm:t>
        <a:bodyPr/>
        <a:lstStyle/>
        <a:p>
          <a:pPr rtl="1"/>
          <a:endParaRPr lang="ar-EG"/>
        </a:p>
      </dgm:t>
    </dgm:pt>
    <dgm:pt modelId="{D400885F-4CB9-4236-951F-DCB5561F58C5}" type="pres">
      <dgm:prSet presAssocID="{FF0957C0-56AA-4A1F-9058-6373DBBB260C}" presName="text1" presStyleCnt="0"/>
      <dgm:spPr/>
      <dgm:t>
        <a:bodyPr/>
        <a:lstStyle/>
        <a:p>
          <a:pPr rtl="1"/>
          <a:endParaRPr lang="ar-EG"/>
        </a:p>
      </dgm:t>
    </dgm:pt>
    <dgm:pt modelId="{8BE530C6-F0D6-464E-8349-0DE9B2D2F64A}" type="pres">
      <dgm:prSet presAssocID="{FF0957C0-56AA-4A1F-9058-6373DBBB260C}" presName="textRepeatNode" presStyleLbl="alignNode1" presStyleIdx="0" presStyleCnt="1">
        <dgm:presLayoutVars>
          <dgm:chMax val="0"/>
          <dgm:chPref val="0"/>
          <dgm:bulletEnabled val="1"/>
        </dgm:presLayoutVars>
      </dgm:prSet>
      <dgm:spPr/>
      <dgm:t>
        <a:bodyPr/>
        <a:lstStyle/>
        <a:p>
          <a:pPr rtl="1"/>
          <a:endParaRPr lang="ar-EG"/>
        </a:p>
      </dgm:t>
    </dgm:pt>
    <dgm:pt modelId="{4ABAE7D9-F846-48EC-A1DC-B32AC75D7531}" type="pres">
      <dgm:prSet presAssocID="{FF0957C0-56AA-4A1F-9058-6373DBBB260C}" presName="textaccent1" presStyleCnt="0"/>
      <dgm:spPr/>
      <dgm:t>
        <a:bodyPr/>
        <a:lstStyle/>
        <a:p>
          <a:pPr rtl="1"/>
          <a:endParaRPr lang="ar-EG"/>
        </a:p>
      </dgm:t>
    </dgm:pt>
    <dgm:pt modelId="{300A3C0B-BAB0-4402-BF4B-28A1EB78AD9C}" type="pres">
      <dgm:prSet presAssocID="{FF0957C0-56AA-4A1F-9058-6373DBBB260C}" presName="accentRepeatNode" presStyleLbl="solidAlignAcc1" presStyleIdx="0" presStyleCnt="2"/>
      <dgm:spPr/>
      <dgm:t>
        <a:bodyPr/>
        <a:lstStyle/>
        <a:p>
          <a:pPr rtl="1"/>
          <a:endParaRPr lang="ar-EG"/>
        </a:p>
      </dgm:t>
    </dgm:pt>
    <dgm:pt modelId="{1BCFF9C9-AC0F-4942-A715-4426B65D0D6D}" type="pres">
      <dgm:prSet presAssocID="{3075F5E2-7D63-451B-87B7-3C341E2A90E5}" presName="image1" presStyleCnt="0"/>
      <dgm:spPr/>
      <dgm:t>
        <a:bodyPr/>
        <a:lstStyle/>
        <a:p>
          <a:pPr rtl="1"/>
          <a:endParaRPr lang="ar-EG"/>
        </a:p>
      </dgm:t>
    </dgm:pt>
    <dgm:pt modelId="{D0E0C5C9-7A68-4E13-82D9-CC396A833825}" type="pres">
      <dgm:prSet presAssocID="{3075F5E2-7D63-451B-87B7-3C341E2A90E5}" presName="imageRepeatNode" presStyleLbl="alignAcc1" presStyleIdx="0" presStyleCnt="1"/>
      <dgm:spPr/>
      <dgm:t>
        <a:bodyPr/>
        <a:lstStyle/>
        <a:p>
          <a:pPr rtl="1"/>
          <a:endParaRPr lang="ar-EG"/>
        </a:p>
      </dgm:t>
    </dgm:pt>
    <dgm:pt modelId="{6784BEB4-8447-4492-9349-11CA30646378}" type="pres">
      <dgm:prSet presAssocID="{3075F5E2-7D63-451B-87B7-3C341E2A90E5}" presName="imageaccent1" presStyleCnt="0"/>
      <dgm:spPr/>
      <dgm:t>
        <a:bodyPr/>
        <a:lstStyle/>
        <a:p>
          <a:pPr rtl="1"/>
          <a:endParaRPr lang="ar-EG"/>
        </a:p>
      </dgm:t>
    </dgm:pt>
    <dgm:pt modelId="{86E71E5A-F79F-46CC-BB0A-11E0FED6FFAE}" type="pres">
      <dgm:prSet presAssocID="{3075F5E2-7D63-451B-87B7-3C341E2A90E5}" presName="accentRepeatNode" presStyleLbl="solidAlignAcc1" presStyleIdx="1" presStyleCnt="2"/>
      <dgm:spPr/>
      <dgm:t>
        <a:bodyPr/>
        <a:lstStyle/>
        <a:p>
          <a:pPr rtl="1"/>
          <a:endParaRPr lang="ar-EG"/>
        </a:p>
      </dgm:t>
    </dgm:pt>
  </dgm:ptLst>
  <dgm:cxnLst>
    <dgm:cxn modelId="{E4AFC752-5395-4B58-BDF3-D9ECF9641F21}" type="presOf" srcId="{D526C355-F03B-4ADF-BADB-1E098DEDEEDA}" destId="{FA04A84A-AEA6-4059-949E-633D7055F2C2}" srcOrd="0" destOrd="0" presId="urn:microsoft.com/office/officeart/2008/layout/HexagonCluster"/>
    <dgm:cxn modelId="{7EF2A4D9-82C1-40D7-9796-C68B028F684A}" srcId="{D526C355-F03B-4ADF-BADB-1E098DEDEEDA}" destId="{FF0957C0-56AA-4A1F-9058-6373DBBB260C}" srcOrd="0" destOrd="0" parTransId="{1BF16321-2B96-4EE3-8D20-E3C196021B0B}" sibTransId="{3075F5E2-7D63-451B-87B7-3C341E2A90E5}"/>
    <dgm:cxn modelId="{95E87FAC-A421-4998-B50D-1802215757EF}" type="presOf" srcId="{FF0957C0-56AA-4A1F-9058-6373DBBB260C}" destId="{8BE530C6-F0D6-464E-8349-0DE9B2D2F64A}" srcOrd="0" destOrd="0" presId="urn:microsoft.com/office/officeart/2008/layout/HexagonCluster"/>
    <dgm:cxn modelId="{98D0D35C-66F2-4EDC-B584-EC00141B31A1}" type="presOf" srcId="{3075F5E2-7D63-451B-87B7-3C341E2A90E5}" destId="{D0E0C5C9-7A68-4E13-82D9-CC396A833825}" srcOrd="0" destOrd="0" presId="urn:microsoft.com/office/officeart/2008/layout/HexagonCluster"/>
    <dgm:cxn modelId="{7976D70F-BCD9-4A06-A07F-E5DD02EBEDC7}" type="presParOf" srcId="{FA04A84A-AEA6-4059-949E-633D7055F2C2}" destId="{D400885F-4CB9-4236-951F-DCB5561F58C5}" srcOrd="0" destOrd="0" presId="urn:microsoft.com/office/officeart/2008/layout/HexagonCluster"/>
    <dgm:cxn modelId="{084D4E65-FBAA-4855-BD87-2C591C1CD21D}" type="presParOf" srcId="{D400885F-4CB9-4236-951F-DCB5561F58C5}" destId="{8BE530C6-F0D6-464E-8349-0DE9B2D2F64A}" srcOrd="0" destOrd="0" presId="urn:microsoft.com/office/officeart/2008/layout/HexagonCluster"/>
    <dgm:cxn modelId="{CC437DF7-0957-42CC-8C7A-D7BAD3E79FDE}" type="presParOf" srcId="{FA04A84A-AEA6-4059-949E-633D7055F2C2}" destId="{4ABAE7D9-F846-48EC-A1DC-B32AC75D7531}" srcOrd="1" destOrd="0" presId="urn:microsoft.com/office/officeart/2008/layout/HexagonCluster"/>
    <dgm:cxn modelId="{627A5967-703C-4154-81F3-BE49DEEF0AFB}" type="presParOf" srcId="{4ABAE7D9-F846-48EC-A1DC-B32AC75D7531}" destId="{300A3C0B-BAB0-4402-BF4B-28A1EB78AD9C}" srcOrd="0" destOrd="0" presId="urn:microsoft.com/office/officeart/2008/layout/HexagonCluster"/>
    <dgm:cxn modelId="{75F4729E-A624-4042-A399-34C4D4ED53FB}" type="presParOf" srcId="{FA04A84A-AEA6-4059-949E-633D7055F2C2}" destId="{1BCFF9C9-AC0F-4942-A715-4426B65D0D6D}" srcOrd="2" destOrd="0" presId="urn:microsoft.com/office/officeart/2008/layout/HexagonCluster"/>
    <dgm:cxn modelId="{10787EFE-3117-4EDB-AB4D-8D251B058E98}" type="presParOf" srcId="{1BCFF9C9-AC0F-4942-A715-4426B65D0D6D}" destId="{D0E0C5C9-7A68-4E13-82D9-CC396A833825}" srcOrd="0" destOrd="0" presId="urn:microsoft.com/office/officeart/2008/layout/HexagonCluster"/>
    <dgm:cxn modelId="{CB444617-5113-456C-912A-2ECE973064B1}" type="presParOf" srcId="{FA04A84A-AEA6-4059-949E-633D7055F2C2}" destId="{6784BEB4-8447-4492-9349-11CA30646378}" srcOrd="3" destOrd="0" presId="urn:microsoft.com/office/officeart/2008/layout/HexagonCluster"/>
    <dgm:cxn modelId="{65311DD5-46FF-4D77-BBDE-F81B1C2DC0BB}" type="presParOf" srcId="{6784BEB4-8447-4492-9349-11CA30646378}" destId="{86E71E5A-F79F-46CC-BB0A-11E0FED6FFAE}"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DBDD6A-AABB-45A8-A21E-94984C634177}" type="doc">
      <dgm:prSet loTypeId="urn:microsoft.com/office/officeart/2008/layout/AlternatingPictureBlocks" loCatId="picture" qsTypeId="urn:microsoft.com/office/officeart/2005/8/quickstyle/simple1" qsCatId="simple" csTypeId="urn:microsoft.com/office/officeart/2005/8/colors/colorful3" csCatId="colorful" phldr="1"/>
      <dgm:spPr/>
      <dgm:t>
        <a:bodyPr/>
        <a:lstStyle/>
        <a:p>
          <a:pPr rtl="1"/>
          <a:endParaRPr lang="ar-EG"/>
        </a:p>
      </dgm:t>
    </dgm:pt>
    <dgm:pt modelId="{D7FF73B0-D61C-4885-821B-F9E0C304AFC6}">
      <dgm:prSet phldrT="[Text]" custT="1"/>
      <dgm:spPr/>
      <dgm:t>
        <a:bodyPr/>
        <a:lstStyle/>
        <a:p>
          <a:pPr algn="ctr" rtl="1"/>
          <a:r>
            <a:rPr lang="ar-EG" sz="2400" dirty="0" smtClean="0"/>
            <a:t>أثبتت الأبحاث ان حاسة التذوق اكثر اكتمالاً من حاستي البصر والسمع و أن الطفل يستطيع أن يستجيب لمثيرات مختلفة عن طريق حاسة التذوق خلال الأسبوع الأول .</a:t>
          </a:r>
          <a:endParaRPr lang="ar-EG" sz="2400" dirty="0"/>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dgm:t>
        <a:bodyPr/>
        <a:lstStyle/>
        <a:p>
          <a:pPr rtl="1"/>
          <a:endParaRPr lang="ar-EG"/>
        </a:p>
      </dgm:t>
    </dgm:pt>
    <dgm:pt modelId="{02257BDD-C4E4-4826-8A37-759010C7823A}" type="pres">
      <dgm:prSet presAssocID="{05DBDD6A-AABB-45A8-A21E-94984C634177}" presName="linearFlow" presStyleCnt="0">
        <dgm:presLayoutVars>
          <dgm:dir/>
          <dgm:resizeHandles val="exact"/>
        </dgm:presLayoutVars>
      </dgm:prSet>
      <dgm:spPr/>
      <dgm:t>
        <a:bodyPr/>
        <a:lstStyle/>
        <a:p>
          <a:pPr rtl="1"/>
          <a:endParaRPr lang="ar-EG"/>
        </a:p>
      </dgm:t>
    </dgm:pt>
    <dgm:pt modelId="{099D706D-09C3-4AEC-8723-CD16BC05EAC6}" type="pres">
      <dgm:prSet presAssocID="{D7FF73B0-D61C-4885-821B-F9E0C304AFC6}" presName="comp" presStyleCnt="0"/>
      <dgm:spPr/>
    </dgm:pt>
    <dgm:pt modelId="{3F126334-85BE-4EE0-921D-BA09F3EDFE08}" type="pres">
      <dgm:prSet presAssocID="{D7FF73B0-D61C-4885-821B-F9E0C304AFC6}" presName="rect2" presStyleLbl="node1" presStyleIdx="0" presStyleCnt="1">
        <dgm:presLayoutVars>
          <dgm:bulletEnabled val="1"/>
        </dgm:presLayoutVars>
      </dgm:prSet>
      <dgm:spPr/>
      <dgm:t>
        <a:bodyPr/>
        <a:lstStyle/>
        <a:p>
          <a:pPr rtl="1"/>
          <a:endParaRPr lang="ar-EG"/>
        </a:p>
      </dgm:t>
    </dgm:pt>
    <dgm:pt modelId="{6FB0B4E6-B451-43C4-9BD5-A2F93EEC42EE}" type="pres">
      <dgm:prSet presAssocID="{D7FF73B0-D61C-4885-821B-F9E0C304AFC6}" presName="rect1" presStyleLbl="lnNode1" presStyleIdx="0" presStyleCnt="1"/>
      <dgm:spPr>
        <a:blipFill rotWithShape="1">
          <a:blip xmlns:r="http://schemas.openxmlformats.org/officeDocument/2006/relationships" r:embed="rId1"/>
          <a:stretch>
            <a:fillRect/>
          </a:stretch>
        </a:blipFill>
      </dgm:spPr>
    </dgm:pt>
  </dgm:ptLst>
  <dgm:cxnLst>
    <dgm:cxn modelId="{15B47F85-03C3-4FC5-8B8A-41587286E77A}" srcId="{05DBDD6A-AABB-45A8-A21E-94984C634177}" destId="{D7FF73B0-D61C-4885-821B-F9E0C304AFC6}" srcOrd="0" destOrd="0" parTransId="{CE824195-F9AD-4AE3-9D4F-18A9172533E3}" sibTransId="{3BB414CA-1DA7-442F-885A-9A5D1660CFED}"/>
    <dgm:cxn modelId="{7B3C14E7-D8FB-47BC-99ED-9E7FD2A0E7B8}" type="presOf" srcId="{05DBDD6A-AABB-45A8-A21E-94984C634177}" destId="{02257BDD-C4E4-4826-8A37-759010C7823A}" srcOrd="0" destOrd="0" presId="urn:microsoft.com/office/officeart/2008/layout/AlternatingPictureBlocks"/>
    <dgm:cxn modelId="{58E20493-2C72-4E16-BFDF-38716C072B3E}" type="presOf" srcId="{D7FF73B0-D61C-4885-821B-F9E0C304AFC6}" destId="{3F126334-85BE-4EE0-921D-BA09F3EDFE08}" srcOrd="0" destOrd="0" presId="urn:microsoft.com/office/officeart/2008/layout/AlternatingPictureBlocks"/>
    <dgm:cxn modelId="{9DA6AD8E-015B-4A8D-8D14-C14F1AAB4DA1}" type="presParOf" srcId="{02257BDD-C4E4-4826-8A37-759010C7823A}" destId="{099D706D-09C3-4AEC-8723-CD16BC05EAC6}" srcOrd="0" destOrd="0" presId="urn:microsoft.com/office/officeart/2008/layout/AlternatingPictureBlocks"/>
    <dgm:cxn modelId="{C727A16A-2A0C-4754-BEFA-6F948A201E92}" type="presParOf" srcId="{099D706D-09C3-4AEC-8723-CD16BC05EAC6}" destId="{3F126334-85BE-4EE0-921D-BA09F3EDFE08}" srcOrd="0" destOrd="0" presId="urn:microsoft.com/office/officeart/2008/layout/AlternatingPictureBlocks"/>
    <dgm:cxn modelId="{00DBD4D0-30C4-44D8-8723-EBD3A4E3F937}" type="presParOf" srcId="{099D706D-09C3-4AEC-8723-CD16BC05EAC6}" destId="{6FB0B4E6-B451-43C4-9BD5-A2F93EEC42EE}"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5DBDD6A-AABB-45A8-A21E-94984C634177}" type="doc">
      <dgm:prSet loTypeId="urn:microsoft.com/office/officeart/2008/layout/AscendingPictureAccentProcess" loCatId="picture" qsTypeId="urn:microsoft.com/office/officeart/2005/8/quickstyle/simple1" qsCatId="simple" csTypeId="urn:microsoft.com/office/officeart/2005/8/colors/colorful5" csCatId="colorful" phldr="1"/>
      <dgm:spPr/>
      <dgm:t>
        <a:bodyPr/>
        <a:lstStyle/>
        <a:p>
          <a:pPr rtl="1"/>
          <a:endParaRPr lang="ar-EG"/>
        </a:p>
      </dgm:t>
    </dgm:pt>
    <dgm:pt modelId="{D7FF73B0-D61C-4885-821B-F9E0C304AFC6}">
      <dgm:prSet phldrT="[Text]" custT="1"/>
      <dgm:spPr/>
      <dgm:t>
        <a:bodyPr/>
        <a:lstStyle/>
        <a:p>
          <a:pPr algn="ctr" rtl="1"/>
          <a:r>
            <a:rPr lang="ar-EG" sz="2400" dirty="0" smtClean="0"/>
            <a:t>حاسة الشم عند الميلاد من اقوي الحواس ، و يستجيب الرضع للروائح المختلفة حتي أثناء النوم .</a:t>
          </a:r>
          <a:endParaRPr lang="ar-EG" sz="2400" dirty="0"/>
        </a:p>
      </dgm:t>
    </dgm:pt>
    <dgm:pt modelId="{CE824195-F9AD-4AE3-9D4F-18A9172533E3}" type="parTrans" cxnId="{15B47F85-03C3-4FC5-8B8A-41587286E77A}">
      <dgm:prSet/>
      <dgm:spPr/>
      <dgm:t>
        <a:bodyPr/>
        <a:lstStyle/>
        <a:p>
          <a:pPr rtl="1"/>
          <a:endParaRPr lang="ar-EG"/>
        </a:p>
      </dgm:t>
    </dgm:pt>
    <dgm:pt modelId="{3BB414CA-1DA7-442F-885A-9A5D1660CFED}" type="sibTrans" cxnId="{15B47F85-03C3-4FC5-8B8A-41587286E77A}">
      <dgm:prSet/>
      <dgm:spPr>
        <a:blipFill rotWithShape="1">
          <a:blip xmlns:r="http://schemas.openxmlformats.org/officeDocument/2006/relationships" r:embed="rId1"/>
          <a:stretch>
            <a:fillRect/>
          </a:stretch>
        </a:blipFill>
      </dgm:spPr>
      <dgm:t>
        <a:bodyPr/>
        <a:lstStyle/>
        <a:p>
          <a:pPr rtl="1"/>
          <a:endParaRPr lang="ar-EG"/>
        </a:p>
      </dgm:t>
    </dgm:pt>
    <dgm:pt modelId="{F5D4883D-BD21-4F64-8844-B5BA1CE2E9C1}" type="pres">
      <dgm:prSet presAssocID="{05DBDD6A-AABB-45A8-A21E-94984C634177}" presName="Name0" presStyleCnt="0">
        <dgm:presLayoutVars>
          <dgm:chMax val="7"/>
          <dgm:chPref val="7"/>
          <dgm:dir/>
        </dgm:presLayoutVars>
      </dgm:prSet>
      <dgm:spPr/>
      <dgm:t>
        <a:bodyPr/>
        <a:lstStyle/>
        <a:p>
          <a:pPr rtl="1"/>
          <a:endParaRPr lang="ar-EG"/>
        </a:p>
      </dgm:t>
    </dgm:pt>
    <dgm:pt modelId="{42176239-7C4D-4AE4-B52C-51C6113E5336}" type="pres">
      <dgm:prSet presAssocID="{D7FF73B0-D61C-4885-821B-F9E0C304AFC6}" presName="parTx1" presStyleLbl="node1" presStyleIdx="0" presStyleCnt="1"/>
      <dgm:spPr/>
      <dgm:t>
        <a:bodyPr/>
        <a:lstStyle/>
        <a:p>
          <a:pPr rtl="1"/>
          <a:endParaRPr lang="ar-EG"/>
        </a:p>
      </dgm:t>
    </dgm:pt>
    <dgm:pt modelId="{8D5AAF11-9943-48B2-AE3B-5840B42F5FB4}" type="pres">
      <dgm:prSet presAssocID="{3BB414CA-1DA7-442F-885A-9A5D1660CFED}" presName="picture1" presStyleCnt="0"/>
      <dgm:spPr/>
    </dgm:pt>
    <dgm:pt modelId="{150BFC9B-6CF1-41A0-9E37-91C8664E8A75}" type="pres">
      <dgm:prSet presAssocID="{3BB414CA-1DA7-442F-885A-9A5D1660CFED}" presName="imageRepeatNode" presStyleLbl="fgImgPlace1" presStyleIdx="0" presStyleCnt="1"/>
      <dgm:spPr/>
      <dgm:t>
        <a:bodyPr/>
        <a:lstStyle/>
        <a:p>
          <a:pPr rtl="1"/>
          <a:endParaRPr lang="ar-EG"/>
        </a:p>
      </dgm:t>
    </dgm:pt>
  </dgm:ptLst>
  <dgm:cxnLst>
    <dgm:cxn modelId="{15B47F85-03C3-4FC5-8B8A-41587286E77A}" srcId="{05DBDD6A-AABB-45A8-A21E-94984C634177}" destId="{D7FF73B0-D61C-4885-821B-F9E0C304AFC6}" srcOrd="0" destOrd="0" parTransId="{CE824195-F9AD-4AE3-9D4F-18A9172533E3}" sibTransId="{3BB414CA-1DA7-442F-885A-9A5D1660CFED}"/>
    <dgm:cxn modelId="{2B7DDC31-FCA7-4C9A-96B5-0A8EF21EDAE1}" type="presOf" srcId="{3BB414CA-1DA7-442F-885A-9A5D1660CFED}" destId="{150BFC9B-6CF1-41A0-9E37-91C8664E8A75}" srcOrd="0" destOrd="0" presId="urn:microsoft.com/office/officeart/2008/layout/AscendingPictureAccentProcess"/>
    <dgm:cxn modelId="{343AA5F8-D81E-4BBD-86E2-99BFB5F2D891}" type="presOf" srcId="{D7FF73B0-D61C-4885-821B-F9E0C304AFC6}" destId="{42176239-7C4D-4AE4-B52C-51C6113E5336}" srcOrd="0" destOrd="0" presId="urn:microsoft.com/office/officeart/2008/layout/AscendingPictureAccentProcess"/>
    <dgm:cxn modelId="{30467DC0-8E2F-4218-91F7-526308024E4E}" type="presOf" srcId="{05DBDD6A-AABB-45A8-A21E-94984C634177}" destId="{F5D4883D-BD21-4F64-8844-B5BA1CE2E9C1}" srcOrd="0" destOrd="0" presId="urn:microsoft.com/office/officeart/2008/layout/AscendingPictureAccentProcess"/>
    <dgm:cxn modelId="{1AB1C965-0A9F-4A04-9450-0310A6800131}" type="presParOf" srcId="{F5D4883D-BD21-4F64-8844-B5BA1CE2E9C1}" destId="{42176239-7C4D-4AE4-B52C-51C6113E5336}" srcOrd="0" destOrd="0" presId="urn:microsoft.com/office/officeart/2008/layout/AscendingPictureAccentProcess"/>
    <dgm:cxn modelId="{7542CB43-2BDF-4D6B-83F6-0557E9EF5EAD}" type="presParOf" srcId="{F5D4883D-BD21-4F64-8844-B5BA1CE2E9C1}" destId="{8D5AAF11-9943-48B2-AE3B-5840B42F5FB4}" srcOrd="1" destOrd="0" presId="urn:microsoft.com/office/officeart/2008/layout/AscendingPictureAccentProcess"/>
    <dgm:cxn modelId="{1474180D-5A14-41A9-BAB3-B34B0D87ACC7}" type="presParOf" srcId="{8D5AAF11-9943-48B2-AE3B-5840B42F5FB4}" destId="{150BFC9B-6CF1-41A0-9E37-91C8664E8A75}"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530C6-F0D6-464E-8349-0DE9B2D2F64A}">
      <dsp:nvSpPr>
        <dsp:cNvPr id="0" name=""/>
        <dsp:cNvSpPr/>
      </dsp:nvSpPr>
      <dsp:spPr>
        <a:xfrm>
          <a:off x="3790029" y="1705499"/>
          <a:ext cx="3743408" cy="3223688"/>
        </a:xfrm>
        <a:prstGeom prst="hexagon">
          <a:avLst>
            <a:gd name="adj" fmla="val 25000"/>
            <a:gd name="vf" fmla="val 11547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0" tIns="55880" rIns="0" bIns="55880" numCol="1" spcCol="1270" anchor="ctr" anchorCtr="0">
          <a:noAutofit/>
        </a:bodyPr>
        <a:lstStyle/>
        <a:p>
          <a:pPr lvl="0" algn="ctr" defTabSz="1955800" rtl="1">
            <a:lnSpc>
              <a:spcPct val="90000"/>
            </a:lnSpc>
            <a:spcBef>
              <a:spcPct val="0"/>
            </a:spcBef>
            <a:spcAft>
              <a:spcPct val="35000"/>
            </a:spcAft>
          </a:pPr>
          <a:r>
            <a:rPr lang="ar-EG" sz="4400" kern="1200" dirty="0" smtClean="0">
              <a:cs typeface="GE Flow" pitchFamily="18" charset="-78"/>
            </a:rPr>
            <a:t>نمو الأطفال</a:t>
          </a:r>
          <a:endParaRPr lang="ar-SA" sz="4400" kern="1200" dirty="0">
            <a:latin typeface="GE Flow" pitchFamily="18" charset="-78"/>
            <a:ea typeface="GE Flow" pitchFamily="18" charset="-78"/>
            <a:cs typeface="GE Flow" pitchFamily="18" charset="-78"/>
          </a:endParaRPr>
        </a:p>
      </dsp:txBody>
      <dsp:txXfrm>
        <a:off x="4370620" y="2205483"/>
        <a:ext cx="2582226" cy="2223720"/>
      </dsp:txXfrm>
    </dsp:sp>
    <dsp:sp modelId="{300A3C0B-BAB0-4402-BF4B-28A1EB78AD9C}">
      <dsp:nvSpPr>
        <dsp:cNvPr id="0" name=""/>
        <dsp:cNvSpPr/>
      </dsp:nvSpPr>
      <dsp:spPr>
        <a:xfrm>
          <a:off x="3876862" y="3129048"/>
          <a:ext cx="436901" cy="377082"/>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0E0C5C9-7A68-4E13-82D9-CC396A833825}">
      <dsp:nvSpPr>
        <dsp:cNvPr id="0" name=""/>
        <dsp:cNvSpPr/>
      </dsp:nvSpPr>
      <dsp:spPr>
        <a:xfrm>
          <a:off x="696161" y="0"/>
          <a:ext cx="3738622" cy="3222703"/>
        </a:xfrm>
        <a:prstGeom prst="hexagon">
          <a:avLst>
            <a:gd name="adj" fmla="val 25000"/>
            <a:gd name="vf" fmla="val 115470"/>
          </a:avLst>
        </a:prstGeom>
        <a:blipFill rotWithShape="1">
          <a:blip xmlns:r="http://schemas.openxmlformats.org/officeDocument/2006/relationships" r:embed="rId1"/>
          <a:stretch>
            <a:fillRect/>
          </a:stretch>
        </a:blip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E71E5A-F79F-46CC-BB0A-11E0FED6FFAE}">
      <dsp:nvSpPr>
        <dsp:cNvPr id="0" name=""/>
        <dsp:cNvSpPr/>
      </dsp:nvSpPr>
      <dsp:spPr>
        <a:xfrm>
          <a:off x="3227321" y="2776611"/>
          <a:ext cx="436901" cy="377082"/>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60.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6.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7AF6A2E-B150-4FD8-8594-FE4226246489}" type="datetimeFigureOut">
              <a:rPr lang="ar-EG" smtClean="0"/>
              <a:pPr/>
              <a:t>04/05/1436</a:t>
            </a:fld>
            <a:endParaRPr lang="ar-E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978A213-B918-49A9-8511-9CAC2C2A8A2D}" type="slidenum">
              <a:rPr lang="ar-EG" smtClean="0"/>
              <a:pPr/>
              <a:t>‹#›</a:t>
            </a:fld>
            <a:endParaRPr lang="ar-EG"/>
          </a:p>
        </p:txBody>
      </p:sp>
    </p:spTree>
    <p:extLst>
      <p:ext uri="{BB962C8B-B14F-4D97-AF65-F5344CB8AC3E}">
        <p14:creationId xmlns:p14="http://schemas.microsoft.com/office/powerpoint/2010/main" val="416990274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a:t>
            </a:fld>
            <a:endParaRPr lang="ar-EG"/>
          </a:p>
        </p:txBody>
      </p:sp>
    </p:spTree>
    <p:extLst>
      <p:ext uri="{BB962C8B-B14F-4D97-AF65-F5344CB8AC3E}">
        <p14:creationId xmlns:p14="http://schemas.microsoft.com/office/powerpoint/2010/main" val="82826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10</a:t>
            </a:fld>
            <a:endParaRPr lang="ar-EG"/>
          </a:p>
        </p:txBody>
      </p:sp>
    </p:spTree>
    <p:extLst>
      <p:ext uri="{BB962C8B-B14F-4D97-AF65-F5344CB8AC3E}">
        <p14:creationId xmlns:p14="http://schemas.microsoft.com/office/powerpoint/2010/main" val="26466037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5209100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4299367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6201691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9472191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3888260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7746562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6451968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6217630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2795113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21719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11</a:t>
            </a:fld>
            <a:endParaRPr lang="ar-EG"/>
          </a:p>
        </p:txBody>
      </p:sp>
    </p:spTree>
    <p:extLst>
      <p:ext uri="{BB962C8B-B14F-4D97-AF65-F5344CB8AC3E}">
        <p14:creationId xmlns:p14="http://schemas.microsoft.com/office/powerpoint/2010/main" val="28115938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1139287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3809654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64922714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8082505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2932893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662308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8500628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8754202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30742816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58294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12</a:t>
            </a:fld>
            <a:endParaRPr lang="ar-EG"/>
          </a:p>
        </p:txBody>
      </p:sp>
    </p:spTree>
    <p:extLst>
      <p:ext uri="{BB962C8B-B14F-4D97-AF65-F5344CB8AC3E}">
        <p14:creationId xmlns:p14="http://schemas.microsoft.com/office/powerpoint/2010/main" val="14582990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0803270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8856495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6020223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6907798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427041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79642445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7142179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73460195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6232579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023047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13</a:t>
            </a:fld>
            <a:endParaRPr lang="ar-EG"/>
          </a:p>
        </p:txBody>
      </p:sp>
    </p:spTree>
    <p:extLst>
      <p:ext uri="{BB962C8B-B14F-4D97-AF65-F5344CB8AC3E}">
        <p14:creationId xmlns:p14="http://schemas.microsoft.com/office/powerpoint/2010/main" val="164055109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130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84324914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131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332372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132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2379959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133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10837954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134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5429565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135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6779295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136</a:t>
            </a:fld>
            <a:endParaRPr lang="ar-EG"/>
          </a:p>
        </p:txBody>
      </p:sp>
    </p:spTree>
    <p:extLst>
      <p:ext uri="{BB962C8B-B14F-4D97-AF65-F5344CB8AC3E}">
        <p14:creationId xmlns:p14="http://schemas.microsoft.com/office/powerpoint/2010/main" val="3663383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472872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823382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16</a:t>
            </a:fld>
            <a:endParaRPr lang="ar-EG"/>
          </a:p>
        </p:txBody>
      </p:sp>
    </p:spTree>
    <p:extLst>
      <p:ext uri="{BB962C8B-B14F-4D97-AF65-F5344CB8AC3E}">
        <p14:creationId xmlns:p14="http://schemas.microsoft.com/office/powerpoint/2010/main" val="1393696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17</a:t>
            </a:fld>
            <a:endParaRPr lang="ar-EG"/>
          </a:p>
        </p:txBody>
      </p:sp>
    </p:spTree>
    <p:extLst>
      <p:ext uri="{BB962C8B-B14F-4D97-AF65-F5344CB8AC3E}">
        <p14:creationId xmlns:p14="http://schemas.microsoft.com/office/powerpoint/2010/main" val="1473273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18</a:t>
            </a:fld>
            <a:endParaRPr lang="ar-EG"/>
          </a:p>
        </p:txBody>
      </p:sp>
    </p:spTree>
    <p:extLst>
      <p:ext uri="{BB962C8B-B14F-4D97-AF65-F5344CB8AC3E}">
        <p14:creationId xmlns:p14="http://schemas.microsoft.com/office/powerpoint/2010/main" val="175219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19</a:t>
            </a:fld>
            <a:endParaRPr lang="ar-EG"/>
          </a:p>
        </p:txBody>
      </p:sp>
    </p:spTree>
    <p:extLst>
      <p:ext uri="{BB962C8B-B14F-4D97-AF65-F5344CB8AC3E}">
        <p14:creationId xmlns:p14="http://schemas.microsoft.com/office/powerpoint/2010/main" val="142597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661176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20</a:t>
            </a:fld>
            <a:endParaRPr lang="ar-EG"/>
          </a:p>
        </p:txBody>
      </p:sp>
    </p:spTree>
    <p:extLst>
      <p:ext uri="{BB962C8B-B14F-4D97-AF65-F5344CB8AC3E}">
        <p14:creationId xmlns:p14="http://schemas.microsoft.com/office/powerpoint/2010/main" val="3960314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546688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746503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044849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938921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171997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369783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087341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034537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51064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731909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416209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660926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063271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33</a:t>
            </a:fld>
            <a:endParaRPr lang="ar-EG"/>
          </a:p>
        </p:txBody>
      </p:sp>
    </p:spTree>
    <p:extLst>
      <p:ext uri="{BB962C8B-B14F-4D97-AF65-F5344CB8AC3E}">
        <p14:creationId xmlns:p14="http://schemas.microsoft.com/office/powerpoint/2010/main" val="4028001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588301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883785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890715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54292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616046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522432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161971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020958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41</a:t>
            </a:fld>
            <a:endParaRPr lang="ar-EG"/>
          </a:p>
        </p:txBody>
      </p:sp>
    </p:spTree>
    <p:extLst>
      <p:ext uri="{BB962C8B-B14F-4D97-AF65-F5344CB8AC3E}">
        <p14:creationId xmlns:p14="http://schemas.microsoft.com/office/powerpoint/2010/main" val="2837116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169955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4393074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1895230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712818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811251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787929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9895101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49</a:t>
            </a:fld>
            <a:endParaRPr lang="ar-EG"/>
          </a:p>
        </p:txBody>
      </p:sp>
    </p:spTree>
    <p:extLst>
      <p:ext uri="{BB962C8B-B14F-4D97-AF65-F5344CB8AC3E}">
        <p14:creationId xmlns:p14="http://schemas.microsoft.com/office/powerpoint/2010/main" val="42921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827700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50</a:t>
            </a:fld>
            <a:endParaRPr lang="ar-EG"/>
          </a:p>
        </p:txBody>
      </p:sp>
    </p:spTree>
    <p:extLst>
      <p:ext uri="{BB962C8B-B14F-4D97-AF65-F5344CB8AC3E}">
        <p14:creationId xmlns:p14="http://schemas.microsoft.com/office/powerpoint/2010/main" val="3759266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51</a:t>
            </a:fld>
            <a:endParaRPr lang="ar-EG"/>
          </a:p>
        </p:txBody>
      </p:sp>
    </p:spTree>
    <p:extLst>
      <p:ext uri="{BB962C8B-B14F-4D97-AF65-F5344CB8AC3E}">
        <p14:creationId xmlns:p14="http://schemas.microsoft.com/office/powerpoint/2010/main" val="3552371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603299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53</a:t>
            </a:fld>
            <a:endParaRPr lang="ar-EG"/>
          </a:p>
        </p:txBody>
      </p:sp>
    </p:spTree>
    <p:extLst>
      <p:ext uri="{BB962C8B-B14F-4D97-AF65-F5344CB8AC3E}">
        <p14:creationId xmlns:p14="http://schemas.microsoft.com/office/powerpoint/2010/main" val="524968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54</a:t>
            </a:fld>
            <a:endParaRPr lang="ar-EG"/>
          </a:p>
        </p:txBody>
      </p:sp>
    </p:spTree>
    <p:extLst>
      <p:ext uri="{BB962C8B-B14F-4D97-AF65-F5344CB8AC3E}">
        <p14:creationId xmlns:p14="http://schemas.microsoft.com/office/powerpoint/2010/main" val="1493913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55</a:t>
            </a:fld>
            <a:endParaRPr lang="ar-EG"/>
          </a:p>
        </p:txBody>
      </p:sp>
    </p:spTree>
    <p:extLst>
      <p:ext uri="{BB962C8B-B14F-4D97-AF65-F5344CB8AC3E}">
        <p14:creationId xmlns:p14="http://schemas.microsoft.com/office/powerpoint/2010/main" val="36106112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635704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7680564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5204159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716033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5292637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0013652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2534020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6845555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9194436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059502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135046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66</a:t>
            </a:fld>
            <a:endParaRPr lang="ar-EG"/>
          </a:p>
        </p:txBody>
      </p:sp>
    </p:spTree>
    <p:extLst>
      <p:ext uri="{BB962C8B-B14F-4D97-AF65-F5344CB8AC3E}">
        <p14:creationId xmlns:p14="http://schemas.microsoft.com/office/powerpoint/2010/main" val="26607329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289217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741667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69</a:t>
            </a:fld>
            <a:endParaRPr lang="ar-EG"/>
          </a:p>
        </p:txBody>
      </p:sp>
    </p:spTree>
    <p:extLst>
      <p:ext uri="{BB962C8B-B14F-4D97-AF65-F5344CB8AC3E}">
        <p14:creationId xmlns:p14="http://schemas.microsoft.com/office/powerpoint/2010/main" val="2599117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1468258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1977443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5490911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0052614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73</a:t>
            </a:fld>
            <a:endParaRPr lang="ar-EG"/>
          </a:p>
        </p:txBody>
      </p:sp>
    </p:spTree>
    <p:extLst>
      <p:ext uri="{BB962C8B-B14F-4D97-AF65-F5344CB8AC3E}">
        <p14:creationId xmlns:p14="http://schemas.microsoft.com/office/powerpoint/2010/main" val="27616733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1133840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2484898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0366506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5019102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78</a:t>
            </a:fld>
            <a:endParaRPr lang="ar-EG"/>
          </a:p>
        </p:txBody>
      </p:sp>
    </p:spTree>
    <p:extLst>
      <p:ext uri="{BB962C8B-B14F-4D97-AF65-F5344CB8AC3E}">
        <p14:creationId xmlns:p14="http://schemas.microsoft.com/office/powerpoint/2010/main" val="38777083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79</a:t>
            </a:fld>
            <a:endParaRPr lang="ar-EG"/>
          </a:p>
        </p:txBody>
      </p:sp>
    </p:spTree>
    <p:extLst>
      <p:ext uri="{BB962C8B-B14F-4D97-AF65-F5344CB8AC3E}">
        <p14:creationId xmlns:p14="http://schemas.microsoft.com/office/powerpoint/2010/main" val="370273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548855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80</a:t>
            </a:fld>
            <a:endParaRPr lang="ar-EG"/>
          </a:p>
        </p:txBody>
      </p:sp>
    </p:spTree>
    <p:extLst>
      <p:ext uri="{BB962C8B-B14F-4D97-AF65-F5344CB8AC3E}">
        <p14:creationId xmlns:p14="http://schemas.microsoft.com/office/powerpoint/2010/main" val="8574633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81</a:t>
            </a:fld>
            <a:endParaRPr lang="ar-EG"/>
          </a:p>
        </p:txBody>
      </p:sp>
    </p:spTree>
    <p:extLst>
      <p:ext uri="{BB962C8B-B14F-4D97-AF65-F5344CB8AC3E}">
        <p14:creationId xmlns:p14="http://schemas.microsoft.com/office/powerpoint/2010/main" val="36167667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0108564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9053312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4512532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0972341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4416682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87</a:t>
            </a:fld>
            <a:endParaRPr lang="ar-EG"/>
          </a:p>
        </p:txBody>
      </p:sp>
    </p:spTree>
    <p:extLst>
      <p:ext uri="{BB962C8B-B14F-4D97-AF65-F5344CB8AC3E}">
        <p14:creationId xmlns:p14="http://schemas.microsoft.com/office/powerpoint/2010/main" val="36895832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1719251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89</a:t>
            </a:fld>
            <a:endParaRPr lang="ar-EG"/>
          </a:p>
        </p:txBody>
      </p:sp>
    </p:spTree>
    <p:extLst>
      <p:ext uri="{BB962C8B-B14F-4D97-AF65-F5344CB8AC3E}">
        <p14:creationId xmlns:p14="http://schemas.microsoft.com/office/powerpoint/2010/main" val="2226255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9</a:t>
            </a:fld>
            <a:endParaRPr lang="ar-EG"/>
          </a:p>
        </p:txBody>
      </p:sp>
    </p:spTree>
    <p:extLst>
      <p:ext uri="{BB962C8B-B14F-4D97-AF65-F5344CB8AC3E}">
        <p14:creationId xmlns:p14="http://schemas.microsoft.com/office/powerpoint/2010/main" val="40832124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2792892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8224530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7900677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8808001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040303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2261740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179595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5295942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1242956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710886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174814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1946149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2099908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53980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2445223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
        <p:nvSpPr>
          <p:cNvPr id="7" name="Title 1"/>
          <p:cNvSpPr>
            <a:spLocks noGrp="1"/>
          </p:cNvSpPr>
          <p:nvPr>
            <p:ph type="title"/>
          </p:nvPr>
        </p:nvSpPr>
        <p:spPr>
          <a:xfrm>
            <a:off x="457200" y="280886"/>
            <a:ext cx="8229600" cy="709714"/>
          </a:xfrm>
        </p:spPr>
        <p:txBody>
          <a:bodyPr>
            <a:normAutofit/>
          </a:bodyPr>
          <a:lstStyle>
            <a:lvl1pPr algn="l">
              <a:defRPr sz="3200" b="0"/>
            </a:lvl1pPr>
          </a:lstStyle>
          <a:p>
            <a:r>
              <a:rPr lang="en-US" smtClean="0"/>
              <a:t>Click to edit Master title style</a:t>
            </a:r>
            <a:endParaRPr lang="en-US"/>
          </a:p>
        </p:txBody>
      </p:sp>
    </p:spTree>
    <p:extLst>
      <p:ext uri="{BB962C8B-B14F-4D97-AF65-F5344CB8AC3E}">
        <p14:creationId xmlns:p14="http://schemas.microsoft.com/office/powerpoint/2010/main" val="35175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0D01C1-04BE-4996-AB3B-C87F51C2A1D7}" type="datetimeFigureOut">
              <a:rPr lang="en-US" smtClean="0"/>
              <a:pPr/>
              <a:t>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169907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0D01C1-04BE-4996-AB3B-C87F51C2A1D7}" type="datetimeFigureOut">
              <a:rPr lang="en-US" smtClean="0"/>
              <a:pPr/>
              <a:t>2/22/2015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314663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0D01C1-04BE-4996-AB3B-C87F51C2A1D7}" type="datetimeFigureOut">
              <a:rPr lang="en-US" smtClean="0"/>
              <a:pPr/>
              <a:t>2/22/2015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2777639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80886"/>
            <a:ext cx="8229600" cy="709714"/>
          </a:xfrm>
        </p:spPr>
        <p:txBody>
          <a:bodyPr>
            <a:normAutofit/>
          </a:bodyPr>
          <a:lstStyle>
            <a:lvl1pPr algn="l">
              <a:defRPr sz="3200" b="0"/>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0D01C1-04BE-4996-AB3B-C87F51C2A1D7}" type="datetimeFigureOut">
              <a:rPr lang="en-US" smtClean="0"/>
              <a:pPr/>
              <a:t>2/22/2015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547997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D01C1-04BE-4996-AB3B-C87F51C2A1D7}" type="datetimeFigureOut">
              <a:rPr lang="en-US" smtClean="0"/>
              <a:pPr/>
              <a:t>2/22/2015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4270689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3694300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D01C1-04BE-4996-AB3B-C87F51C2A1D7}" type="datetimeFigureOut">
              <a:rPr lang="en-US" smtClean="0"/>
              <a:pPr/>
              <a:t>2/22/2015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1786352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D01C1-04BE-4996-AB3B-C87F51C2A1D7}" type="datetimeFigureOut">
              <a:rPr lang="en-US" smtClean="0"/>
              <a:pPr/>
              <a:t>2/22/2015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1692836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168633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1834907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0D01C1-04BE-4996-AB3B-C87F51C2A1D7}" type="datetimeFigureOut">
              <a:rPr lang="en-US" smtClean="0"/>
              <a:pPr/>
              <a:t>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279092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0D01C1-04BE-4996-AB3B-C87F51C2A1D7}" type="datetimeFigureOut">
              <a:rPr lang="en-US" smtClean="0"/>
              <a:pPr/>
              <a:t>2/22/2015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15217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0D01C1-04BE-4996-AB3B-C87F51C2A1D7}" type="datetimeFigureOut">
              <a:rPr lang="en-US" smtClean="0"/>
              <a:pPr/>
              <a:t>2/22/2015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3686894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lvl1pPr algn="l">
              <a:defRPr sz="4000">
                <a:solidFill>
                  <a:schemeClr val="tx1">
                    <a:lumMod val="75000"/>
                    <a:lumOff val="25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0D01C1-04BE-4996-AB3B-C87F51C2A1D7}" type="datetimeFigureOut">
              <a:rPr lang="en-US" smtClean="0"/>
              <a:pPr/>
              <a:t>2/22/2015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428288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D01C1-04BE-4996-AB3B-C87F51C2A1D7}" type="datetimeFigureOut">
              <a:rPr lang="en-US" smtClean="0"/>
              <a:pPr/>
              <a:t>2/22/2015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1931924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D01C1-04BE-4996-AB3B-C87F51C2A1D7}" type="datetimeFigureOut">
              <a:rPr lang="en-US" smtClean="0"/>
              <a:pPr/>
              <a:t>2/22/2015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328374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D01C1-04BE-4996-AB3B-C87F51C2A1D7}" type="datetimeFigureOut">
              <a:rPr lang="en-US" smtClean="0"/>
              <a:pPr/>
              <a:t>2/22/2015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val="177299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D01C1-04BE-4996-AB3B-C87F51C2A1D7}" type="datetimeFigureOut">
              <a:rPr lang="en-US" smtClean="0"/>
              <a:pPr/>
              <a:t>2/22/2015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90F8C-3D0D-4DB1-B2BD-1525EA5CE111}" type="slidenum">
              <a:rPr lang="en-US" smtClean="0"/>
              <a:pPr/>
              <a:t>‹#›</a:t>
            </a:fld>
            <a:endParaRPr lang="en-US"/>
          </a:p>
        </p:txBody>
      </p:sp>
    </p:spTree>
    <p:extLst>
      <p:ext uri="{BB962C8B-B14F-4D97-AF65-F5344CB8AC3E}">
        <p14:creationId xmlns:p14="http://schemas.microsoft.com/office/powerpoint/2010/main" val="339207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D01C1-04BE-4996-AB3B-C87F51C2A1D7}" type="datetimeFigureOut">
              <a:rPr lang="en-US" smtClean="0"/>
              <a:pPr/>
              <a:t>2/22/2015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90F8C-3D0D-4DB1-B2BD-1525EA5CE111}" type="slidenum">
              <a:rPr lang="en-US" smtClean="0"/>
              <a:pPr/>
              <a:t>‹#›</a:t>
            </a:fld>
            <a:endParaRPr lang="en-US"/>
          </a:p>
        </p:txBody>
      </p:sp>
    </p:spTree>
    <p:extLst>
      <p:ext uri="{BB962C8B-B14F-4D97-AF65-F5344CB8AC3E}">
        <p14:creationId xmlns:p14="http://schemas.microsoft.com/office/powerpoint/2010/main" val="53335992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0.xml"/><Relationship Id="rId7" Type="http://schemas.openxmlformats.org/officeDocument/2006/relationships/diagramColors" Target="../diagrams/colors3.xml"/><Relationship Id="rId2" Type="http://schemas.openxmlformats.org/officeDocument/2006/relationships/slideLayout" Target="../slideLayouts/slideLayout12.xml"/><Relationship Id="rId1" Type="http://schemas.openxmlformats.org/officeDocument/2006/relationships/themeOverride" Target="../theme/themeOverride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00.xml.rels><?xml version="1.0" encoding="UTF-8" standalone="yes"?>
<Relationships xmlns="http://schemas.openxmlformats.org/package/2006/relationships"><Relationship Id="rId8" Type="http://schemas.microsoft.com/office/2007/relationships/diagramDrawing" Target="../diagrams/drawing58.xml"/><Relationship Id="rId3" Type="http://schemas.openxmlformats.org/officeDocument/2006/relationships/notesSlide" Target="../notesSlides/notesSlide100.xml"/><Relationship Id="rId7" Type="http://schemas.openxmlformats.org/officeDocument/2006/relationships/diagramColors" Target="../diagrams/colors58.xml"/><Relationship Id="rId2" Type="http://schemas.openxmlformats.org/officeDocument/2006/relationships/slideLayout" Target="../slideLayouts/slideLayout1.xml"/><Relationship Id="rId1" Type="http://schemas.openxmlformats.org/officeDocument/2006/relationships/themeOverride" Target="../theme/themeOverride99.xml"/><Relationship Id="rId6" Type="http://schemas.openxmlformats.org/officeDocument/2006/relationships/diagramQuickStyle" Target="../diagrams/quickStyle58.xml"/><Relationship Id="rId5" Type="http://schemas.openxmlformats.org/officeDocument/2006/relationships/diagramLayout" Target="../diagrams/layout58.xml"/><Relationship Id="rId4" Type="http://schemas.openxmlformats.org/officeDocument/2006/relationships/diagramData" Target="../diagrams/data58.xml"/></Relationships>
</file>

<file path=ppt/slides/_rels/slide101.xml.rels><?xml version="1.0" encoding="UTF-8" standalone="yes"?>
<Relationships xmlns="http://schemas.openxmlformats.org/package/2006/relationships"><Relationship Id="rId8" Type="http://schemas.microsoft.com/office/2007/relationships/diagramDrawing" Target="../diagrams/drawing59.xml"/><Relationship Id="rId3" Type="http://schemas.openxmlformats.org/officeDocument/2006/relationships/notesSlide" Target="../notesSlides/notesSlide101.xml"/><Relationship Id="rId7" Type="http://schemas.openxmlformats.org/officeDocument/2006/relationships/diagramColors" Target="../diagrams/colors59.xml"/><Relationship Id="rId2" Type="http://schemas.openxmlformats.org/officeDocument/2006/relationships/slideLayout" Target="../slideLayouts/slideLayout1.xml"/><Relationship Id="rId1" Type="http://schemas.openxmlformats.org/officeDocument/2006/relationships/themeOverride" Target="../theme/themeOverride100.xml"/><Relationship Id="rId6" Type="http://schemas.openxmlformats.org/officeDocument/2006/relationships/diagramQuickStyle" Target="../diagrams/quickStyle59.xml"/><Relationship Id="rId5" Type="http://schemas.openxmlformats.org/officeDocument/2006/relationships/diagramLayout" Target="../diagrams/layout59.xml"/><Relationship Id="rId4" Type="http://schemas.openxmlformats.org/officeDocument/2006/relationships/diagramData" Target="../diagrams/data59.xml"/></Relationships>
</file>

<file path=ppt/slides/_rels/slide102.xml.rels><?xml version="1.0" encoding="UTF-8" standalone="yes"?>
<Relationships xmlns="http://schemas.openxmlformats.org/package/2006/relationships"><Relationship Id="rId8" Type="http://schemas.microsoft.com/office/2007/relationships/diagramDrawing" Target="../diagrams/drawing60.xml"/><Relationship Id="rId3" Type="http://schemas.openxmlformats.org/officeDocument/2006/relationships/notesSlide" Target="../notesSlides/notesSlide102.xml"/><Relationship Id="rId7" Type="http://schemas.openxmlformats.org/officeDocument/2006/relationships/diagramColors" Target="../diagrams/colors60.xml"/><Relationship Id="rId2" Type="http://schemas.openxmlformats.org/officeDocument/2006/relationships/slideLayout" Target="../slideLayouts/slideLayout1.xml"/><Relationship Id="rId1" Type="http://schemas.openxmlformats.org/officeDocument/2006/relationships/themeOverride" Target="../theme/themeOverride101.xml"/><Relationship Id="rId6" Type="http://schemas.openxmlformats.org/officeDocument/2006/relationships/diagramQuickStyle" Target="../diagrams/quickStyle60.xml"/><Relationship Id="rId5" Type="http://schemas.openxmlformats.org/officeDocument/2006/relationships/diagramLayout" Target="../diagrams/layout60.xml"/><Relationship Id="rId4" Type="http://schemas.openxmlformats.org/officeDocument/2006/relationships/diagramData" Target="../diagrams/data60.xml"/></Relationships>
</file>

<file path=ppt/slides/_rels/slide103.xml.rels><?xml version="1.0" encoding="UTF-8" standalone="yes"?>
<Relationships xmlns="http://schemas.openxmlformats.org/package/2006/relationships"><Relationship Id="rId8" Type="http://schemas.microsoft.com/office/2007/relationships/diagramDrawing" Target="../diagrams/drawing61.xml"/><Relationship Id="rId3" Type="http://schemas.openxmlformats.org/officeDocument/2006/relationships/notesSlide" Target="../notesSlides/notesSlide103.xml"/><Relationship Id="rId7" Type="http://schemas.openxmlformats.org/officeDocument/2006/relationships/diagramColors" Target="../diagrams/colors61.xml"/><Relationship Id="rId2" Type="http://schemas.openxmlformats.org/officeDocument/2006/relationships/slideLayout" Target="../slideLayouts/slideLayout1.xml"/><Relationship Id="rId1" Type="http://schemas.openxmlformats.org/officeDocument/2006/relationships/themeOverride" Target="../theme/themeOverride102.xml"/><Relationship Id="rId6" Type="http://schemas.openxmlformats.org/officeDocument/2006/relationships/diagramQuickStyle" Target="../diagrams/quickStyle61.xml"/><Relationship Id="rId5" Type="http://schemas.openxmlformats.org/officeDocument/2006/relationships/diagramLayout" Target="../diagrams/layout61.xml"/><Relationship Id="rId4" Type="http://schemas.openxmlformats.org/officeDocument/2006/relationships/diagramData" Target="../diagrams/data61.xml"/></Relationships>
</file>

<file path=ppt/slides/_rels/slide104.xml.rels><?xml version="1.0" encoding="UTF-8" standalone="yes"?>
<Relationships xmlns="http://schemas.openxmlformats.org/package/2006/relationships"><Relationship Id="rId8" Type="http://schemas.microsoft.com/office/2007/relationships/diagramDrawing" Target="../diagrams/drawing62.xml"/><Relationship Id="rId3" Type="http://schemas.openxmlformats.org/officeDocument/2006/relationships/notesSlide" Target="../notesSlides/notesSlide104.xml"/><Relationship Id="rId7" Type="http://schemas.openxmlformats.org/officeDocument/2006/relationships/diagramColors" Target="../diagrams/colors62.xml"/><Relationship Id="rId2" Type="http://schemas.openxmlformats.org/officeDocument/2006/relationships/slideLayout" Target="../slideLayouts/slideLayout1.xml"/><Relationship Id="rId1" Type="http://schemas.openxmlformats.org/officeDocument/2006/relationships/themeOverride" Target="../theme/themeOverride103.xml"/><Relationship Id="rId6" Type="http://schemas.openxmlformats.org/officeDocument/2006/relationships/diagramQuickStyle" Target="../diagrams/quickStyle62.xml"/><Relationship Id="rId5" Type="http://schemas.openxmlformats.org/officeDocument/2006/relationships/diagramLayout" Target="../diagrams/layout62.xml"/><Relationship Id="rId4" Type="http://schemas.openxmlformats.org/officeDocument/2006/relationships/diagramData" Target="../diagrams/data62.xml"/></Relationships>
</file>

<file path=ppt/slides/_rels/slide105.xml.rels><?xml version="1.0" encoding="UTF-8" standalone="yes"?>
<Relationships xmlns="http://schemas.openxmlformats.org/package/2006/relationships"><Relationship Id="rId8" Type="http://schemas.microsoft.com/office/2007/relationships/diagramDrawing" Target="../diagrams/drawing63.xml"/><Relationship Id="rId3" Type="http://schemas.openxmlformats.org/officeDocument/2006/relationships/notesSlide" Target="../notesSlides/notesSlide105.xml"/><Relationship Id="rId7" Type="http://schemas.openxmlformats.org/officeDocument/2006/relationships/diagramColors" Target="../diagrams/colors63.xml"/><Relationship Id="rId2" Type="http://schemas.openxmlformats.org/officeDocument/2006/relationships/slideLayout" Target="../slideLayouts/slideLayout1.xml"/><Relationship Id="rId1" Type="http://schemas.openxmlformats.org/officeDocument/2006/relationships/themeOverride" Target="../theme/themeOverride104.xml"/><Relationship Id="rId6" Type="http://schemas.openxmlformats.org/officeDocument/2006/relationships/diagramQuickStyle" Target="../diagrams/quickStyle63.xml"/><Relationship Id="rId5" Type="http://schemas.openxmlformats.org/officeDocument/2006/relationships/diagramLayout" Target="../diagrams/layout63.xml"/><Relationship Id="rId4" Type="http://schemas.openxmlformats.org/officeDocument/2006/relationships/diagramData" Target="../diagrams/data63.xml"/></Relationships>
</file>

<file path=ppt/slides/_rels/slide106.xml.rels><?xml version="1.0" encoding="UTF-8" standalone="yes"?>
<Relationships xmlns="http://schemas.openxmlformats.org/package/2006/relationships"><Relationship Id="rId8" Type="http://schemas.microsoft.com/office/2007/relationships/diagramDrawing" Target="../diagrams/drawing64.xml"/><Relationship Id="rId3" Type="http://schemas.openxmlformats.org/officeDocument/2006/relationships/notesSlide" Target="../notesSlides/notesSlide106.xml"/><Relationship Id="rId7" Type="http://schemas.openxmlformats.org/officeDocument/2006/relationships/diagramColors" Target="../diagrams/colors64.xml"/><Relationship Id="rId2" Type="http://schemas.openxmlformats.org/officeDocument/2006/relationships/slideLayout" Target="../slideLayouts/slideLayout1.xml"/><Relationship Id="rId1" Type="http://schemas.openxmlformats.org/officeDocument/2006/relationships/themeOverride" Target="../theme/themeOverride105.xml"/><Relationship Id="rId6" Type="http://schemas.openxmlformats.org/officeDocument/2006/relationships/diagramQuickStyle" Target="../diagrams/quickStyle64.xml"/><Relationship Id="rId5" Type="http://schemas.openxmlformats.org/officeDocument/2006/relationships/diagramLayout" Target="../diagrams/layout64.xml"/><Relationship Id="rId4" Type="http://schemas.openxmlformats.org/officeDocument/2006/relationships/diagramData" Target="../diagrams/data6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xml"/><Relationship Id="rId1" Type="http://schemas.openxmlformats.org/officeDocument/2006/relationships/themeOverride" Target="../theme/themeOverride106.xml"/><Relationship Id="rId5" Type="http://schemas.openxmlformats.org/officeDocument/2006/relationships/image" Target="../media/image105.png"/><Relationship Id="rId4" Type="http://schemas.openxmlformats.org/officeDocument/2006/relationships/image" Target="../media/image98.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xml"/><Relationship Id="rId1" Type="http://schemas.openxmlformats.org/officeDocument/2006/relationships/themeOverride" Target="../theme/themeOverride107.xml"/><Relationship Id="rId5" Type="http://schemas.openxmlformats.org/officeDocument/2006/relationships/image" Target="../media/image107.png"/><Relationship Id="rId4" Type="http://schemas.openxmlformats.org/officeDocument/2006/relationships/image" Target="../media/image106.png"/></Relationships>
</file>

<file path=ppt/slides/_rels/slide109.xml.rels><?xml version="1.0" encoding="UTF-8" standalone="yes"?>
<Relationships xmlns="http://schemas.openxmlformats.org/package/2006/relationships"><Relationship Id="rId8" Type="http://schemas.microsoft.com/office/2007/relationships/diagramDrawing" Target="../diagrams/drawing65.xml"/><Relationship Id="rId3" Type="http://schemas.openxmlformats.org/officeDocument/2006/relationships/notesSlide" Target="../notesSlides/notesSlide109.xml"/><Relationship Id="rId7" Type="http://schemas.openxmlformats.org/officeDocument/2006/relationships/diagramColors" Target="../diagrams/colors65.xml"/><Relationship Id="rId2" Type="http://schemas.openxmlformats.org/officeDocument/2006/relationships/slideLayout" Target="../slideLayouts/slideLayout1.xml"/><Relationship Id="rId1" Type="http://schemas.openxmlformats.org/officeDocument/2006/relationships/themeOverride" Target="../theme/themeOverride108.xml"/><Relationship Id="rId6" Type="http://schemas.openxmlformats.org/officeDocument/2006/relationships/diagramQuickStyle" Target="../diagrams/quickStyle65.xml"/><Relationship Id="rId5" Type="http://schemas.openxmlformats.org/officeDocument/2006/relationships/diagramLayout" Target="../diagrams/layout65.xml"/><Relationship Id="rId4" Type="http://schemas.openxmlformats.org/officeDocument/2006/relationships/diagramData" Target="../diagrams/data6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hemeOverride" Target="../theme/themeOverride10.xml"/></Relationships>
</file>

<file path=ppt/slides/_rels/slide110.xml.rels><?xml version="1.0" encoding="UTF-8" standalone="yes"?>
<Relationships xmlns="http://schemas.openxmlformats.org/package/2006/relationships"><Relationship Id="rId8" Type="http://schemas.microsoft.com/office/2007/relationships/diagramDrawing" Target="../diagrams/drawing66.xml"/><Relationship Id="rId3" Type="http://schemas.openxmlformats.org/officeDocument/2006/relationships/notesSlide" Target="../notesSlides/notesSlide110.xml"/><Relationship Id="rId7" Type="http://schemas.openxmlformats.org/officeDocument/2006/relationships/diagramColors" Target="../diagrams/colors66.xml"/><Relationship Id="rId2" Type="http://schemas.openxmlformats.org/officeDocument/2006/relationships/slideLayout" Target="../slideLayouts/slideLayout1.xml"/><Relationship Id="rId1" Type="http://schemas.openxmlformats.org/officeDocument/2006/relationships/themeOverride" Target="../theme/themeOverride109.xml"/><Relationship Id="rId6" Type="http://schemas.openxmlformats.org/officeDocument/2006/relationships/diagramQuickStyle" Target="../diagrams/quickStyle66.xml"/><Relationship Id="rId5" Type="http://schemas.openxmlformats.org/officeDocument/2006/relationships/diagramLayout" Target="../diagrams/layout66.xml"/><Relationship Id="rId4" Type="http://schemas.openxmlformats.org/officeDocument/2006/relationships/diagramData" Target="../diagrams/data66.xml"/></Relationships>
</file>

<file path=ppt/slides/_rels/slide111.xml.rels><?xml version="1.0" encoding="UTF-8" standalone="yes"?>
<Relationships xmlns="http://schemas.openxmlformats.org/package/2006/relationships"><Relationship Id="rId8" Type="http://schemas.microsoft.com/office/2007/relationships/diagramDrawing" Target="../diagrams/drawing67.xml"/><Relationship Id="rId3" Type="http://schemas.openxmlformats.org/officeDocument/2006/relationships/notesSlide" Target="../notesSlides/notesSlide111.xml"/><Relationship Id="rId7" Type="http://schemas.openxmlformats.org/officeDocument/2006/relationships/diagramColors" Target="../diagrams/colors67.xml"/><Relationship Id="rId2" Type="http://schemas.openxmlformats.org/officeDocument/2006/relationships/slideLayout" Target="../slideLayouts/slideLayout1.xml"/><Relationship Id="rId1" Type="http://schemas.openxmlformats.org/officeDocument/2006/relationships/themeOverride" Target="../theme/themeOverride110.xml"/><Relationship Id="rId6" Type="http://schemas.openxmlformats.org/officeDocument/2006/relationships/diagramQuickStyle" Target="../diagrams/quickStyle67.xml"/><Relationship Id="rId5" Type="http://schemas.openxmlformats.org/officeDocument/2006/relationships/diagramLayout" Target="../diagrams/layout67.xml"/><Relationship Id="rId4" Type="http://schemas.openxmlformats.org/officeDocument/2006/relationships/diagramData" Target="../diagrams/data67.xml"/></Relationships>
</file>

<file path=ppt/slides/_rels/slide112.xml.rels><?xml version="1.0" encoding="UTF-8" standalone="yes"?>
<Relationships xmlns="http://schemas.openxmlformats.org/package/2006/relationships"><Relationship Id="rId8" Type="http://schemas.microsoft.com/office/2007/relationships/diagramDrawing" Target="../diagrams/drawing68.xml"/><Relationship Id="rId3" Type="http://schemas.openxmlformats.org/officeDocument/2006/relationships/notesSlide" Target="../notesSlides/notesSlide112.xml"/><Relationship Id="rId7" Type="http://schemas.openxmlformats.org/officeDocument/2006/relationships/diagramColors" Target="../diagrams/colors68.xml"/><Relationship Id="rId2" Type="http://schemas.openxmlformats.org/officeDocument/2006/relationships/slideLayout" Target="../slideLayouts/slideLayout1.xml"/><Relationship Id="rId1" Type="http://schemas.openxmlformats.org/officeDocument/2006/relationships/themeOverride" Target="../theme/themeOverride111.xml"/><Relationship Id="rId6" Type="http://schemas.openxmlformats.org/officeDocument/2006/relationships/diagramQuickStyle" Target="../diagrams/quickStyle68.xml"/><Relationship Id="rId5" Type="http://schemas.openxmlformats.org/officeDocument/2006/relationships/diagramLayout" Target="../diagrams/layout68.xml"/><Relationship Id="rId4" Type="http://schemas.openxmlformats.org/officeDocument/2006/relationships/diagramData" Target="../diagrams/data68.xml"/></Relationships>
</file>

<file path=ppt/slides/_rels/slide113.xml.rels><?xml version="1.0" encoding="UTF-8" standalone="yes"?>
<Relationships xmlns="http://schemas.openxmlformats.org/package/2006/relationships"><Relationship Id="rId8" Type="http://schemas.microsoft.com/office/2007/relationships/diagramDrawing" Target="../diagrams/drawing69.xml"/><Relationship Id="rId3" Type="http://schemas.openxmlformats.org/officeDocument/2006/relationships/notesSlide" Target="../notesSlides/notesSlide113.xml"/><Relationship Id="rId7" Type="http://schemas.openxmlformats.org/officeDocument/2006/relationships/diagramColors" Target="../diagrams/colors69.xml"/><Relationship Id="rId2" Type="http://schemas.openxmlformats.org/officeDocument/2006/relationships/slideLayout" Target="../slideLayouts/slideLayout1.xml"/><Relationship Id="rId1" Type="http://schemas.openxmlformats.org/officeDocument/2006/relationships/themeOverride" Target="../theme/themeOverride112.xml"/><Relationship Id="rId6" Type="http://schemas.openxmlformats.org/officeDocument/2006/relationships/diagramQuickStyle" Target="../diagrams/quickStyle69.xml"/><Relationship Id="rId5" Type="http://schemas.openxmlformats.org/officeDocument/2006/relationships/diagramLayout" Target="../diagrams/layout69.xml"/><Relationship Id="rId4" Type="http://schemas.openxmlformats.org/officeDocument/2006/relationships/diagramData" Target="../diagrams/data69.xml"/></Relationships>
</file>

<file path=ppt/slides/_rels/slide114.xml.rels><?xml version="1.0" encoding="UTF-8" standalone="yes"?>
<Relationships xmlns="http://schemas.openxmlformats.org/package/2006/relationships"><Relationship Id="rId8" Type="http://schemas.microsoft.com/office/2007/relationships/diagramDrawing" Target="../diagrams/drawing70.xml"/><Relationship Id="rId3" Type="http://schemas.openxmlformats.org/officeDocument/2006/relationships/notesSlide" Target="../notesSlides/notesSlide114.xml"/><Relationship Id="rId7" Type="http://schemas.openxmlformats.org/officeDocument/2006/relationships/diagramColors" Target="../diagrams/colors70.xml"/><Relationship Id="rId2" Type="http://schemas.openxmlformats.org/officeDocument/2006/relationships/slideLayout" Target="../slideLayouts/slideLayout1.xml"/><Relationship Id="rId1" Type="http://schemas.openxmlformats.org/officeDocument/2006/relationships/themeOverride" Target="../theme/themeOverride113.xml"/><Relationship Id="rId6" Type="http://schemas.openxmlformats.org/officeDocument/2006/relationships/diagramQuickStyle" Target="../diagrams/quickStyle70.xml"/><Relationship Id="rId5" Type="http://schemas.openxmlformats.org/officeDocument/2006/relationships/diagramLayout" Target="../diagrams/layout70.xml"/><Relationship Id="rId4" Type="http://schemas.openxmlformats.org/officeDocument/2006/relationships/diagramData" Target="../diagrams/data70.xml"/></Relationships>
</file>

<file path=ppt/slides/_rels/slide115.xml.rels><?xml version="1.0" encoding="UTF-8" standalone="yes"?>
<Relationships xmlns="http://schemas.openxmlformats.org/package/2006/relationships"><Relationship Id="rId8" Type="http://schemas.microsoft.com/office/2007/relationships/diagramDrawing" Target="../diagrams/drawing71.xml"/><Relationship Id="rId3" Type="http://schemas.openxmlformats.org/officeDocument/2006/relationships/notesSlide" Target="../notesSlides/notesSlide115.xml"/><Relationship Id="rId7" Type="http://schemas.openxmlformats.org/officeDocument/2006/relationships/diagramColors" Target="../diagrams/colors71.xml"/><Relationship Id="rId2" Type="http://schemas.openxmlformats.org/officeDocument/2006/relationships/slideLayout" Target="../slideLayouts/slideLayout1.xml"/><Relationship Id="rId1" Type="http://schemas.openxmlformats.org/officeDocument/2006/relationships/themeOverride" Target="../theme/themeOverride114.xml"/><Relationship Id="rId6" Type="http://schemas.openxmlformats.org/officeDocument/2006/relationships/diagramQuickStyle" Target="../diagrams/quickStyle71.xml"/><Relationship Id="rId5" Type="http://schemas.openxmlformats.org/officeDocument/2006/relationships/diagramLayout" Target="../diagrams/layout71.xml"/><Relationship Id="rId4" Type="http://schemas.openxmlformats.org/officeDocument/2006/relationships/diagramData" Target="../diagrams/data71.xml"/></Relationships>
</file>

<file path=ppt/slides/_rels/slide116.xml.rels><?xml version="1.0" encoding="UTF-8" standalone="yes"?>
<Relationships xmlns="http://schemas.openxmlformats.org/package/2006/relationships"><Relationship Id="rId8" Type="http://schemas.microsoft.com/office/2007/relationships/diagramDrawing" Target="../diagrams/drawing72.xml"/><Relationship Id="rId3" Type="http://schemas.openxmlformats.org/officeDocument/2006/relationships/notesSlide" Target="../notesSlides/notesSlide116.xml"/><Relationship Id="rId7" Type="http://schemas.openxmlformats.org/officeDocument/2006/relationships/diagramColors" Target="../diagrams/colors72.xml"/><Relationship Id="rId2" Type="http://schemas.openxmlformats.org/officeDocument/2006/relationships/slideLayout" Target="../slideLayouts/slideLayout1.xml"/><Relationship Id="rId1" Type="http://schemas.openxmlformats.org/officeDocument/2006/relationships/themeOverride" Target="../theme/themeOverride115.xml"/><Relationship Id="rId6" Type="http://schemas.openxmlformats.org/officeDocument/2006/relationships/diagramQuickStyle" Target="../diagrams/quickStyle72.xml"/><Relationship Id="rId5" Type="http://schemas.openxmlformats.org/officeDocument/2006/relationships/diagramLayout" Target="../diagrams/layout72.xml"/><Relationship Id="rId4" Type="http://schemas.openxmlformats.org/officeDocument/2006/relationships/diagramData" Target="../diagrams/data72.xml"/></Relationships>
</file>

<file path=ppt/slides/_rels/slide117.xml.rels><?xml version="1.0" encoding="UTF-8" standalone="yes"?>
<Relationships xmlns="http://schemas.openxmlformats.org/package/2006/relationships"><Relationship Id="rId8" Type="http://schemas.microsoft.com/office/2007/relationships/diagramDrawing" Target="../diagrams/drawing73.xml"/><Relationship Id="rId3" Type="http://schemas.openxmlformats.org/officeDocument/2006/relationships/notesSlide" Target="../notesSlides/notesSlide117.xml"/><Relationship Id="rId7" Type="http://schemas.openxmlformats.org/officeDocument/2006/relationships/diagramColors" Target="../diagrams/colors73.xml"/><Relationship Id="rId2" Type="http://schemas.openxmlformats.org/officeDocument/2006/relationships/slideLayout" Target="../slideLayouts/slideLayout1.xml"/><Relationship Id="rId1" Type="http://schemas.openxmlformats.org/officeDocument/2006/relationships/themeOverride" Target="../theme/themeOverride116.xml"/><Relationship Id="rId6" Type="http://schemas.openxmlformats.org/officeDocument/2006/relationships/diagramQuickStyle" Target="../diagrams/quickStyle73.xml"/><Relationship Id="rId5" Type="http://schemas.openxmlformats.org/officeDocument/2006/relationships/diagramLayout" Target="../diagrams/layout73.xml"/><Relationship Id="rId4" Type="http://schemas.openxmlformats.org/officeDocument/2006/relationships/diagramData" Target="../diagrams/data73.xml"/></Relationships>
</file>

<file path=ppt/slides/_rels/slide118.xml.rels><?xml version="1.0" encoding="UTF-8" standalone="yes"?>
<Relationships xmlns="http://schemas.openxmlformats.org/package/2006/relationships"><Relationship Id="rId8" Type="http://schemas.microsoft.com/office/2007/relationships/diagramDrawing" Target="../diagrams/drawing74.xml"/><Relationship Id="rId3" Type="http://schemas.openxmlformats.org/officeDocument/2006/relationships/notesSlide" Target="../notesSlides/notesSlide118.xml"/><Relationship Id="rId7" Type="http://schemas.openxmlformats.org/officeDocument/2006/relationships/diagramColors" Target="../diagrams/colors74.xml"/><Relationship Id="rId2" Type="http://schemas.openxmlformats.org/officeDocument/2006/relationships/slideLayout" Target="../slideLayouts/slideLayout1.xml"/><Relationship Id="rId1" Type="http://schemas.openxmlformats.org/officeDocument/2006/relationships/themeOverride" Target="../theme/themeOverride117.xml"/><Relationship Id="rId6" Type="http://schemas.openxmlformats.org/officeDocument/2006/relationships/diagramQuickStyle" Target="../diagrams/quickStyle74.xml"/><Relationship Id="rId5" Type="http://schemas.openxmlformats.org/officeDocument/2006/relationships/diagramLayout" Target="../diagrams/layout74.xml"/><Relationship Id="rId4" Type="http://schemas.openxmlformats.org/officeDocument/2006/relationships/diagramData" Target="../diagrams/data74.xml"/></Relationships>
</file>

<file path=ppt/slides/_rels/slide119.xml.rels><?xml version="1.0" encoding="UTF-8" standalone="yes"?>
<Relationships xmlns="http://schemas.openxmlformats.org/package/2006/relationships"><Relationship Id="rId8" Type="http://schemas.microsoft.com/office/2007/relationships/diagramDrawing" Target="../diagrams/drawing75.xml"/><Relationship Id="rId3" Type="http://schemas.openxmlformats.org/officeDocument/2006/relationships/notesSlide" Target="../notesSlides/notesSlide119.xml"/><Relationship Id="rId7" Type="http://schemas.openxmlformats.org/officeDocument/2006/relationships/diagramColors" Target="../diagrams/colors75.xml"/><Relationship Id="rId2" Type="http://schemas.openxmlformats.org/officeDocument/2006/relationships/slideLayout" Target="../slideLayouts/slideLayout1.xml"/><Relationship Id="rId1" Type="http://schemas.openxmlformats.org/officeDocument/2006/relationships/themeOverride" Target="../theme/themeOverride118.xml"/><Relationship Id="rId6" Type="http://schemas.openxmlformats.org/officeDocument/2006/relationships/diagramQuickStyle" Target="../diagrams/quickStyle75.xml"/><Relationship Id="rId5" Type="http://schemas.openxmlformats.org/officeDocument/2006/relationships/diagramLayout" Target="../diagrams/layout75.xml"/><Relationship Id="rId4" Type="http://schemas.openxmlformats.org/officeDocument/2006/relationships/diagramData" Target="../diagrams/data7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hemeOverride" Target="../theme/themeOverride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8" Type="http://schemas.microsoft.com/office/2007/relationships/diagramDrawing" Target="../diagrams/drawing76.xml"/><Relationship Id="rId3" Type="http://schemas.openxmlformats.org/officeDocument/2006/relationships/notesSlide" Target="../notesSlides/notesSlide120.xml"/><Relationship Id="rId7" Type="http://schemas.openxmlformats.org/officeDocument/2006/relationships/diagramColors" Target="../diagrams/colors76.xml"/><Relationship Id="rId2" Type="http://schemas.openxmlformats.org/officeDocument/2006/relationships/slideLayout" Target="../slideLayouts/slideLayout1.xml"/><Relationship Id="rId1" Type="http://schemas.openxmlformats.org/officeDocument/2006/relationships/themeOverride" Target="../theme/themeOverride119.xml"/><Relationship Id="rId6" Type="http://schemas.openxmlformats.org/officeDocument/2006/relationships/diagramQuickStyle" Target="../diagrams/quickStyle76.xml"/><Relationship Id="rId5" Type="http://schemas.openxmlformats.org/officeDocument/2006/relationships/diagramLayout" Target="../diagrams/layout76.xml"/><Relationship Id="rId4" Type="http://schemas.openxmlformats.org/officeDocument/2006/relationships/diagramData" Target="../diagrams/data7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xml"/><Relationship Id="rId1" Type="http://schemas.openxmlformats.org/officeDocument/2006/relationships/themeOverride" Target="../theme/themeOverride12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xml"/><Relationship Id="rId1" Type="http://schemas.openxmlformats.org/officeDocument/2006/relationships/themeOverride" Target="../theme/themeOverride12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xml"/><Relationship Id="rId1" Type="http://schemas.openxmlformats.org/officeDocument/2006/relationships/themeOverride" Target="../theme/themeOverride12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xml"/><Relationship Id="rId1" Type="http://schemas.openxmlformats.org/officeDocument/2006/relationships/themeOverride" Target="../theme/themeOverride12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xml"/><Relationship Id="rId1" Type="http://schemas.openxmlformats.org/officeDocument/2006/relationships/themeOverride" Target="../theme/themeOverride124.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xml"/><Relationship Id="rId1" Type="http://schemas.openxmlformats.org/officeDocument/2006/relationships/themeOverride" Target="../theme/themeOverride125.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xml"/><Relationship Id="rId1" Type="http://schemas.openxmlformats.org/officeDocument/2006/relationships/themeOverride" Target="../theme/themeOverride12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xml"/><Relationship Id="rId1" Type="http://schemas.openxmlformats.org/officeDocument/2006/relationships/themeOverride" Target="../theme/themeOverride127.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xml"/><Relationship Id="rId1" Type="http://schemas.openxmlformats.org/officeDocument/2006/relationships/themeOverride" Target="../theme/themeOverride12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hemeOverride" Target="../theme/themeOverride12.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xml"/><Relationship Id="rId1" Type="http://schemas.openxmlformats.org/officeDocument/2006/relationships/themeOverride" Target="../theme/themeOverride129.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hemeOverride" Target="../theme/themeOverride130.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1.xml"/><Relationship Id="rId1" Type="http://schemas.openxmlformats.org/officeDocument/2006/relationships/themeOverride" Target="../theme/themeOverride13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hemeOverride" Target="../theme/themeOverride13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xml"/><Relationship Id="rId1" Type="http://schemas.openxmlformats.org/officeDocument/2006/relationships/themeOverride" Target="../theme/themeOverride13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xml"/><Relationship Id="rId1" Type="http://schemas.openxmlformats.org/officeDocument/2006/relationships/themeOverride" Target="../theme/themeOverride13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9.xml"/><Relationship Id="rId1" Type="http://schemas.openxmlformats.org/officeDocument/2006/relationships/themeOverride" Target="../theme/themeOverride135.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13.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hemeOverride" Target="../theme/themeOverride15.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7.xml"/><Relationship Id="rId7" Type="http://schemas.openxmlformats.org/officeDocument/2006/relationships/diagramColors" Target="../diagrams/colors4.xml"/><Relationship Id="rId2" Type="http://schemas.openxmlformats.org/officeDocument/2006/relationships/slideLayout" Target="../slideLayouts/slideLayout12.xml"/><Relationship Id="rId1" Type="http://schemas.openxmlformats.org/officeDocument/2006/relationships/themeOverride" Target="../theme/themeOverride1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8.xml"/><Relationship Id="rId7" Type="http://schemas.openxmlformats.org/officeDocument/2006/relationships/diagramColors" Target="../diagrams/colors5.xml"/><Relationship Id="rId2" Type="http://schemas.openxmlformats.org/officeDocument/2006/relationships/slideLayout" Target="../slideLayouts/slideLayout12.xml"/><Relationship Id="rId1" Type="http://schemas.openxmlformats.org/officeDocument/2006/relationships/themeOverride" Target="../theme/themeOverride1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hemeOverride" Target="../theme/themeOverride18.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hemeOverride" Target="../theme/themeOverride19.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1.xml"/><Relationship Id="rId7" Type="http://schemas.openxmlformats.org/officeDocument/2006/relationships/diagramColors" Target="../diagrams/colors6.xml"/><Relationship Id="rId2" Type="http://schemas.openxmlformats.org/officeDocument/2006/relationships/slideLayout" Target="../slideLayouts/slideLayout1.xml"/><Relationship Id="rId1" Type="http://schemas.openxmlformats.org/officeDocument/2006/relationships/themeOverride" Target="../theme/themeOverride2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hemeOverride" Target="../theme/themeOverride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24.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hemeOverride" Target="../theme/themeOverride25.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hemeOverride" Target="../theme/themeOverride26.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1.xml"/><Relationship Id="rId1" Type="http://schemas.openxmlformats.org/officeDocument/2006/relationships/themeOverride" Target="../theme/themeOverride2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1.xml"/><Relationship Id="rId1" Type="http://schemas.openxmlformats.org/officeDocument/2006/relationships/themeOverride" Target="../theme/themeOverride2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0.xml"/><Relationship Id="rId7" Type="http://schemas.openxmlformats.org/officeDocument/2006/relationships/diagramColors" Target="../diagrams/colors9.xml"/><Relationship Id="rId2" Type="http://schemas.openxmlformats.org/officeDocument/2006/relationships/slideLayout" Target="../slideLayouts/slideLayout1.xml"/><Relationship Id="rId1" Type="http://schemas.openxmlformats.org/officeDocument/2006/relationships/themeOverride" Target="../theme/themeOverride29.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31.xml"/><Relationship Id="rId7" Type="http://schemas.openxmlformats.org/officeDocument/2006/relationships/diagramColors" Target="../diagrams/colors10.xml"/><Relationship Id="rId2" Type="http://schemas.openxmlformats.org/officeDocument/2006/relationships/slideLayout" Target="../slideLayouts/slideLayout1.xml"/><Relationship Id="rId1" Type="http://schemas.openxmlformats.org/officeDocument/2006/relationships/themeOverride" Target="../theme/themeOverride3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hemeOverride" Target="../theme/themeOverride31.xml"/></Relationships>
</file>

<file path=ppt/slides/_rels/slide3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33.xml"/><Relationship Id="rId7" Type="http://schemas.openxmlformats.org/officeDocument/2006/relationships/diagramColors" Target="../diagrams/colors11.xml"/><Relationship Id="rId2" Type="http://schemas.openxmlformats.org/officeDocument/2006/relationships/slideLayout" Target="../slideLayouts/slideLayout12.xml"/><Relationship Id="rId1" Type="http://schemas.openxmlformats.org/officeDocument/2006/relationships/themeOverride" Target="../theme/themeOverride3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hemeOverride" Target="../theme/themeOverride33.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hemeOverride" Target="../theme/themeOverride34.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36.xml"/><Relationship Id="rId7" Type="http://schemas.openxmlformats.org/officeDocument/2006/relationships/diagramColors" Target="../diagrams/colors12.xml"/><Relationship Id="rId2" Type="http://schemas.openxmlformats.org/officeDocument/2006/relationships/slideLayout" Target="../slideLayouts/slideLayout1.xml"/><Relationship Id="rId1" Type="http://schemas.openxmlformats.org/officeDocument/2006/relationships/themeOverride" Target="../theme/themeOverride3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3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37.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hemeOverride" Target="../theme/themeOverride38.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40.xml"/><Relationship Id="rId7" Type="http://schemas.openxmlformats.org/officeDocument/2006/relationships/diagramColors" Target="../diagrams/colors13.xml"/><Relationship Id="rId2" Type="http://schemas.openxmlformats.org/officeDocument/2006/relationships/slideLayout" Target="../slideLayouts/slideLayout1.xml"/><Relationship Id="rId1" Type="http://schemas.openxmlformats.org/officeDocument/2006/relationships/themeOverride" Target="../theme/themeOverride39.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41.xml"/><Relationship Id="rId7" Type="http://schemas.openxmlformats.org/officeDocument/2006/relationships/diagramColors" Target="../diagrams/colors14.xml"/><Relationship Id="rId2" Type="http://schemas.openxmlformats.org/officeDocument/2006/relationships/slideLayout" Target="../slideLayouts/slideLayout12.xml"/><Relationship Id="rId1" Type="http://schemas.openxmlformats.org/officeDocument/2006/relationships/themeOverride" Target="../theme/themeOverride40.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42.xml"/><Relationship Id="rId7" Type="http://schemas.openxmlformats.org/officeDocument/2006/relationships/diagramColors" Target="../diagrams/colors15.xml"/><Relationship Id="rId2" Type="http://schemas.openxmlformats.org/officeDocument/2006/relationships/slideLayout" Target="../slideLayouts/slideLayout1.xml"/><Relationship Id="rId1" Type="http://schemas.openxmlformats.org/officeDocument/2006/relationships/themeOverride" Target="../theme/themeOverride41.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43.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43.xml"/><Relationship Id="rId7" Type="http://schemas.openxmlformats.org/officeDocument/2006/relationships/diagramColors" Target="../diagrams/colors16.xml"/><Relationship Id="rId2" Type="http://schemas.openxmlformats.org/officeDocument/2006/relationships/slideLayout" Target="../slideLayouts/slideLayout1.xml"/><Relationship Id="rId1" Type="http://schemas.openxmlformats.org/officeDocument/2006/relationships/themeOverride" Target="../theme/themeOverride4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44.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44.xml"/><Relationship Id="rId7" Type="http://schemas.openxmlformats.org/officeDocument/2006/relationships/diagramColors" Target="../diagrams/colors17.xml"/><Relationship Id="rId2" Type="http://schemas.openxmlformats.org/officeDocument/2006/relationships/slideLayout" Target="../slideLayouts/slideLayout1.xml"/><Relationship Id="rId1" Type="http://schemas.openxmlformats.org/officeDocument/2006/relationships/themeOverride" Target="../theme/themeOverride43.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45.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45.xml"/><Relationship Id="rId7" Type="http://schemas.openxmlformats.org/officeDocument/2006/relationships/diagramColors" Target="../diagrams/colors18.xml"/><Relationship Id="rId2" Type="http://schemas.openxmlformats.org/officeDocument/2006/relationships/slideLayout" Target="../slideLayouts/slideLayout1.xml"/><Relationship Id="rId1" Type="http://schemas.openxmlformats.org/officeDocument/2006/relationships/themeOverride" Target="../theme/themeOverride44.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hemeOverride" Target="../theme/themeOverride45.xml"/></Relationships>
</file>

<file path=ppt/slides/_rels/slide47.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47.xml"/><Relationship Id="rId7" Type="http://schemas.openxmlformats.org/officeDocument/2006/relationships/diagramColors" Target="../diagrams/colors19.xml"/><Relationship Id="rId2" Type="http://schemas.openxmlformats.org/officeDocument/2006/relationships/slideLayout" Target="../slideLayouts/slideLayout1.xml"/><Relationship Id="rId1" Type="http://schemas.openxmlformats.org/officeDocument/2006/relationships/themeOverride" Target="../theme/themeOverride46.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4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48.xml"/><Relationship Id="rId7" Type="http://schemas.openxmlformats.org/officeDocument/2006/relationships/diagramColors" Target="../diagrams/colors20.xml"/><Relationship Id="rId2" Type="http://schemas.openxmlformats.org/officeDocument/2006/relationships/slideLayout" Target="../slideLayouts/slideLayout1.xml"/><Relationship Id="rId1" Type="http://schemas.openxmlformats.org/officeDocument/2006/relationships/themeOverride" Target="../theme/themeOverride47.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49.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49.xml"/><Relationship Id="rId7" Type="http://schemas.openxmlformats.org/officeDocument/2006/relationships/diagramColors" Target="../diagrams/colors21.xml"/><Relationship Id="rId2" Type="http://schemas.openxmlformats.org/officeDocument/2006/relationships/slideLayout" Target="../slideLayouts/slideLayout12.xml"/><Relationship Id="rId1" Type="http://schemas.openxmlformats.org/officeDocument/2006/relationships/themeOverride" Target="../theme/themeOverride48.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notesSlide" Target="../notesSlides/notesSlide50.xml"/><Relationship Id="rId7" Type="http://schemas.openxmlformats.org/officeDocument/2006/relationships/diagramColors" Target="../diagrams/colors22.xml"/><Relationship Id="rId2" Type="http://schemas.openxmlformats.org/officeDocument/2006/relationships/slideLayout" Target="../slideLayouts/slideLayout12.xml"/><Relationship Id="rId1" Type="http://schemas.openxmlformats.org/officeDocument/2006/relationships/themeOverride" Target="../theme/themeOverride49.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51.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notesSlide" Target="../notesSlides/notesSlide51.xml"/><Relationship Id="rId7" Type="http://schemas.openxmlformats.org/officeDocument/2006/relationships/diagramColors" Target="../diagrams/colors23.xml"/><Relationship Id="rId2" Type="http://schemas.openxmlformats.org/officeDocument/2006/relationships/slideLayout" Target="../slideLayouts/slideLayout12.xml"/><Relationship Id="rId1" Type="http://schemas.openxmlformats.org/officeDocument/2006/relationships/themeOverride" Target="../theme/themeOverride50.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52.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notesSlide" Target="../notesSlides/notesSlide52.xml"/><Relationship Id="rId7" Type="http://schemas.openxmlformats.org/officeDocument/2006/relationships/diagramColors" Target="../diagrams/colors24.xml"/><Relationship Id="rId2" Type="http://schemas.openxmlformats.org/officeDocument/2006/relationships/slideLayout" Target="../slideLayouts/slideLayout1.xml"/><Relationship Id="rId1" Type="http://schemas.openxmlformats.org/officeDocument/2006/relationships/themeOverride" Target="../theme/themeOverride51.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53.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notesSlide" Target="../notesSlides/notesSlide53.xml"/><Relationship Id="rId7" Type="http://schemas.openxmlformats.org/officeDocument/2006/relationships/diagramColors" Target="../diagrams/colors25.xml"/><Relationship Id="rId2" Type="http://schemas.openxmlformats.org/officeDocument/2006/relationships/slideLayout" Target="../slideLayouts/slideLayout12.xml"/><Relationship Id="rId1" Type="http://schemas.openxmlformats.org/officeDocument/2006/relationships/themeOverride" Target="../theme/themeOverride5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54.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notesSlide" Target="../notesSlides/notesSlide54.xml"/><Relationship Id="rId7" Type="http://schemas.openxmlformats.org/officeDocument/2006/relationships/diagramColors" Target="../diagrams/colors26.xml"/><Relationship Id="rId2" Type="http://schemas.openxmlformats.org/officeDocument/2006/relationships/slideLayout" Target="../slideLayouts/slideLayout12.xml"/><Relationship Id="rId1" Type="http://schemas.openxmlformats.org/officeDocument/2006/relationships/themeOverride" Target="../theme/themeOverride53.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55.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notesSlide" Target="../notesSlides/notesSlide55.xml"/><Relationship Id="rId7" Type="http://schemas.openxmlformats.org/officeDocument/2006/relationships/diagramColors" Target="../diagrams/colors27.xml"/><Relationship Id="rId2" Type="http://schemas.openxmlformats.org/officeDocument/2006/relationships/slideLayout" Target="../slideLayouts/slideLayout12.xml"/><Relationship Id="rId1" Type="http://schemas.openxmlformats.org/officeDocument/2006/relationships/themeOverride" Target="../theme/themeOverride54.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56.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notesSlide" Target="../notesSlides/notesSlide56.xml"/><Relationship Id="rId7" Type="http://schemas.openxmlformats.org/officeDocument/2006/relationships/diagramColors" Target="../diagrams/colors28.xml"/><Relationship Id="rId2" Type="http://schemas.openxmlformats.org/officeDocument/2006/relationships/slideLayout" Target="../slideLayouts/slideLayout1.xml"/><Relationship Id="rId1" Type="http://schemas.openxmlformats.org/officeDocument/2006/relationships/themeOverride" Target="../theme/themeOverride55.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57.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notesSlide" Target="../notesSlides/notesSlide57.xml"/><Relationship Id="rId7" Type="http://schemas.openxmlformats.org/officeDocument/2006/relationships/diagramColors" Target="../diagrams/colors29.xml"/><Relationship Id="rId2" Type="http://schemas.openxmlformats.org/officeDocument/2006/relationships/slideLayout" Target="../slideLayouts/slideLayout1.xml"/><Relationship Id="rId1" Type="http://schemas.openxmlformats.org/officeDocument/2006/relationships/themeOverride" Target="../theme/themeOverride56.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58.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notesSlide" Target="../notesSlides/notesSlide58.xml"/><Relationship Id="rId7" Type="http://schemas.openxmlformats.org/officeDocument/2006/relationships/diagramColors" Target="../diagrams/colors30.xml"/><Relationship Id="rId2" Type="http://schemas.openxmlformats.org/officeDocument/2006/relationships/slideLayout" Target="../slideLayouts/slideLayout1.xml"/><Relationship Id="rId1" Type="http://schemas.openxmlformats.org/officeDocument/2006/relationships/themeOverride" Target="../theme/themeOverride57.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59.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notesSlide" Target="../notesSlides/notesSlide59.xml"/><Relationship Id="rId7" Type="http://schemas.openxmlformats.org/officeDocument/2006/relationships/diagramColors" Target="../diagrams/colors31.xml"/><Relationship Id="rId2" Type="http://schemas.openxmlformats.org/officeDocument/2006/relationships/slideLayout" Target="../slideLayouts/slideLayout1.xml"/><Relationship Id="rId1" Type="http://schemas.openxmlformats.org/officeDocument/2006/relationships/themeOverride" Target="../theme/themeOverride58.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notesSlide" Target="../notesSlides/notesSlide60.xml"/><Relationship Id="rId7" Type="http://schemas.openxmlformats.org/officeDocument/2006/relationships/diagramColors" Target="../diagrams/colors32.xml"/><Relationship Id="rId2" Type="http://schemas.openxmlformats.org/officeDocument/2006/relationships/slideLayout" Target="../slideLayouts/slideLayout1.xml"/><Relationship Id="rId1" Type="http://schemas.openxmlformats.org/officeDocument/2006/relationships/themeOverride" Target="../theme/themeOverride59.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61.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notesSlide" Target="../notesSlides/notesSlide61.xml"/><Relationship Id="rId7" Type="http://schemas.openxmlformats.org/officeDocument/2006/relationships/diagramColors" Target="../diagrams/colors33.xml"/><Relationship Id="rId2" Type="http://schemas.openxmlformats.org/officeDocument/2006/relationships/slideLayout" Target="../slideLayouts/slideLayout1.xml"/><Relationship Id="rId1" Type="http://schemas.openxmlformats.org/officeDocument/2006/relationships/themeOverride" Target="../theme/themeOverride60.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62.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notesSlide" Target="../notesSlides/notesSlide62.xml"/><Relationship Id="rId7" Type="http://schemas.openxmlformats.org/officeDocument/2006/relationships/diagramColors" Target="../diagrams/colors34.xml"/><Relationship Id="rId2" Type="http://schemas.openxmlformats.org/officeDocument/2006/relationships/slideLayout" Target="../slideLayouts/slideLayout1.xml"/><Relationship Id="rId1" Type="http://schemas.openxmlformats.org/officeDocument/2006/relationships/themeOverride" Target="../theme/themeOverride61.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63.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notesSlide" Target="../notesSlides/notesSlide63.xml"/><Relationship Id="rId7" Type="http://schemas.openxmlformats.org/officeDocument/2006/relationships/diagramColors" Target="../diagrams/colors35.xml"/><Relationship Id="rId2" Type="http://schemas.openxmlformats.org/officeDocument/2006/relationships/slideLayout" Target="../slideLayouts/slideLayout1.xml"/><Relationship Id="rId1" Type="http://schemas.openxmlformats.org/officeDocument/2006/relationships/themeOverride" Target="../theme/themeOverride62.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hemeOverride" Target="../theme/themeOverride6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hemeOverride" Target="../theme/themeOverride6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notesSlide" Target="../notesSlides/notesSlide66.xml"/><Relationship Id="rId7" Type="http://schemas.openxmlformats.org/officeDocument/2006/relationships/diagramColors" Target="../diagrams/colors36.xml"/><Relationship Id="rId2" Type="http://schemas.openxmlformats.org/officeDocument/2006/relationships/slideLayout" Target="../slideLayouts/slideLayout12.xml"/><Relationship Id="rId1" Type="http://schemas.openxmlformats.org/officeDocument/2006/relationships/themeOverride" Target="../theme/themeOverride65.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67.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notesSlide" Target="../notesSlides/notesSlide67.xml"/><Relationship Id="rId7" Type="http://schemas.openxmlformats.org/officeDocument/2006/relationships/diagramColors" Target="../diagrams/colors37.xml"/><Relationship Id="rId2" Type="http://schemas.openxmlformats.org/officeDocument/2006/relationships/slideLayout" Target="../slideLayouts/slideLayout1.xml"/><Relationship Id="rId1" Type="http://schemas.openxmlformats.org/officeDocument/2006/relationships/themeOverride" Target="../theme/themeOverride66.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68.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notesSlide" Target="../notesSlides/notesSlide68.xml"/><Relationship Id="rId7" Type="http://schemas.openxmlformats.org/officeDocument/2006/relationships/diagramColors" Target="../diagrams/colors38.xml"/><Relationship Id="rId2" Type="http://schemas.openxmlformats.org/officeDocument/2006/relationships/slideLayout" Target="../slideLayouts/slideLayout1.xml"/><Relationship Id="rId1" Type="http://schemas.openxmlformats.org/officeDocument/2006/relationships/themeOverride" Target="../theme/themeOverride67.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s>
</file>

<file path=ppt/slides/_rels/slide69.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notesSlide" Target="../notesSlides/notesSlide69.xml"/><Relationship Id="rId7" Type="http://schemas.openxmlformats.org/officeDocument/2006/relationships/diagramColors" Target="../diagrams/colors39.xml"/><Relationship Id="rId2" Type="http://schemas.openxmlformats.org/officeDocument/2006/relationships/slideLayout" Target="../slideLayouts/slideLayout12.xml"/><Relationship Id="rId1" Type="http://schemas.openxmlformats.org/officeDocument/2006/relationships/themeOverride" Target="../theme/themeOverride68.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notesSlide" Target="../notesSlides/notesSlide70.xml"/><Relationship Id="rId7" Type="http://schemas.openxmlformats.org/officeDocument/2006/relationships/diagramColors" Target="../diagrams/colors40.xml"/><Relationship Id="rId2" Type="http://schemas.openxmlformats.org/officeDocument/2006/relationships/slideLayout" Target="../slideLayouts/slideLayout1.xml"/><Relationship Id="rId1" Type="http://schemas.openxmlformats.org/officeDocument/2006/relationships/themeOverride" Target="../theme/themeOverride69.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_rels/slide71.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notesSlide" Target="../notesSlides/notesSlide71.xml"/><Relationship Id="rId7" Type="http://schemas.openxmlformats.org/officeDocument/2006/relationships/diagramColors" Target="../diagrams/colors41.xml"/><Relationship Id="rId2" Type="http://schemas.openxmlformats.org/officeDocument/2006/relationships/slideLayout" Target="../slideLayouts/slideLayout1.xml"/><Relationship Id="rId1" Type="http://schemas.openxmlformats.org/officeDocument/2006/relationships/themeOverride" Target="../theme/themeOverride70.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72.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notesSlide" Target="../notesSlides/notesSlide72.xml"/><Relationship Id="rId7" Type="http://schemas.openxmlformats.org/officeDocument/2006/relationships/diagramColors" Target="../diagrams/colors42.xml"/><Relationship Id="rId2" Type="http://schemas.openxmlformats.org/officeDocument/2006/relationships/slideLayout" Target="../slideLayouts/slideLayout1.xml"/><Relationship Id="rId1" Type="http://schemas.openxmlformats.org/officeDocument/2006/relationships/themeOverride" Target="../theme/themeOverride71.xml"/><Relationship Id="rId6" Type="http://schemas.openxmlformats.org/officeDocument/2006/relationships/diagramQuickStyle" Target="../diagrams/quickStyle42.xml"/><Relationship Id="rId5" Type="http://schemas.openxmlformats.org/officeDocument/2006/relationships/diagramLayout" Target="../diagrams/layout42.xml"/><Relationship Id="rId4" Type="http://schemas.openxmlformats.org/officeDocument/2006/relationships/diagramData" Target="../diagrams/data42.xml"/></Relationships>
</file>

<file path=ppt/slides/_rels/slide73.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notesSlide" Target="../notesSlides/notesSlide73.xml"/><Relationship Id="rId7" Type="http://schemas.openxmlformats.org/officeDocument/2006/relationships/diagramColors" Target="../diagrams/colors43.xml"/><Relationship Id="rId2" Type="http://schemas.openxmlformats.org/officeDocument/2006/relationships/slideLayout" Target="../slideLayouts/slideLayout12.xml"/><Relationship Id="rId1" Type="http://schemas.openxmlformats.org/officeDocument/2006/relationships/themeOverride" Target="../theme/themeOverride72.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hemeOverride" Target="../theme/themeOverride7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hemeOverride" Target="../theme/themeOverride74.xml"/><Relationship Id="rId5" Type="http://schemas.openxmlformats.org/officeDocument/2006/relationships/image" Target="../media/image74.png"/><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hemeOverride" Target="../theme/themeOverride75.xml"/><Relationship Id="rId6" Type="http://schemas.openxmlformats.org/officeDocument/2006/relationships/image" Target="../media/image66.png"/><Relationship Id="rId5" Type="http://schemas.openxmlformats.org/officeDocument/2006/relationships/image" Target="../media/image76.png"/><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themeOverride" Target="../theme/themeOverride76.xml"/></Relationships>
</file>

<file path=ppt/slides/_rels/slide78.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notesSlide" Target="../notesSlides/notesSlide78.xml"/><Relationship Id="rId7" Type="http://schemas.openxmlformats.org/officeDocument/2006/relationships/diagramColors" Target="../diagrams/colors44.xml"/><Relationship Id="rId2" Type="http://schemas.openxmlformats.org/officeDocument/2006/relationships/slideLayout" Target="../slideLayouts/slideLayout12.xml"/><Relationship Id="rId1" Type="http://schemas.openxmlformats.org/officeDocument/2006/relationships/themeOverride" Target="../theme/themeOverride77.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s>
</file>

<file path=ppt/slides/_rels/slide79.xml.rels><?xml version="1.0" encoding="UTF-8" standalone="yes"?>
<Relationships xmlns="http://schemas.openxmlformats.org/package/2006/relationships"><Relationship Id="rId8" Type="http://schemas.microsoft.com/office/2007/relationships/diagramDrawing" Target="../diagrams/drawing45.xml"/><Relationship Id="rId3" Type="http://schemas.openxmlformats.org/officeDocument/2006/relationships/notesSlide" Target="../notesSlides/notesSlide79.xml"/><Relationship Id="rId7" Type="http://schemas.openxmlformats.org/officeDocument/2006/relationships/diagramColors" Target="../diagrams/colors45.xml"/><Relationship Id="rId2" Type="http://schemas.openxmlformats.org/officeDocument/2006/relationships/slideLayout" Target="../slideLayouts/slideLayout12.xml"/><Relationship Id="rId1" Type="http://schemas.openxmlformats.org/officeDocument/2006/relationships/themeOverride" Target="../theme/themeOverride78.xml"/><Relationship Id="rId6" Type="http://schemas.openxmlformats.org/officeDocument/2006/relationships/diagramQuickStyle" Target="../diagrams/quickStyle45.xml"/><Relationship Id="rId5" Type="http://schemas.openxmlformats.org/officeDocument/2006/relationships/diagramLayout" Target="../diagrams/layout45.xml"/><Relationship Id="rId4" Type="http://schemas.openxmlformats.org/officeDocument/2006/relationships/diagramData" Target="../diagrams/data45.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2.xml"/><Relationship Id="rId1" Type="http://schemas.openxmlformats.org/officeDocument/2006/relationships/themeOverride" Target="../theme/themeOverride79.xml"/><Relationship Id="rId5" Type="http://schemas.openxmlformats.org/officeDocument/2006/relationships/image" Target="../media/image80.png"/><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2.xml"/><Relationship Id="rId1" Type="http://schemas.openxmlformats.org/officeDocument/2006/relationships/themeOverride" Target="../theme/themeOverride80.xml"/><Relationship Id="rId5" Type="http://schemas.openxmlformats.org/officeDocument/2006/relationships/image" Target="../media/image80.png"/><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notesSlide" Target="../notesSlides/notesSlide82.xml"/><Relationship Id="rId7" Type="http://schemas.openxmlformats.org/officeDocument/2006/relationships/diagramColors" Target="../diagrams/colors46.xml"/><Relationship Id="rId2" Type="http://schemas.openxmlformats.org/officeDocument/2006/relationships/slideLayout" Target="../slideLayouts/slideLayout1.xml"/><Relationship Id="rId1" Type="http://schemas.openxmlformats.org/officeDocument/2006/relationships/themeOverride" Target="../theme/themeOverride81.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xml"/><Relationship Id="rId1" Type="http://schemas.openxmlformats.org/officeDocument/2006/relationships/themeOverride" Target="../theme/themeOverride82.xml"/><Relationship Id="rId4" Type="http://schemas.openxmlformats.org/officeDocument/2006/relationships/image" Target="../media/image82.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hemeOverride" Target="../theme/themeOverride83.xml"/><Relationship Id="rId5" Type="http://schemas.openxmlformats.org/officeDocument/2006/relationships/image" Target="../media/image84.png"/><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themeOverride" Target="../theme/themeOverride84.xml"/><Relationship Id="rId5" Type="http://schemas.openxmlformats.org/officeDocument/2006/relationships/image" Target="../media/image84.png"/><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xml"/><Relationship Id="rId1" Type="http://schemas.openxmlformats.org/officeDocument/2006/relationships/themeOverride" Target="../theme/themeOverride85.xml"/><Relationship Id="rId4" Type="http://schemas.openxmlformats.org/officeDocument/2006/relationships/image" Target="../media/image86.jpeg"/></Relationships>
</file>

<file path=ppt/slides/_rels/slide87.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notesSlide" Target="../notesSlides/notesSlide87.xml"/><Relationship Id="rId7" Type="http://schemas.openxmlformats.org/officeDocument/2006/relationships/diagramColors" Target="../diagrams/colors47.xml"/><Relationship Id="rId2" Type="http://schemas.openxmlformats.org/officeDocument/2006/relationships/slideLayout" Target="../slideLayouts/slideLayout12.xml"/><Relationship Id="rId1" Type="http://schemas.openxmlformats.org/officeDocument/2006/relationships/themeOverride" Target="../theme/themeOverride86.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hemeOverride" Target="../theme/themeOverride87.xml"/><Relationship Id="rId5" Type="http://schemas.openxmlformats.org/officeDocument/2006/relationships/image" Target="../media/image89.png"/><Relationship Id="rId4" Type="http://schemas.openxmlformats.org/officeDocument/2006/relationships/image" Target="../media/image88.png"/></Relationships>
</file>

<file path=ppt/slides/_rels/slide89.xml.rels><?xml version="1.0" encoding="UTF-8" standalone="yes"?>
<Relationships xmlns="http://schemas.openxmlformats.org/package/2006/relationships"><Relationship Id="rId8" Type="http://schemas.microsoft.com/office/2007/relationships/diagramDrawing" Target="../diagrams/drawing48.xml"/><Relationship Id="rId3" Type="http://schemas.openxmlformats.org/officeDocument/2006/relationships/notesSlide" Target="../notesSlides/notesSlide89.xml"/><Relationship Id="rId7" Type="http://schemas.openxmlformats.org/officeDocument/2006/relationships/diagramColors" Target="../diagrams/colors48.xml"/><Relationship Id="rId2" Type="http://schemas.openxmlformats.org/officeDocument/2006/relationships/slideLayout" Target="../slideLayouts/slideLayout12.xml"/><Relationship Id="rId1" Type="http://schemas.openxmlformats.org/officeDocument/2006/relationships/themeOverride" Target="../theme/themeOverride88.xml"/><Relationship Id="rId6" Type="http://schemas.openxmlformats.org/officeDocument/2006/relationships/diagramQuickStyle" Target="../diagrams/quickStyle48.xml"/><Relationship Id="rId5" Type="http://schemas.openxmlformats.org/officeDocument/2006/relationships/diagramLayout" Target="../diagrams/layout48.xml"/><Relationship Id="rId4" Type="http://schemas.openxmlformats.org/officeDocument/2006/relationships/diagramData" Target="../diagrams/data48.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2" Type="http://schemas.openxmlformats.org/officeDocument/2006/relationships/slideLayout" Target="../slideLayouts/slideLayout12.xml"/><Relationship Id="rId1" Type="http://schemas.openxmlformats.org/officeDocument/2006/relationships/themeOverride" Target="../theme/themeOverride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8" Type="http://schemas.microsoft.com/office/2007/relationships/diagramDrawing" Target="../diagrams/drawing49.xml"/><Relationship Id="rId3" Type="http://schemas.openxmlformats.org/officeDocument/2006/relationships/notesSlide" Target="../notesSlides/notesSlide90.xml"/><Relationship Id="rId7" Type="http://schemas.openxmlformats.org/officeDocument/2006/relationships/diagramColors" Target="../diagrams/colors49.xml"/><Relationship Id="rId2" Type="http://schemas.openxmlformats.org/officeDocument/2006/relationships/slideLayout" Target="../slideLayouts/slideLayout1.xml"/><Relationship Id="rId1" Type="http://schemas.openxmlformats.org/officeDocument/2006/relationships/themeOverride" Target="../theme/themeOverride89.xml"/><Relationship Id="rId6" Type="http://schemas.openxmlformats.org/officeDocument/2006/relationships/diagramQuickStyle" Target="../diagrams/quickStyle49.xml"/><Relationship Id="rId5" Type="http://schemas.openxmlformats.org/officeDocument/2006/relationships/diagramLayout" Target="../diagrams/layout49.xml"/><Relationship Id="rId4" Type="http://schemas.openxmlformats.org/officeDocument/2006/relationships/diagramData" Target="../diagrams/data49.xml"/></Relationships>
</file>

<file path=ppt/slides/_rels/slide91.xml.rels><?xml version="1.0" encoding="UTF-8" standalone="yes"?>
<Relationships xmlns="http://schemas.openxmlformats.org/package/2006/relationships"><Relationship Id="rId8" Type="http://schemas.microsoft.com/office/2007/relationships/diagramDrawing" Target="../diagrams/drawing50.xml"/><Relationship Id="rId3" Type="http://schemas.openxmlformats.org/officeDocument/2006/relationships/notesSlide" Target="../notesSlides/notesSlide91.xml"/><Relationship Id="rId7" Type="http://schemas.openxmlformats.org/officeDocument/2006/relationships/diagramColors" Target="../diagrams/colors50.xml"/><Relationship Id="rId2" Type="http://schemas.openxmlformats.org/officeDocument/2006/relationships/slideLayout" Target="../slideLayouts/slideLayout1.xml"/><Relationship Id="rId1" Type="http://schemas.openxmlformats.org/officeDocument/2006/relationships/themeOverride" Target="../theme/themeOverride90.xml"/><Relationship Id="rId6" Type="http://schemas.openxmlformats.org/officeDocument/2006/relationships/diagramQuickStyle" Target="../diagrams/quickStyle50.xml"/><Relationship Id="rId5" Type="http://schemas.openxmlformats.org/officeDocument/2006/relationships/diagramLayout" Target="../diagrams/layout50.xml"/><Relationship Id="rId4" Type="http://schemas.openxmlformats.org/officeDocument/2006/relationships/diagramData" Target="../diagrams/data50.xml"/></Relationships>
</file>

<file path=ppt/slides/_rels/slide92.xml.rels><?xml version="1.0" encoding="UTF-8" standalone="yes"?>
<Relationships xmlns="http://schemas.openxmlformats.org/package/2006/relationships"><Relationship Id="rId8" Type="http://schemas.microsoft.com/office/2007/relationships/diagramDrawing" Target="../diagrams/drawing51.xml"/><Relationship Id="rId3" Type="http://schemas.openxmlformats.org/officeDocument/2006/relationships/notesSlide" Target="../notesSlides/notesSlide92.xml"/><Relationship Id="rId7" Type="http://schemas.openxmlformats.org/officeDocument/2006/relationships/diagramColors" Target="../diagrams/colors51.xml"/><Relationship Id="rId2" Type="http://schemas.openxmlformats.org/officeDocument/2006/relationships/slideLayout" Target="../slideLayouts/slideLayout1.xml"/><Relationship Id="rId1" Type="http://schemas.openxmlformats.org/officeDocument/2006/relationships/themeOverride" Target="../theme/themeOverride91.xml"/><Relationship Id="rId6" Type="http://schemas.openxmlformats.org/officeDocument/2006/relationships/diagramQuickStyle" Target="../diagrams/quickStyle51.xml"/><Relationship Id="rId5" Type="http://schemas.openxmlformats.org/officeDocument/2006/relationships/diagramLayout" Target="../diagrams/layout51.xml"/><Relationship Id="rId4" Type="http://schemas.openxmlformats.org/officeDocument/2006/relationships/diagramData" Target="../diagrams/data5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themeOverride" Target="../theme/themeOverride92.xml"/></Relationships>
</file>

<file path=ppt/slides/_rels/slide94.xml.rels><?xml version="1.0" encoding="UTF-8" standalone="yes"?>
<Relationships xmlns="http://schemas.openxmlformats.org/package/2006/relationships"><Relationship Id="rId8" Type="http://schemas.microsoft.com/office/2007/relationships/diagramDrawing" Target="../diagrams/drawing52.xml"/><Relationship Id="rId3" Type="http://schemas.openxmlformats.org/officeDocument/2006/relationships/notesSlide" Target="../notesSlides/notesSlide94.xml"/><Relationship Id="rId7" Type="http://schemas.openxmlformats.org/officeDocument/2006/relationships/diagramColors" Target="../diagrams/colors52.xml"/><Relationship Id="rId2" Type="http://schemas.openxmlformats.org/officeDocument/2006/relationships/slideLayout" Target="../slideLayouts/slideLayout1.xml"/><Relationship Id="rId1" Type="http://schemas.openxmlformats.org/officeDocument/2006/relationships/themeOverride" Target="../theme/themeOverride93.xml"/><Relationship Id="rId6" Type="http://schemas.openxmlformats.org/officeDocument/2006/relationships/diagramQuickStyle" Target="../diagrams/quickStyle52.xml"/><Relationship Id="rId5" Type="http://schemas.openxmlformats.org/officeDocument/2006/relationships/diagramLayout" Target="../diagrams/layout52.xml"/><Relationship Id="rId4" Type="http://schemas.openxmlformats.org/officeDocument/2006/relationships/diagramData" Target="../diagrams/data52.xml"/></Relationships>
</file>

<file path=ppt/slides/_rels/slide95.xml.rels><?xml version="1.0" encoding="UTF-8" standalone="yes"?>
<Relationships xmlns="http://schemas.openxmlformats.org/package/2006/relationships"><Relationship Id="rId8" Type="http://schemas.microsoft.com/office/2007/relationships/diagramDrawing" Target="../diagrams/drawing53.xml"/><Relationship Id="rId3" Type="http://schemas.openxmlformats.org/officeDocument/2006/relationships/notesSlide" Target="../notesSlides/notesSlide95.xml"/><Relationship Id="rId7" Type="http://schemas.openxmlformats.org/officeDocument/2006/relationships/diagramColors" Target="../diagrams/colors53.xml"/><Relationship Id="rId2" Type="http://schemas.openxmlformats.org/officeDocument/2006/relationships/slideLayout" Target="../slideLayouts/slideLayout1.xml"/><Relationship Id="rId1" Type="http://schemas.openxmlformats.org/officeDocument/2006/relationships/themeOverride" Target="../theme/themeOverride94.xml"/><Relationship Id="rId6" Type="http://schemas.openxmlformats.org/officeDocument/2006/relationships/diagramQuickStyle" Target="../diagrams/quickStyle53.xml"/><Relationship Id="rId5" Type="http://schemas.openxmlformats.org/officeDocument/2006/relationships/diagramLayout" Target="../diagrams/layout53.xml"/><Relationship Id="rId4" Type="http://schemas.openxmlformats.org/officeDocument/2006/relationships/diagramData" Target="../diagrams/data53.xml"/></Relationships>
</file>

<file path=ppt/slides/_rels/slide96.xml.rels><?xml version="1.0" encoding="UTF-8" standalone="yes"?>
<Relationships xmlns="http://schemas.openxmlformats.org/package/2006/relationships"><Relationship Id="rId8" Type="http://schemas.microsoft.com/office/2007/relationships/diagramDrawing" Target="../diagrams/drawing54.xml"/><Relationship Id="rId3" Type="http://schemas.openxmlformats.org/officeDocument/2006/relationships/notesSlide" Target="../notesSlides/notesSlide96.xml"/><Relationship Id="rId7" Type="http://schemas.openxmlformats.org/officeDocument/2006/relationships/diagramColors" Target="../diagrams/colors54.xml"/><Relationship Id="rId2" Type="http://schemas.openxmlformats.org/officeDocument/2006/relationships/slideLayout" Target="../slideLayouts/slideLayout1.xml"/><Relationship Id="rId1" Type="http://schemas.openxmlformats.org/officeDocument/2006/relationships/themeOverride" Target="../theme/themeOverride95.xml"/><Relationship Id="rId6" Type="http://schemas.openxmlformats.org/officeDocument/2006/relationships/diagramQuickStyle" Target="../diagrams/quickStyle54.xml"/><Relationship Id="rId5" Type="http://schemas.openxmlformats.org/officeDocument/2006/relationships/diagramLayout" Target="../diagrams/layout54.xml"/><Relationship Id="rId4" Type="http://schemas.openxmlformats.org/officeDocument/2006/relationships/diagramData" Target="../diagrams/data54.xml"/></Relationships>
</file>

<file path=ppt/slides/_rels/slide97.xml.rels><?xml version="1.0" encoding="UTF-8" standalone="yes"?>
<Relationships xmlns="http://schemas.openxmlformats.org/package/2006/relationships"><Relationship Id="rId8" Type="http://schemas.microsoft.com/office/2007/relationships/diagramDrawing" Target="../diagrams/drawing55.xml"/><Relationship Id="rId3" Type="http://schemas.openxmlformats.org/officeDocument/2006/relationships/notesSlide" Target="../notesSlides/notesSlide97.xml"/><Relationship Id="rId7" Type="http://schemas.openxmlformats.org/officeDocument/2006/relationships/diagramColors" Target="../diagrams/colors55.xml"/><Relationship Id="rId2" Type="http://schemas.openxmlformats.org/officeDocument/2006/relationships/slideLayout" Target="../slideLayouts/slideLayout1.xml"/><Relationship Id="rId1" Type="http://schemas.openxmlformats.org/officeDocument/2006/relationships/themeOverride" Target="../theme/themeOverride96.xml"/><Relationship Id="rId6" Type="http://schemas.openxmlformats.org/officeDocument/2006/relationships/diagramQuickStyle" Target="../diagrams/quickStyle55.xml"/><Relationship Id="rId5" Type="http://schemas.openxmlformats.org/officeDocument/2006/relationships/diagramLayout" Target="../diagrams/layout55.xml"/><Relationship Id="rId4" Type="http://schemas.openxmlformats.org/officeDocument/2006/relationships/diagramData" Target="../diagrams/data55.xml"/></Relationships>
</file>

<file path=ppt/slides/_rels/slide98.xml.rels><?xml version="1.0" encoding="UTF-8" standalone="yes"?>
<Relationships xmlns="http://schemas.openxmlformats.org/package/2006/relationships"><Relationship Id="rId8" Type="http://schemas.microsoft.com/office/2007/relationships/diagramDrawing" Target="../diagrams/drawing56.xml"/><Relationship Id="rId3" Type="http://schemas.openxmlformats.org/officeDocument/2006/relationships/notesSlide" Target="../notesSlides/notesSlide98.xml"/><Relationship Id="rId7" Type="http://schemas.openxmlformats.org/officeDocument/2006/relationships/diagramColors" Target="../diagrams/colors56.xml"/><Relationship Id="rId2" Type="http://schemas.openxmlformats.org/officeDocument/2006/relationships/slideLayout" Target="../slideLayouts/slideLayout1.xml"/><Relationship Id="rId1" Type="http://schemas.openxmlformats.org/officeDocument/2006/relationships/themeOverride" Target="../theme/themeOverride97.xml"/><Relationship Id="rId6" Type="http://schemas.openxmlformats.org/officeDocument/2006/relationships/diagramQuickStyle" Target="../diagrams/quickStyle56.xml"/><Relationship Id="rId5" Type="http://schemas.openxmlformats.org/officeDocument/2006/relationships/diagramLayout" Target="../diagrams/layout56.xml"/><Relationship Id="rId4" Type="http://schemas.openxmlformats.org/officeDocument/2006/relationships/diagramData" Target="../diagrams/data56.xml"/></Relationships>
</file>

<file path=ppt/slides/_rels/slide99.xml.rels><?xml version="1.0" encoding="UTF-8" standalone="yes"?>
<Relationships xmlns="http://schemas.openxmlformats.org/package/2006/relationships"><Relationship Id="rId8" Type="http://schemas.microsoft.com/office/2007/relationships/diagramDrawing" Target="../diagrams/drawing57.xml"/><Relationship Id="rId3" Type="http://schemas.openxmlformats.org/officeDocument/2006/relationships/notesSlide" Target="../notesSlides/notesSlide99.xml"/><Relationship Id="rId7" Type="http://schemas.openxmlformats.org/officeDocument/2006/relationships/diagramColors" Target="../diagrams/colors57.xml"/><Relationship Id="rId2" Type="http://schemas.openxmlformats.org/officeDocument/2006/relationships/slideLayout" Target="../slideLayouts/slideLayout1.xml"/><Relationship Id="rId1" Type="http://schemas.openxmlformats.org/officeDocument/2006/relationships/themeOverride" Target="../theme/themeOverride98.xml"/><Relationship Id="rId6" Type="http://schemas.openxmlformats.org/officeDocument/2006/relationships/diagramQuickStyle" Target="../diagrams/quickStyle57.xml"/><Relationship Id="rId5" Type="http://schemas.openxmlformats.org/officeDocument/2006/relationships/diagramLayout" Target="../diagrams/layout57.xml"/><Relationship Id="rId4" Type="http://schemas.openxmlformats.org/officeDocument/2006/relationships/diagramData" Target="../diagrams/data5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7" name="Picture 26" descr="http://www.werathah.com/down/wp-content/uploads/2014/08/see-and-learn-first-sentences-reading-003-400w.jpg"/>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p:spPr>
      </p:pic>
      <p:sp>
        <p:nvSpPr>
          <p:cNvPr id="3" name="Rectangle 2"/>
          <p:cNvSpPr/>
          <p:nvPr/>
        </p:nvSpPr>
        <p:spPr>
          <a:xfrm>
            <a:off x="744408" y="2794225"/>
            <a:ext cx="7128792" cy="1512168"/>
          </a:xfrm>
          <a:prstGeom prst="rect">
            <a:avLst/>
          </a:prstGeom>
          <a:solidFill>
            <a:srgbClr val="00B0F0">
              <a:alpha val="63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Stop">
              <a:avLst/>
            </a:prstTxWarp>
          </a:bodyPr>
          <a:lstStyle/>
          <a:p>
            <a:pPr algn="ctr"/>
            <a:r>
              <a:rPr lang="ar-EG" sz="6000" b="1" dirty="0">
                <a:ln w="6600">
                  <a:solidFill>
                    <a:srgbClr val="333399"/>
                  </a:solidFill>
                  <a:prstDash val="solid"/>
                </a:ln>
                <a:solidFill>
                  <a:srgbClr val="FFFFFF"/>
                </a:solidFill>
                <a:effectLst>
                  <a:outerShdw dist="38100" dir="2700000" algn="tl" rotWithShape="0">
                    <a:srgbClr val="333399"/>
                  </a:outerShdw>
                </a:effectLst>
              </a:rPr>
              <a:t>الاتجاهات الحديثة لتعليم المعاقين</a:t>
            </a:r>
          </a:p>
        </p:txBody>
      </p:sp>
    </p:spTree>
    <p:extLst>
      <p:ext uri="{BB962C8B-B14F-4D97-AF65-F5344CB8AC3E}">
        <p14:creationId xmlns:p14="http://schemas.microsoft.com/office/powerpoint/2010/main" val="1527566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40580275"/>
              </p:ext>
            </p:extLst>
          </p:nvPr>
        </p:nvGraphicFramePr>
        <p:xfrm>
          <a:off x="107504" y="1196752"/>
          <a:ext cx="8712968" cy="5432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عنوان 1"/>
          <p:cNvSpPr txBox="1">
            <a:spLocks/>
          </p:cNvSpPr>
          <p:nvPr/>
        </p:nvSpPr>
        <p:spPr>
          <a:xfrm>
            <a:off x="2286000" y="228600"/>
            <a:ext cx="4514844"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spcBef>
                <a:spcPct val="50000"/>
              </a:spcBef>
            </a:pPr>
            <a:r>
              <a:rPr lang="ar-SA" sz="2800" b="1" dirty="0"/>
              <a:t>معني كلمة </a:t>
            </a:r>
            <a:r>
              <a:rPr lang="ar-SA" sz="2800" b="1" dirty="0" smtClean="0"/>
              <a:t>النمو</a:t>
            </a:r>
            <a:endParaRPr lang="en-US" sz="2800" dirty="0"/>
          </a:p>
        </p:txBody>
      </p:sp>
    </p:spTree>
    <p:extLst>
      <p:ext uri="{BB962C8B-B14F-4D97-AF65-F5344CB8AC3E}">
        <p14:creationId xmlns:p14="http://schemas.microsoft.com/office/powerpoint/2010/main" val="2832339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هناك معايير كثيرة تتحكم في اختيار المدرس للأدوات و منها </a:t>
            </a:r>
          </a:p>
        </p:txBody>
      </p:sp>
      <p:graphicFrame>
        <p:nvGraphicFramePr>
          <p:cNvPr id="4" name="Diagram 3"/>
          <p:cNvGraphicFramePr/>
          <p:nvPr>
            <p:extLst>
              <p:ext uri="{D42A27DB-BD31-4B8C-83A1-F6EECF244321}">
                <p14:modId xmlns:p14="http://schemas.microsoft.com/office/powerpoint/2010/main" val="2759629341"/>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43180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هناك معايير كثيرة تتحكم في اختيار المدرس للأدوات و منها </a:t>
            </a:r>
          </a:p>
        </p:txBody>
      </p:sp>
      <p:graphicFrame>
        <p:nvGraphicFramePr>
          <p:cNvPr id="4" name="Diagram 3"/>
          <p:cNvGraphicFramePr/>
          <p:nvPr>
            <p:extLst>
              <p:ext uri="{D42A27DB-BD31-4B8C-83A1-F6EECF244321}">
                <p14:modId xmlns:p14="http://schemas.microsoft.com/office/powerpoint/2010/main" val="3105794200"/>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38152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هناك معايير كثيرة تتحكم في اختيار المدرس للأدوات و منها </a:t>
            </a:r>
          </a:p>
        </p:txBody>
      </p:sp>
      <p:graphicFrame>
        <p:nvGraphicFramePr>
          <p:cNvPr id="4" name="Diagram 3"/>
          <p:cNvGraphicFramePr/>
          <p:nvPr>
            <p:extLst>
              <p:ext uri="{D42A27DB-BD31-4B8C-83A1-F6EECF244321}">
                <p14:modId xmlns:p14="http://schemas.microsoft.com/office/powerpoint/2010/main" val="2112453591"/>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38129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هناك معايير كثيرة تتحكم في اختيار المدرس للأدوات و منها </a:t>
            </a:r>
          </a:p>
        </p:txBody>
      </p:sp>
      <p:graphicFrame>
        <p:nvGraphicFramePr>
          <p:cNvPr id="4" name="Diagram 3"/>
          <p:cNvGraphicFramePr/>
          <p:nvPr>
            <p:extLst>
              <p:ext uri="{D42A27DB-BD31-4B8C-83A1-F6EECF244321}">
                <p14:modId xmlns:p14="http://schemas.microsoft.com/office/powerpoint/2010/main" val="706782895"/>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1463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هناك معايير كثيرة تتحكم في اختيار المدرس للأدوات و منها </a:t>
            </a:r>
          </a:p>
        </p:txBody>
      </p:sp>
      <p:graphicFrame>
        <p:nvGraphicFramePr>
          <p:cNvPr id="4" name="Diagram 3"/>
          <p:cNvGraphicFramePr/>
          <p:nvPr>
            <p:extLst>
              <p:ext uri="{D42A27DB-BD31-4B8C-83A1-F6EECF244321}">
                <p14:modId xmlns:p14="http://schemas.microsoft.com/office/powerpoint/2010/main" val="1768972975"/>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5579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هناك معايير كثيرة تتحكم في اختيار المدرس للأدوات و منها </a:t>
            </a:r>
          </a:p>
        </p:txBody>
      </p:sp>
      <p:graphicFrame>
        <p:nvGraphicFramePr>
          <p:cNvPr id="4" name="Diagram 3"/>
          <p:cNvGraphicFramePr/>
          <p:nvPr>
            <p:extLst>
              <p:ext uri="{D42A27DB-BD31-4B8C-83A1-F6EECF244321}">
                <p14:modId xmlns:p14="http://schemas.microsoft.com/office/powerpoint/2010/main" val="3496593208"/>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0580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ounded Rectangle 1"/>
          <p:cNvSpPr/>
          <p:nvPr/>
        </p:nvSpPr>
        <p:spPr>
          <a:xfrm>
            <a:off x="1187624" y="188640"/>
            <a:ext cx="6624736" cy="792088"/>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rtl="1"/>
            <a:r>
              <a:rPr lang="ar-SA" sz="2800" b="1" dirty="0"/>
              <a:t>4 خطوات أساسية للتأكد من إنجاز عملية تعلم ناجحة </a:t>
            </a:r>
            <a:endParaRPr lang="en-US" sz="2800" dirty="0"/>
          </a:p>
        </p:txBody>
      </p:sp>
      <p:graphicFrame>
        <p:nvGraphicFramePr>
          <p:cNvPr id="3" name="Diagram 2"/>
          <p:cNvGraphicFramePr/>
          <p:nvPr>
            <p:extLst>
              <p:ext uri="{D42A27DB-BD31-4B8C-83A1-F6EECF244321}">
                <p14:modId xmlns:p14="http://schemas.microsoft.com/office/powerpoint/2010/main" val="3039913173"/>
              </p:ext>
            </p:extLst>
          </p:nvPr>
        </p:nvGraphicFramePr>
        <p:xfrm>
          <a:off x="179512" y="1916832"/>
          <a:ext cx="8640960" cy="3960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06248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r>
              <a:rPr lang="ar-EG" sz="2400" dirty="0">
                <a:solidFill>
                  <a:srgbClr val="C00000"/>
                </a:solidFill>
              </a:rPr>
              <a:t>و لكي يتم الطفل عملية التعلم يجب أن يمر براحل التعلم الآتية </a:t>
            </a:r>
          </a:p>
        </p:txBody>
      </p:sp>
      <p:sp>
        <p:nvSpPr>
          <p:cNvPr id="5" name="Straight Connector 4"/>
          <p:cNvSpPr/>
          <p:nvPr/>
        </p:nvSpPr>
        <p:spPr>
          <a:xfrm>
            <a:off x="7428917" y="1477583"/>
            <a:ext cx="0" cy="5119768"/>
          </a:xfrm>
          <a:prstGeom prst="line">
            <a:avLst/>
          </a:prstGeom>
          <a:scene3d>
            <a:camera prst="orthographicFront"/>
            <a:lightRig rig="flat" dir="t"/>
          </a:scene3d>
          <a:sp3d extrusionH="12700" prstMaterial="plastic">
            <a:bevelT w="50800" h="50800"/>
          </a:sp3d>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 name="Rectangle 5"/>
          <p:cNvSpPr/>
          <p:nvPr/>
        </p:nvSpPr>
        <p:spPr>
          <a:xfrm>
            <a:off x="4584601" y="1648242"/>
            <a:ext cx="2692713" cy="2303895"/>
          </a:xfrm>
          <a:prstGeom prst="rect">
            <a:avLst/>
          </a:prstGeom>
          <a:blipFill rotWithShape="1">
            <a:blip r:embed="rId4"/>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7" name="Freeform 6"/>
          <p:cNvSpPr/>
          <p:nvPr/>
        </p:nvSpPr>
        <p:spPr>
          <a:xfrm>
            <a:off x="4584601" y="3952138"/>
            <a:ext cx="2692713" cy="2645213"/>
          </a:xfrm>
          <a:custGeom>
            <a:avLst/>
            <a:gdLst>
              <a:gd name="connsiteX0" fmla="*/ 0 w 2692713"/>
              <a:gd name="connsiteY0" fmla="*/ 0 h 2645213"/>
              <a:gd name="connsiteX1" fmla="*/ 2692713 w 2692713"/>
              <a:gd name="connsiteY1" fmla="*/ 0 h 2645213"/>
              <a:gd name="connsiteX2" fmla="*/ 2692713 w 2692713"/>
              <a:gd name="connsiteY2" fmla="*/ 2645213 h 2645213"/>
              <a:gd name="connsiteX3" fmla="*/ 0 w 2692713"/>
              <a:gd name="connsiteY3" fmla="*/ 2645213 h 2645213"/>
              <a:gd name="connsiteX4" fmla="*/ 0 w 2692713"/>
              <a:gd name="connsiteY4" fmla="*/ 0 h 264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713" h="2645213">
                <a:moveTo>
                  <a:pt x="0" y="0"/>
                </a:moveTo>
                <a:lnTo>
                  <a:pt x="2692713" y="0"/>
                </a:lnTo>
                <a:lnTo>
                  <a:pt x="2692713" y="2645213"/>
                </a:lnTo>
                <a:lnTo>
                  <a:pt x="0" y="26452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7030A0"/>
                </a:solidFill>
                <a:latin typeface="Calibri" panose="020F0502020204030204"/>
                <a:ea typeface="+mn-ea"/>
                <a:cs typeface="Arial" panose="020B0604020202020204" pitchFamily="34" charset="0"/>
              </a:rPr>
              <a:t>و هي المرحلة التي يتم فيها تعريف الطفل بالمهارة بشكل أولي ، و التعرف علي خطواتها ، و مدي تعقدها . و يؤدي الطفل في هذه المرحلة المهارة لأول مرة . </a:t>
            </a:r>
            <a:endParaRPr lang="ar-EG" sz="2400" kern="1200" dirty="0">
              <a:solidFill>
                <a:srgbClr val="7030A0"/>
              </a:solidFill>
              <a:latin typeface="Calibri" panose="020F0502020204030204"/>
              <a:ea typeface="+mn-ea"/>
              <a:cs typeface="Arial" panose="020B0604020202020204" pitchFamily="34" charset="0"/>
            </a:endParaRPr>
          </a:p>
        </p:txBody>
      </p:sp>
      <p:sp>
        <p:nvSpPr>
          <p:cNvPr id="8" name="Freeform 7"/>
          <p:cNvSpPr/>
          <p:nvPr/>
        </p:nvSpPr>
        <p:spPr>
          <a:xfrm>
            <a:off x="4584601" y="908720"/>
            <a:ext cx="2844316" cy="568863"/>
          </a:xfrm>
          <a:custGeom>
            <a:avLst/>
            <a:gdLst>
              <a:gd name="connsiteX0" fmla="*/ 0 w 2844316"/>
              <a:gd name="connsiteY0" fmla="*/ 0 h 568863"/>
              <a:gd name="connsiteX1" fmla="*/ 2844316 w 2844316"/>
              <a:gd name="connsiteY1" fmla="*/ 0 h 568863"/>
              <a:gd name="connsiteX2" fmla="*/ 2844316 w 2844316"/>
              <a:gd name="connsiteY2" fmla="*/ 568863 h 568863"/>
              <a:gd name="connsiteX3" fmla="*/ 0 w 2844316"/>
              <a:gd name="connsiteY3" fmla="*/ 568863 h 568863"/>
              <a:gd name="connsiteX4" fmla="*/ 0 w 2844316"/>
              <a:gd name="connsiteY4" fmla="*/ 0 h 568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316" h="568863">
                <a:moveTo>
                  <a:pt x="0" y="0"/>
                </a:moveTo>
                <a:lnTo>
                  <a:pt x="2844316" y="0"/>
                </a:lnTo>
                <a:lnTo>
                  <a:pt x="2844316" y="568863"/>
                </a:lnTo>
                <a:lnTo>
                  <a:pt x="0" y="568863"/>
                </a:lnTo>
                <a:lnTo>
                  <a:pt x="0" y="0"/>
                </a:lnTo>
                <a:close/>
              </a:path>
            </a:pathLst>
          </a:cu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rtl="1">
              <a:lnSpc>
                <a:spcPct val="90000"/>
              </a:lnSpc>
              <a:spcBef>
                <a:spcPct val="0"/>
              </a:spcBef>
              <a:spcAft>
                <a:spcPct val="35000"/>
              </a:spcAft>
            </a:pPr>
            <a:r>
              <a:rPr lang="ar-EG" sz="2400" b="0" u="none" kern="1200" dirty="0" smtClean="0">
                <a:latin typeface="Calibri" panose="020F0502020204030204"/>
                <a:ea typeface="+mn-ea"/>
                <a:cs typeface="Arial" panose="020B0604020202020204" pitchFamily="34" charset="0"/>
              </a:rPr>
              <a:t>مرحلة الاكتساب </a:t>
            </a:r>
            <a:endParaRPr lang="ar-EG" sz="2400" b="0" u="none" kern="1200" dirty="0">
              <a:latin typeface="Calibri" panose="020F0502020204030204"/>
              <a:ea typeface="+mn-ea"/>
              <a:cs typeface="Arial" panose="020B0604020202020204" pitchFamily="34" charset="0"/>
            </a:endParaRPr>
          </a:p>
        </p:txBody>
      </p:sp>
      <p:sp>
        <p:nvSpPr>
          <p:cNvPr id="9" name="Straight Connector 8"/>
          <p:cNvSpPr/>
          <p:nvPr/>
        </p:nvSpPr>
        <p:spPr>
          <a:xfrm>
            <a:off x="4199359" y="1477583"/>
            <a:ext cx="0" cy="5119768"/>
          </a:xfrm>
          <a:prstGeom prst="line">
            <a:avLst/>
          </a:prstGeom>
          <a:scene3d>
            <a:camera prst="orthographicFront"/>
            <a:lightRig rig="flat" dir="t"/>
          </a:scene3d>
          <a:sp3d extrusionH="12700" prstMaterial="plastic">
            <a:bevelT w="50800" h="50800"/>
          </a:sp3d>
        </p:spPr>
        <p:style>
          <a:lnRef idx="1">
            <a:schemeClr val="accent5">
              <a:hueOff val="-9933876"/>
              <a:satOff val="39811"/>
              <a:lumOff val="862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1355043" y="1648242"/>
            <a:ext cx="2692713" cy="2303895"/>
          </a:xfrm>
          <a:prstGeom prst="rect">
            <a:avLst/>
          </a:prstGeom>
          <a:blipFill rotWithShape="1">
            <a:blip r:embed="rId5"/>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9933876"/>
              <a:satOff val="39811"/>
              <a:lumOff val="8628"/>
              <a:alphaOff val="0"/>
            </a:schemeClr>
          </a:effectRef>
          <a:fontRef idx="minor">
            <a:schemeClr val="lt1"/>
          </a:fontRef>
        </p:style>
      </p:sp>
      <p:sp>
        <p:nvSpPr>
          <p:cNvPr id="11" name="Freeform 10"/>
          <p:cNvSpPr/>
          <p:nvPr/>
        </p:nvSpPr>
        <p:spPr>
          <a:xfrm>
            <a:off x="1355043" y="3952138"/>
            <a:ext cx="2692713" cy="2645213"/>
          </a:xfrm>
          <a:custGeom>
            <a:avLst/>
            <a:gdLst>
              <a:gd name="connsiteX0" fmla="*/ 0 w 2692713"/>
              <a:gd name="connsiteY0" fmla="*/ 0 h 2645213"/>
              <a:gd name="connsiteX1" fmla="*/ 2692713 w 2692713"/>
              <a:gd name="connsiteY1" fmla="*/ 0 h 2645213"/>
              <a:gd name="connsiteX2" fmla="*/ 2692713 w 2692713"/>
              <a:gd name="connsiteY2" fmla="*/ 2645213 h 2645213"/>
              <a:gd name="connsiteX3" fmla="*/ 0 w 2692713"/>
              <a:gd name="connsiteY3" fmla="*/ 2645213 h 2645213"/>
              <a:gd name="connsiteX4" fmla="*/ 0 w 2692713"/>
              <a:gd name="connsiteY4" fmla="*/ 0 h 264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713" h="2645213">
                <a:moveTo>
                  <a:pt x="0" y="0"/>
                </a:moveTo>
                <a:lnTo>
                  <a:pt x="2692713" y="0"/>
                </a:lnTo>
                <a:lnTo>
                  <a:pt x="2692713" y="2645213"/>
                </a:lnTo>
                <a:lnTo>
                  <a:pt x="0" y="26452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7030A0"/>
                </a:solidFill>
                <a:latin typeface="Calibri" panose="020F0502020204030204"/>
                <a:ea typeface="+mn-ea"/>
                <a:cs typeface="Arial" panose="020B0604020202020204" pitchFamily="34" charset="0"/>
              </a:rPr>
              <a:t>و تلي هذه المرحلة مرحلة الاكتساب الأولي للمهارات و التي تم فيها تعرف الطفل مبدئيا علي المهارات .</a:t>
            </a:r>
            <a:endParaRPr lang="ar-EG" sz="2400" kern="1200" dirty="0">
              <a:solidFill>
                <a:srgbClr val="7030A0"/>
              </a:solidFill>
              <a:latin typeface="Calibri" panose="020F0502020204030204"/>
              <a:ea typeface="+mn-ea"/>
              <a:cs typeface="Arial" panose="020B0604020202020204" pitchFamily="34" charset="0"/>
            </a:endParaRPr>
          </a:p>
        </p:txBody>
      </p:sp>
      <p:sp>
        <p:nvSpPr>
          <p:cNvPr id="12" name="Freeform 11"/>
          <p:cNvSpPr/>
          <p:nvPr/>
        </p:nvSpPr>
        <p:spPr>
          <a:xfrm>
            <a:off x="1355043" y="908720"/>
            <a:ext cx="2844316" cy="568863"/>
          </a:xfrm>
          <a:custGeom>
            <a:avLst/>
            <a:gdLst>
              <a:gd name="connsiteX0" fmla="*/ 0 w 2844316"/>
              <a:gd name="connsiteY0" fmla="*/ 0 h 568863"/>
              <a:gd name="connsiteX1" fmla="*/ 2844316 w 2844316"/>
              <a:gd name="connsiteY1" fmla="*/ 0 h 568863"/>
              <a:gd name="connsiteX2" fmla="*/ 2844316 w 2844316"/>
              <a:gd name="connsiteY2" fmla="*/ 568863 h 568863"/>
              <a:gd name="connsiteX3" fmla="*/ 0 w 2844316"/>
              <a:gd name="connsiteY3" fmla="*/ 568863 h 568863"/>
              <a:gd name="connsiteX4" fmla="*/ 0 w 2844316"/>
              <a:gd name="connsiteY4" fmla="*/ 0 h 568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316" h="568863">
                <a:moveTo>
                  <a:pt x="0" y="0"/>
                </a:moveTo>
                <a:lnTo>
                  <a:pt x="2844316" y="0"/>
                </a:lnTo>
                <a:lnTo>
                  <a:pt x="2844316" y="568863"/>
                </a:lnTo>
                <a:lnTo>
                  <a:pt x="0" y="568863"/>
                </a:lnTo>
                <a:lnTo>
                  <a:pt x="0" y="0"/>
                </a:lnTo>
                <a:close/>
              </a:path>
            </a:pathLst>
          </a:custGeom>
          <a:scene3d>
            <a:camera prst="orthographicFront"/>
            <a:lightRig rig="flat" dir="t"/>
          </a:scene3d>
          <a:sp3d prstMaterial="plastic">
            <a:bevelT w="120900" h="88900"/>
            <a:bevelB w="88900" h="31750" prst="angle"/>
          </a:sp3d>
        </p:spPr>
        <p:style>
          <a:lnRef idx="1">
            <a:schemeClr val="accent5">
              <a:hueOff val="-9933876"/>
              <a:satOff val="39811"/>
              <a:lumOff val="8628"/>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rtl="1">
              <a:lnSpc>
                <a:spcPct val="90000"/>
              </a:lnSpc>
              <a:spcBef>
                <a:spcPct val="0"/>
              </a:spcBef>
              <a:spcAft>
                <a:spcPct val="35000"/>
              </a:spcAft>
            </a:pPr>
            <a:r>
              <a:rPr lang="ar-EG" sz="2400" kern="1200" dirty="0" smtClean="0">
                <a:latin typeface="Calibri" panose="020F0502020204030204"/>
                <a:ea typeface="+mn-ea"/>
                <a:cs typeface="Arial" panose="020B0604020202020204" pitchFamily="34" charset="0"/>
              </a:rPr>
              <a:t>مرحلة الإتقان </a:t>
            </a:r>
            <a:endParaRPr lang="ar-EG" sz="2400" kern="1200" dirty="0">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840518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11" grpId="0"/>
      <p:bldP spid="1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r>
              <a:rPr lang="ar-EG" sz="2400" dirty="0">
                <a:solidFill>
                  <a:srgbClr val="C00000"/>
                </a:solidFill>
              </a:rPr>
              <a:t>و لكي يتم الطفل عملية التعلم يجب أن يمر براحل التعلم الآتية </a:t>
            </a:r>
          </a:p>
        </p:txBody>
      </p:sp>
      <p:sp>
        <p:nvSpPr>
          <p:cNvPr id="5" name="Straight Connector 4"/>
          <p:cNvSpPr/>
          <p:nvPr/>
        </p:nvSpPr>
        <p:spPr>
          <a:xfrm>
            <a:off x="7723520" y="1347968"/>
            <a:ext cx="0" cy="5249383"/>
          </a:xfrm>
          <a:prstGeom prst="line">
            <a:avLst/>
          </a:prstGeom>
          <a:scene3d>
            <a:camera prst="orthographicFront"/>
            <a:lightRig rig="flat" dir="t"/>
          </a:scene3d>
          <a:sp3d extrusionH="12700" prstMaterial="plastic">
            <a:bevelT w="50800" h="50800"/>
          </a:sp3d>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 name="Rectangle 5"/>
          <p:cNvSpPr/>
          <p:nvPr/>
        </p:nvSpPr>
        <p:spPr>
          <a:xfrm>
            <a:off x="4807196" y="1522948"/>
            <a:ext cx="2760883" cy="2362222"/>
          </a:xfrm>
          <a:prstGeom prst="rect">
            <a:avLst/>
          </a:prstGeom>
          <a:blipFill rotWithShape="1">
            <a:blip r:embed="rId4"/>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7" name="Freeform 6"/>
          <p:cNvSpPr/>
          <p:nvPr/>
        </p:nvSpPr>
        <p:spPr>
          <a:xfrm>
            <a:off x="4807196" y="3885170"/>
            <a:ext cx="2760883" cy="2712181"/>
          </a:xfrm>
          <a:custGeom>
            <a:avLst/>
            <a:gdLst>
              <a:gd name="connsiteX0" fmla="*/ 0 w 2760883"/>
              <a:gd name="connsiteY0" fmla="*/ 0 h 2712181"/>
              <a:gd name="connsiteX1" fmla="*/ 2760883 w 2760883"/>
              <a:gd name="connsiteY1" fmla="*/ 0 h 2712181"/>
              <a:gd name="connsiteX2" fmla="*/ 2760883 w 2760883"/>
              <a:gd name="connsiteY2" fmla="*/ 2712181 h 2712181"/>
              <a:gd name="connsiteX3" fmla="*/ 0 w 2760883"/>
              <a:gd name="connsiteY3" fmla="*/ 2712181 h 2712181"/>
              <a:gd name="connsiteX4" fmla="*/ 0 w 2760883"/>
              <a:gd name="connsiteY4" fmla="*/ 0 h 271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883" h="2712181">
                <a:moveTo>
                  <a:pt x="0" y="0"/>
                </a:moveTo>
                <a:lnTo>
                  <a:pt x="2760883" y="0"/>
                </a:lnTo>
                <a:lnTo>
                  <a:pt x="2760883" y="2712181"/>
                </a:lnTo>
                <a:lnTo>
                  <a:pt x="0" y="27121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7030A0"/>
                </a:solidFill>
                <a:latin typeface="Calibri" panose="020F0502020204030204"/>
                <a:ea typeface="+mn-ea"/>
                <a:cs typeface="Arial" panose="020B0604020202020204" pitchFamily="34" charset="0"/>
              </a:rPr>
              <a:t>و يتم في هذه المرحلة محاولة الحفاظ علي مكتسبات الطفل من المهارات و الخبرات التي اكتسبها في المرحلتين السابقتين نظرا لما قد يتعرض له الطفل من نسيان للمعلومات. </a:t>
            </a:r>
            <a:endParaRPr lang="ar-EG" sz="2400" kern="1200" dirty="0">
              <a:solidFill>
                <a:srgbClr val="7030A0"/>
              </a:solidFill>
              <a:latin typeface="Calibri" panose="020F0502020204030204"/>
              <a:ea typeface="+mn-ea"/>
              <a:cs typeface="Arial" panose="020B0604020202020204" pitchFamily="34" charset="0"/>
            </a:endParaRPr>
          </a:p>
        </p:txBody>
      </p:sp>
      <p:sp>
        <p:nvSpPr>
          <p:cNvPr id="8" name="Freeform 7"/>
          <p:cNvSpPr/>
          <p:nvPr/>
        </p:nvSpPr>
        <p:spPr>
          <a:xfrm>
            <a:off x="4807196" y="764704"/>
            <a:ext cx="2916324" cy="583264"/>
          </a:xfrm>
          <a:custGeom>
            <a:avLst/>
            <a:gdLst>
              <a:gd name="connsiteX0" fmla="*/ 0 w 2916324"/>
              <a:gd name="connsiteY0" fmla="*/ 0 h 583264"/>
              <a:gd name="connsiteX1" fmla="*/ 2916324 w 2916324"/>
              <a:gd name="connsiteY1" fmla="*/ 0 h 583264"/>
              <a:gd name="connsiteX2" fmla="*/ 2916324 w 2916324"/>
              <a:gd name="connsiteY2" fmla="*/ 583264 h 583264"/>
              <a:gd name="connsiteX3" fmla="*/ 0 w 2916324"/>
              <a:gd name="connsiteY3" fmla="*/ 583264 h 583264"/>
              <a:gd name="connsiteX4" fmla="*/ 0 w 2916324"/>
              <a:gd name="connsiteY4" fmla="*/ 0 h 5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324" h="583264">
                <a:moveTo>
                  <a:pt x="0" y="0"/>
                </a:moveTo>
                <a:lnTo>
                  <a:pt x="2916324" y="0"/>
                </a:lnTo>
                <a:lnTo>
                  <a:pt x="2916324" y="583264"/>
                </a:lnTo>
                <a:lnTo>
                  <a:pt x="0" y="583264"/>
                </a:lnTo>
                <a:lnTo>
                  <a:pt x="0" y="0"/>
                </a:lnTo>
                <a:close/>
              </a:path>
            </a:pathLst>
          </a:cu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rtl="1">
              <a:lnSpc>
                <a:spcPct val="90000"/>
              </a:lnSpc>
              <a:spcBef>
                <a:spcPct val="0"/>
              </a:spcBef>
              <a:spcAft>
                <a:spcPct val="35000"/>
              </a:spcAft>
            </a:pPr>
            <a:r>
              <a:rPr lang="ar-EG" sz="2400" b="0" u="none" kern="1200" dirty="0" smtClean="0">
                <a:latin typeface="Calibri" panose="020F0502020204030204"/>
                <a:ea typeface="+mn-ea"/>
                <a:cs typeface="Arial" panose="020B0604020202020204" pitchFamily="34" charset="0"/>
              </a:rPr>
              <a:t>مرحلة الحفاظ علي المعلومة </a:t>
            </a:r>
            <a:endParaRPr lang="ar-EG" sz="2400" b="0" u="none" kern="1200" dirty="0">
              <a:latin typeface="Calibri" panose="020F0502020204030204"/>
              <a:ea typeface="+mn-ea"/>
              <a:cs typeface="Arial" panose="020B0604020202020204" pitchFamily="34" charset="0"/>
            </a:endParaRPr>
          </a:p>
        </p:txBody>
      </p:sp>
      <p:sp>
        <p:nvSpPr>
          <p:cNvPr id="9" name="Straight Connector 8"/>
          <p:cNvSpPr/>
          <p:nvPr/>
        </p:nvSpPr>
        <p:spPr>
          <a:xfrm>
            <a:off x="4367947" y="1347968"/>
            <a:ext cx="0" cy="5249383"/>
          </a:xfrm>
          <a:prstGeom prst="line">
            <a:avLst/>
          </a:prstGeom>
          <a:scene3d>
            <a:camera prst="orthographicFront"/>
            <a:lightRig rig="flat" dir="t"/>
          </a:scene3d>
          <a:sp3d extrusionH="12700" prstMaterial="plastic">
            <a:bevelT w="50800" h="50800"/>
          </a:sp3d>
        </p:spPr>
        <p:style>
          <a:lnRef idx="1">
            <a:schemeClr val="accent5">
              <a:hueOff val="-9933876"/>
              <a:satOff val="39811"/>
              <a:lumOff val="862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1451623" y="1522948"/>
            <a:ext cx="2760883" cy="2362222"/>
          </a:xfrm>
          <a:prstGeom prst="rect">
            <a:avLst/>
          </a:prstGeom>
          <a:blipFill rotWithShape="1">
            <a:blip r:embed="rId5"/>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9933876"/>
              <a:satOff val="39811"/>
              <a:lumOff val="8628"/>
              <a:alphaOff val="0"/>
            </a:schemeClr>
          </a:effectRef>
          <a:fontRef idx="minor">
            <a:schemeClr val="lt1"/>
          </a:fontRef>
        </p:style>
      </p:sp>
      <p:sp>
        <p:nvSpPr>
          <p:cNvPr id="11" name="Freeform 10"/>
          <p:cNvSpPr/>
          <p:nvPr/>
        </p:nvSpPr>
        <p:spPr>
          <a:xfrm>
            <a:off x="1451623" y="3885170"/>
            <a:ext cx="2760883" cy="2712181"/>
          </a:xfrm>
          <a:custGeom>
            <a:avLst/>
            <a:gdLst>
              <a:gd name="connsiteX0" fmla="*/ 0 w 2760883"/>
              <a:gd name="connsiteY0" fmla="*/ 0 h 2712181"/>
              <a:gd name="connsiteX1" fmla="*/ 2760883 w 2760883"/>
              <a:gd name="connsiteY1" fmla="*/ 0 h 2712181"/>
              <a:gd name="connsiteX2" fmla="*/ 2760883 w 2760883"/>
              <a:gd name="connsiteY2" fmla="*/ 2712181 h 2712181"/>
              <a:gd name="connsiteX3" fmla="*/ 0 w 2760883"/>
              <a:gd name="connsiteY3" fmla="*/ 2712181 h 2712181"/>
              <a:gd name="connsiteX4" fmla="*/ 0 w 2760883"/>
              <a:gd name="connsiteY4" fmla="*/ 0 h 271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883" h="2712181">
                <a:moveTo>
                  <a:pt x="0" y="0"/>
                </a:moveTo>
                <a:lnTo>
                  <a:pt x="2760883" y="0"/>
                </a:lnTo>
                <a:lnTo>
                  <a:pt x="2760883" y="2712181"/>
                </a:lnTo>
                <a:lnTo>
                  <a:pt x="0" y="27121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7030A0"/>
                </a:solidFill>
                <a:latin typeface="Calibri" panose="020F0502020204030204"/>
                <a:ea typeface="+mn-ea"/>
                <a:cs typeface="Arial" panose="020B0604020202020204" pitchFamily="34" charset="0"/>
              </a:rPr>
              <a:t>و تعتبر هذه المرحلة من أهم مراحل التعلم حيث تمكن الطفل من توظيف المهارات التي تعلمها و تمكنه من استخدامها في مكانها الصحيح التي يجب عليه استخدامها فيها .</a:t>
            </a:r>
            <a:endParaRPr lang="ar-EG" sz="2400" kern="1200" dirty="0">
              <a:solidFill>
                <a:srgbClr val="7030A0"/>
              </a:solidFill>
              <a:latin typeface="Calibri" panose="020F0502020204030204"/>
              <a:ea typeface="+mn-ea"/>
              <a:cs typeface="Arial" panose="020B0604020202020204" pitchFamily="34" charset="0"/>
            </a:endParaRPr>
          </a:p>
        </p:txBody>
      </p:sp>
      <p:sp>
        <p:nvSpPr>
          <p:cNvPr id="12" name="Freeform 11"/>
          <p:cNvSpPr/>
          <p:nvPr/>
        </p:nvSpPr>
        <p:spPr>
          <a:xfrm>
            <a:off x="1451623" y="764704"/>
            <a:ext cx="2916324" cy="583264"/>
          </a:xfrm>
          <a:custGeom>
            <a:avLst/>
            <a:gdLst>
              <a:gd name="connsiteX0" fmla="*/ 0 w 2916324"/>
              <a:gd name="connsiteY0" fmla="*/ 0 h 583264"/>
              <a:gd name="connsiteX1" fmla="*/ 2916324 w 2916324"/>
              <a:gd name="connsiteY1" fmla="*/ 0 h 583264"/>
              <a:gd name="connsiteX2" fmla="*/ 2916324 w 2916324"/>
              <a:gd name="connsiteY2" fmla="*/ 583264 h 583264"/>
              <a:gd name="connsiteX3" fmla="*/ 0 w 2916324"/>
              <a:gd name="connsiteY3" fmla="*/ 583264 h 583264"/>
              <a:gd name="connsiteX4" fmla="*/ 0 w 2916324"/>
              <a:gd name="connsiteY4" fmla="*/ 0 h 5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324" h="583264">
                <a:moveTo>
                  <a:pt x="0" y="0"/>
                </a:moveTo>
                <a:lnTo>
                  <a:pt x="2916324" y="0"/>
                </a:lnTo>
                <a:lnTo>
                  <a:pt x="2916324" y="583264"/>
                </a:lnTo>
                <a:lnTo>
                  <a:pt x="0" y="583264"/>
                </a:lnTo>
                <a:lnTo>
                  <a:pt x="0" y="0"/>
                </a:lnTo>
                <a:close/>
              </a:path>
            </a:pathLst>
          </a:custGeom>
          <a:scene3d>
            <a:camera prst="orthographicFront"/>
            <a:lightRig rig="flat" dir="t"/>
          </a:scene3d>
          <a:sp3d prstMaterial="plastic">
            <a:bevelT w="120900" h="88900"/>
            <a:bevelB w="88900" h="31750" prst="angle"/>
          </a:sp3d>
        </p:spPr>
        <p:style>
          <a:lnRef idx="1">
            <a:schemeClr val="accent5">
              <a:hueOff val="-9933876"/>
              <a:satOff val="39811"/>
              <a:lumOff val="8628"/>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rtl="1">
              <a:lnSpc>
                <a:spcPct val="90000"/>
              </a:lnSpc>
              <a:spcBef>
                <a:spcPct val="0"/>
              </a:spcBef>
              <a:spcAft>
                <a:spcPct val="35000"/>
              </a:spcAft>
            </a:pPr>
            <a:r>
              <a:rPr lang="ar-EG" sz="2400" kern="1200" dirty="0" smtClean="0">
                <a:latin typeface="Calibri" panose="020F0502020204030204"/>
                <a:ea typeface="+mn-ea"/>
                <a:cs typeface="Arial" panose="020B0604020202020204" pitchFamily="34" charset="0"/>
              </a:rPr>
              <a:t>مرحلة التعميم </a:t>
            </a:r>
            <a:endParaRPr lang="ar-EG" sz="2400" kern="1200" dirty="0">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16068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11" grpId="0"/>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p:cNvGraphicFramePr>
          <p:nvPr>
            <p:extLst>
              <p:ext uri="{D42A27DB-BD31-4B8C-83A1-F6EECF244321}">
                <p14:modId xmlns:p14="http://schemas.microsoft.com/office/powerpoint/2010/main" val="2003606940"/>
              </p:ext>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69243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عنوان 1"/>
          <p:cNvSpPr txBox="1">
            <a:spLocks/>
          </p:cNvSpPr>
          <p:nvPr/>
        </p:nvSpPr>
        <p:spPr>
          <a:xfrm>
            <a:off x="2286000" y="304800"/>
            <a:ext cx="4514844"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أهداف دراسة النمو</a:t>
            </a:r>
            <a:endParaRPr lang="en-US" sz="2800" dirty="0"/>
          </a:p>
        </p:txBody>
      </p:sp>
      <p:sp>
        <p:nvSpPr>
          <p:cNvPr id="5" name="Rectangle 4"/>
          <p:cNvSpPr/>
          <p:nvPr/>
        </p:nvSpPr>
        <p:spPr>
          <a:xfrm>
            <a:off x="539552" y="2170807"/>
            <a:ext cx="8424936" cy="957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2645785" y="1609927"/>
            <a:ext cx="5897455" cy="1121760"/>
          </a:xfrm>
          <a:custGeom>
            <a:avLst/>
            <a:gdLst>
              <a:gd name="connsiteX0" fmla="*/ 0 w 5897455"/>
              <a:gd name="connsiteY0" fmla="*/ 186964 h 1121760"/>
              <a:gd name="connsiteX1" fmla="*/ 186964 w 5897455"/>
              <a:gd name="connsiteY1" fmla="*/ 0 h 1121760"/>
              <a:gd name="connsiteX2" fmla="*/ 5710491 w 5897455"/>
              <a:gd name="connsiteY2" fmla="*/ 0 h 1121760"/>
              <a:gd name="connsiteX3" fmla="*/ 5897455 w 5897455"/>
              <a:gd name="connsiteY3" fmla="*/ 186964 h 1121760"/>
              <a:gd name="connsiteX4" fmla="*/ 5897455 w 5897455"/>
              <a:gd name="connsiteY4" fmla="*/ 934796 h 1121760"/>
              <a:gd name="connsiteX5" fmla="*/ 5710491 w 5897455"/>
              <a:gd name="connsiteY5" fmla="*/ 1121760 h 1121760"/>
              <a:gd name="connsiteX6" fmla="*/ 186964 w 5897455"/>
              <a:gd name="connsiteY6" fmla="*/ 1121760 h 1121760"/>
              <a:gd name="connsiteX7" fmla="*/ 0 w 5897455"/>
              <a:gd name="connsiteY7" fmla="*/ 934796 h 1121760"/>
              <a:gd name="connsiteX8" fmla="*/ 0 w 5897455"/>
              <a:gd name="connsiteY8" fmla="*/ 186964 h 112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455" h="1121760">
                <a:moveTo>
                  <a:pt x="0" y="186964"/>
                </a:moveTo>
                <a:cubicBezTo>
                  <a:pt x="0" y="83707"/>
                  <a:pt x="83707" y="0"/>
                  <a:pt x="186964" y="0"/>
                </a:cubicBezTo>
                <a:lnTo>
                  <a:pt x="5710491" y="0"/>
                </a:lnTo>
                <a:cubicBezTo>
                  <a:pt x="5813748" y="0"/>
                  <a:pt x="5897455" y="83707"/>
                  <a:pt x="5897455" y="186964"/>
                </a:cubicBezTo>
                <a:lnTo>
                  <a:pt x="5897455" y="934796"/>
                </a:lnTo>
                <a:cubicBezTo>
                  <a:pt x="5897455" y="1038053"/>
                  <a:pt x="5813748" y="1121760"/>
                  <a:pt x="5710491" y="1121760"/>
                </a:cubicBezTo>
                <a:lnTo>
                  <a:pt x="186964" y="1121760"/>
                </a:lnTo>
                <a:cubicBezTo>
                  <a:pt x="83707" y="1121760"/>
                  <a:pt x="0" y="1038053"/>
                  <a:pt x="0" y="934796"/>
                </a:cubicBezTo>
                <a:lnTo>
                  <a:pt x="0" y="18696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7670" tIns="54760" rIns="277670" bIns="54760" numCol="1" spcCol="1270" anchor="ctr" anchorCtr="0">
            <a:noAutofit/>
          </a:bodyPr>
          <a:lstStyle/>
          <a:p>
            <a:pPr lvl="0" algn="ctr" defTabSz="1066800" rtl="1">
              <a:lnSpc>
                <a:spcPct val="90000"/>
              </a:lnSpc>
              <a:spcBef>
                <a:spcPct val="0"/>
              </a:spcBef>
              <a:spcAft>
                <a:spcPct val="35000"/>
              </a:spcAft>
            </a:pPr>
            <a:r>
              <a:rPr lang="ar-EG" sz="2400" kern="1200" dirty="0" smtClean="0"/>
              <a:t>الوصول إلي معايير للنمو فيما يتعلق بكل مرحلة من مراحل النمو.</a:t>
            </a:r>
            <a:endParaRPr lang="ar-EG" sz="2400" kern="1200" dirty="0"/>
          </a:p>
        </p:txBody>
      </p:sp>
      <p:sp>
        <p:nvSpPr>
          <p:cNvPr id="7" name="Rectangle 6"/>
          <p:cNvSpPr/>
          <p:nvPr/>
        </p:nvSpPr>
        <p:spPr>
          <a:xfrm>
            <a:off x="539552" y="3894487"/>
            <a:ext cx="8424936" cy="957600"/>
          </a:xfrm>
          <a:prstGeom prst="rect">
            <a:avLst/>
          </a:prstGeom>
        </p:spPr>
        <p:style>
          <a:lnRef idx="2">
            <a:schemeClr val="accent5">
              <a:hueOff val="-4966938"/>
              <a:satOff val="19906"/>
              <a:lumOff val="4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645785" y="3333607"/>
            <a:ext cx="5897455" cy="1121760"/>
          </a:xfrm>
          <a:custGeom>
            <a:avLst/>
            <a:gdLst>
              <a:gd name="connsiteX0" fmla="*/ 0 w 5897455"/>
              <a:gd name="connsiteY0" fmla="*/ 186964 h 1121760"/>
              <a:gd name="connsiteX1" fmla="*/ 186964 w 5897455"/>
              <a:gd name="connsiteY1" fmla="*/ 0 h 1121760"/>
              <a:gd name="connsiteX2" fmla="*/ 5710491 w 5897455"/>
              <a:gd name="connsiteY2" fmla="*/ 0 h 1121760"/>
              <a:gd name="connsiteX3" fmla="*/ 5897455 w 5897455"/>
              <a:gd name="connsiteY3" fmla="*/ 186964 h 1121760"/>
              <a:gd name="connsiteX4" fmla="*/ 5897455 w 5897455"/>
              <a:gd name="connsiteY4" fmla="*/ 934796 h 1121760"/>
              <a:gd name="connsiteX5" fmla="*/ 5710491 w 5897455"/>
              <a:gd name="connsiteY5" fmla="*/ 1121760 h 1121760"/>
              <a:gd name="connsiteX6" fmla="*/ 186964 w 5897455"/>
              <a:gd name="connsiteY6" fmla="*/ 1121760 h 1121760"/>
              <a:gd name="connsiteX7" fmla="*/ 0 w 5897455"/>
              <a:gd name="connsiteY7" fmla="*/ 934796 h 1121760"/>
              <a:gd name="connsiteX8" fmla="*/ 0 w 5897455"/>
              <a:gd name="connsiteY8" fmla="*/ 186964 h 112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455" h="1121760">
                <a:moveTo>
                  <a:pt x="0" y="186964"/>
                </a:moveTo>
                <a:cubicBezTo>
                  <a:pt x="0" y="83707"/>
                  <a:pt x="83707" y="0"/>
                  <a:pt x="186964" y="0"/>
                </a:cubicBezTo>
                <a:lnTo>
                  <a:pt x="5710491" y="0"/>
                </a:lnTo>
                <a:cubicBezTo>
                  <a:pt x="5813748" y="0"/>
                  <a:pt x="5897455" y="83707"/>
                  <a:pt x="5897455" y="186964"/>
                </a:cubicBezTo>
                <a:lnTo>
                  <a:pt x="5897455" y="934796"/>
                </a:lnTo>
                <a:cubicBezTo>
                  <a:pt x="5897455" y="1038053"/>
                  <a:pt x="5813748" y="1121760"/>
                  <a:pt x="5710491" y="1121760"/>
                </a:cubicBezTo>
                <a:lnTo>
                  <a:pt x="186964" y="1121760"/>
                </a:lnTo>
                <a:cubicBezTo>
                  <a:pt x="83707" y="1121760"/>
                  <a:pt x="0" y="1038053"/>
                  <a:pt x="0" y="934796"/>
                </a:cubicBezTo>
                <a:lnTo>
                  <a:pt x="0" y="186964"/>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277670" tIns="54760" rIns="277670" bIns="54760" numCol="1" spcCol="1270" anchor="ctr" anchorCtr="0">
            <a:noAutofit/>
          </a:bodyPr>
          <a:lstStyle/>
          <a:p>
            <a:pPr lvl="0" algn="ctr" defTabSz="1066800" rtl="1">
              <a:lnSpc>
                <a:spcPct val="90000"/>
              </a:lnSpc>
              <a:spcBef>
                <a:spcPct val="0"/>
              </a:spcBef>
              <a:spcAft>
                <a:spcPct val="35000"/>
              </a:spcAft>
            </a:pPr>
            <a:r>
              <a:rPr lang="ar-EG" sz="2400" kern="1200" dirty="0" smtClean="0"/>
              <a:t>الكشف عن العوامل التي يمكن أن تؤثر علي عملية النمو .</a:t>
            </a:r>
            <a:endParaRPr lang="ar-EG" sz="2400" kern="1200" dirty="0"/>
          </a:p>
        </p:txBody>
      </p:sp>
      <p:sp>
        <p:nvSpPr>
          <p:cNvPr id="9" name="Rectangle 8"/>
          <p:cNvSpPr/>
          <p:nvPr/>
        </p:nvSpPr>
        <p:spPr>
          <a:xfrm>
            <a:off x="539552" y="5618168"/>
            <a:ext cx="8424936" cy="957600"/>
          </a:xfrm>
          <a:prstGeom prst="rect">
            <a:avLst/>
          </a:prstGeom>
        </p:spPr>
        <p:style>
          <a:lnRef idx="2">
            <a:schemeClr val="accent5">
              <a:hueOff val="-9933876"/>
              <a:satOff val="39811"/>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645785" y="5057288"/>
            <a:ext cx="5897455" cy="1121760"/>
          </a:xfrm>
          <a:custGeom>
            <a:avLst/>
            <a:gdLst>
              <a:gd name="connsiteX0" fmla="*/ 0 w 5897455"/>
              <a:gd name="connsiteY0" fmla="*/ 186964 h 1121760"/>
              <a:gd name="connsiteX1" fmla="*/ 186964 w 5897455"/>
              <a:gd name="connsiteY1" fmla="*/ 0 h 1121760"/>
              <a:gd name="connsiteX2" fmla="*/ 5710491 w 5897455"/>
              <a:gd name="connsiteY2" fmla="*/ 0 h 1121760"/>
              <a:gd name="connsiteX3" fmla="*/ 5897455 w 5897455"/>
              <a:gd name="connsiteY3" fmla="*/ 186964 h 1121760"/>
              <a:gd name="connsiteX4" fmla="*/ 5897455 w 5897455"/>
              <a:gd name="connsiteY4" fmla="*/ 934796 h 1121760"/>
              <a:gd name="connsiteX5" fmla="*/ 5710491 w 5897455"/>
              <a:gd name="connsiteY5" fmla="*/ 1121760 h 1121760"/>
              <a:gd name="connsiteX6" fmla="*/ 186964 w 5897455"/>
              <a:gd name="connsiteY6" fmla="*/ 1121760 h 1121760"/>
              <a:gd name="connsiteX7" fmla="*/ 0 w 5897455"/>
              <a:gd name="connsiteY7" fmla="*/ 934796 h 1121760"/>
              <a:gd name="connsiteX8" fmla="*/ 0 w 5897455"/>
              <a:gd name="connsiteY8" fmla="*/ 186964 h 112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455" h="1121760">
                <a:moveTo>
                  <a:pt x="0" y="186964"/>
                </a:moveTo>
                <a:cubicBezTo>
                  <a:pt x="0" y="83707"/>
                  <a:pt x="83707" y="0"/>
                  <a:pt x="186964" y="0"/>
                </a:cubicBezTo>
                <a:lnTo>
                  <a:pt x="5710491" y="0"/>
                </a:lnTo>
                <a:cubicBezTo>
                  <a:pt x="5813748" y="0"/>
                  <a:pt x="5897455" y="83707"/>
                  <a:pt x="5897455" y="186964"/>
                </a:cubicBezTo>
                <a:lnTo>
                  <a:pt x="5897455" y="934796"/>
                </a:lnTo>
                <a:cubicBezTo>
                  <a:pt x="5897455" y="1038053"/>
                  <a:pt x="5813748" y="1121760"/>
                  <a:pt x="5710491" y="1121760"/>
                </a:cubicBezTo>
                <a:lnTo>
                  <a:pt x="186964" y="1121760"/>
                </a:lnTo>
                <a:cubicBezTo>
                  <a:pt x="83707" y="1121760"/>
                  <a:pt x="0" y="1038053"/>
                  <a:pt x="0" y="934796"/>
                </a:cubicBezTo>
                <a:lnTo>
                  <a:pt x="0" y="186964"/>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277670" tIns="54760" rIns="277670" bIns="54760" numCol="1" spcCol="1270" anchor="ctr" anchorCtr="0">
            <a:noAutofit/>
          </a:bodyPr>
          <a:lstStyle/>
          <a:p>
            <a:pPr lvl="0" algn="ctr" defTabSz="1066800" rtl="1">
              <a:lnSpc>
                <a:spcPct val="90000"/>
              </a:lnSpc>
              <a:spcBef>
                <a:spcPct val="0"/>
              </a:spcBef>
              <a:spcAft>
                <a:spcPct val="35000"/>
              </a:spcAft>
            </a:pPr>
            <a:r>
              <a:rPr lang="ar-EG" sz="2400" kern="1200" dirty="0" smtClean="0"/>
              <a:t>السيطرة و التحكم في مظاهر النمو .</a:t>
            </a:r>
            <a:endParaRPr lang="ar-EG" sz="2400" kern="1200" dirty="0"/>
          </a:p>
        </p:txBody>
      </p:sp>
    </p:spTree>
    <p:extLst>
      <p:ext uri="{BB962C8B-B14F-4D97-AF65-F5344CB8AC3E}">
        <p14:creationId xmlns:p14="http://schemas.microsoft.com/office/powerpoint/2010/main" val="2348766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259632" y="152296"/>
            <a:ext cx="6480720" cy="792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من الذي يضع خطة التعليم الفردية ؟</a:t>
            </a:r>
            <a:endParaRPr lang="en-US" sz="2800" dirty="0"/>
          </a:p>
        </p:txBody>
      </p:sp>
      <p:graphicFrame>
        <p:nvGraphicFramePr>
          <p:cNvPr id="4" name="Diagram 3"/>
          <p:cNvGraphicFramePr/>
          <p:nvPr>
            <p:extLst>
              <p:ext uri="{D42A27DB-BD31-4B8C-83A1-F6EECF244321}">
                <p14:modId xmlns:p14="http://schemas.microsoft.com/office/powerpoint/2010/main" val="519571097"/>
              </p:ext>
            </p:extLst>
          </p:nvPr>
        </p:nvGraphicFramePr>
        <p:xfrm>
          <a:off x="683568" y="1196752"/>
          <a:ext cx="8280920" cy="5216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30741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مما تتكون خطة التعليم الفردية ؟</a:t>
            </a:r>
          </a:p>
        </p:txBody>
      </p:sp>
      <p:graphicFrame>
        <p:nvGraphicFramePr>
          <p:cNvPr id="4" name="Diagram 3"/>
          <p:cNvGraphicFramePr/>
          <p:nvPr>
            <p:extLst>
              <p:ext uri="{D42A27DB-BD31-4B8C-83A1-F6EECF244321}">
                <p14:modId xmlns:p14="http://schemas.microsoft.com/office/powerpoint/2010/main" val="3844476130"/>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2062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مما تتكون خطة التعليم الفردية ؟</a:t>
            </a:r>
          </a:p>
        </p:txBody>
      </p:sp>
      <p:graphicFrame>
        <p:nvGraphicFramePr>
          <p:cNvPr id="4" name="Diagram 3"/>
          <p:cNvGraphicFramePr/>
          <p:nvPr>
            <p:extLst>
              <p:ext uri="{D42A27DB-BD31-4B8C-83A1-F6EECF244321}">
                <p14:modId xmlns:p14="http://schemas.microsoft.com/office/powerpoint/2010/main" val="3178932261"/>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7598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مما تتكون خطة التعليم الفردية ؟</a:t>
            </a:r>
          </a:p>
        </p:txBody>
      </p:sp>
      <p:graphicFrame>
        <p:nvGraphicFramePr>
          <p:cNvPr id="4" name="Diagram 3"/>
          <p:cNvGraphicFramePr/>
          <p:nvPr>
            <p:extLst>
              <p:ext uri="{D42A27DB-BD31-4B8C-83A1-F6EECF244321}">
                <p14:modId xmlns:p14="http://schemas.microsoft.com/office/powerpoint/2010/main" val="3482600840"/>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7443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مما تتكون خطة التعليم الفردية ؟</a:t>
            </a:r>
          </a:p>
        </p:txBody>
      </p:sp>
      <p:graphicFrame>
        <p:nvGraphicFramePr>
          <p:cNvPr id="4" name="Diagram 3"/>
          <p:cNvGraphicFramePr/>
          <p:nvPr>
            <p:extLst>
              <p:ext uri="{D42A27DB-BD31-4B8C-83A1-F6EECF244321}">
                <p14:modId xmlns:p14="http://schemas.microsoft.com/office/powerpoint/2010/main" val="2340447940"/>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084408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مما تتكون خطة التعليم الفردية ؟</a:t>
            </a:r>
          </a:p>
        </p:txBody>
      </p:sp>
      <p:graphicFrame>
        <p:nvGraphicFramePr>
          <p:cNvPr id="4" name="Diagram 3"/>
          <p:cNvGraphicFramePr/>
          <p:nvPr>
            <p:extLst>
              <p:ext uri="{D42A27DB-BD31-4B8C-83A1-F6EECF244321}">
                <p14:modId xmlns:p14="http://schemas.microsoft.com/office/powerpoint/2010/main" val="3935885964"/>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7883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مما تتكون خطة التعليم الفردية ؟</a:t>
            </a:r>
          </a:p>
        </p:txBody>
      </p:sp>
      <p:graphicFrame>
        <p:nvGraphicFramePr>
          <p:cNvPr id="4" name="Diagram 3"/>
          <p:cNvGraphicFramePr/>
          <p:nvPr>
            <p:extLst>
              <p:ext uri="{D42A27DB-BD31-4B8C-83A1-F6EECF244321}">
                <p14:modId xmlns:p14="http://schemas.microsoft.com/office/powerpoint/2010/main" val="2204656825"/>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35889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مما تتكون خطة التعليم الفردية ؟</a:t>
            </a:r>
          </a:p>
        </p:txBody>
      </p:sp>
      <p:graphicFrame>
        <p:nvGraphicFramePr>
          <p:cNvPr id="4" name="Diagram 3"/>
          <p:cNvGraphicFramePr/>
          <p:nvPr>
            <p:extLst>
              <p:ext uri="{D42A27DB-BD31-4B8C-83A1-F6EECF244321}">
                <p14:modId xmlns:p14="http://schemas.microsoft.com/office/powerpoint/2010/main" val="3224332028"/>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1519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مما تتكون خطة التعليم الفردية ؟</a:t>
            </a:r>
          </a:p>
        </p:txBody>
      </p:sp>
      <p:graphicFrame>
        <p:nvGraphicFramePr>
          <p:cNvPr id="4" name="Diagram 3"/>
          <p:cNvGraphicFramePr/>
          <p:nvPr>
            <p:extLst>
              <p:ext uri="{D42A27DB-BD31-4B8C-83A1-F6EECF244321}">
                <p14:modId xmlns:p14="http://schemas.microsoft.com/office/powerpoint/2010/main" val="463444994"/>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8722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400" dirty="0">
                <a:solidFill>
                  <a:srgbClr val="C00000"/>
                </a:solidFill>
              </a:rPr>
              <a:t>مما تتكون خطة التعليم الفردية ؟</a:t>
            </a:r>
          </a:p>
        </p:txBody>
      </p:sp>
      <p:graphicFrame>
        <p:nvGraphicFramePr>
          <p:cNvPr id="4" name="Diagram 3"/>
          <p:cNvGraphicFramePr/>
          <p:nvPr>
            <p:extLst>
              <p:ext uri="{D42A27DB-BD31-4B8C-83A1-F6EECF244321}">
                <p14:modId xmlns:p14="http://schemas.microsoft.com/office/powerpoint/2010/main" val="3495219873"/>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37000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عنوان 1"/>
          <p:cNvSpPr txBox="1">
            <a:spLocks/>
          </p:cNvSpPr>
          <p:nvPr/>
        </p:nvSpPr>
        <p:spPr>
          <a:xfrm>
            <a:off x="2286000" y="304800"/>
            <a:ext cx="4514844"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المظاهر العامة للنمو</a:t>
            </a:r>
            <a:endParaRPr lang="en-US" sz="2800" dirty="0"/>
          </a:p>
        </p:txBody>
      </p:sp>
      <p:sp>
        <p:nvSpPr>
          <p:cNvPr id="5" name="Freeform 4"/>
          <p:cNvSpPr/>
          <p:nvPr/>
        </p:nvSpPr>
        <p:spPr>
          <a:xfrm>
            <a:off x="2727238" y="1865587"/>
            <a:ext cx="4225631" cy="1320509"/>
          </a:xfrm>
          <a:custGeom>
            <a:avLst/>
            <a:gdLst>
              <a:gd name="connsiteX0" fmla="*/ 0 w 4225631"/>
              <a:gd name="connsiteY0" fmla="*/ 0 h 1320509"/>
              <a:gd name="connsiteX1" fmla="*/ 4225631 w 4225631"/>
              <a:gd name="connsiteY1" fmla="*/ 0 h 1320509"/>
              <a:gd name="connsiteX2" fmla="*/ 4225631 w 4225631"/>
              <a:gd name="connsiteY2" fmla="*/ 1320509 h 1320509"/>
              <a:gd name="connsiteX3" fmla="*/ 0 w 4225631"/>
              <a:gd name="connsiteY3" fmla="*/ 1320509 h 1320509"/>
              <a:gd name="connsiteX4" fmla="*/ 0 w 4225631"/>
              <a:gd name="connsiteY4" fmla="*/ 0 h 132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631" h="1320509">
                <a:moveTo>
                  <a:pt x="0" y="0"/>
                </a:moveTo>
                <a:lnTo>
                  <a:pt x="4225631" y="0"/>
                </a:lnTo>
                <a:lnTo>
                  <a:pt x="4225631" y="1320509"/>
                </a:lnTo>
                <a:lnTo>
                  <a:pt x="0" y="132050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94425"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النمو عملية مستمرة متدرجة تتضمن نواحي التغير الكمي و الكيفي و العضوي و الوظيفي .</a:t>
            </a:r>
            <a:endParaRPr lang="ar-EG" sz="2400" kern="1200" dirty="0"/>
          </a:p>
        </p:txBody>
      </p:sp>
      <p:sp>
        <p:nvSpPr>
          <p:cNvPr id="6" name="Rectangle 5"/>
          <p:cNvSpPr/>
          <p:nvPr/>
        </p:nvSpPr>
        <p:spPr>
          <a:xfrm>
            <a:off x="2551170" y="1674847"/>
            <a:ext cx="924356" cy="1386535"/>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2727238" y="3527963"/>
            <a:ext cx="4225631" cy="1320509"/>
          </a:xfrm>
          <a:custGeom>
            <a:avLst/>
            <a:gdLst>
              <a:gd name="connsiteX0" fmla="*/ 0 w 4225631"/>
              <a:gd name="connsiteY0" fmla="*/ 0 h 1320509"/>
              <a:gd name="connsiteX1" fmla="*/ 4225631 w 4225631"/>
              <a:gd name="connsiteY1" fmla="*/ 0 h 1320509"/>
              <a:gd name="connsiteX2" fmla="*/ 4225631 w 4225631"/>
              <a:gd name="connsiteY2" fmla="*/ 1320509 h 1320509"/>
              <a:gd name="connsiteX3" fmla="*/ 0 w 4225631"/>
              <a:gd name="connsiteY3" fmla="*/ 1320509 h 1320509"/>
              <a:gd name="connsiteX4" fmla="*/ 0 w 4225631"/>
              <a:gd name="connsiteY4" fmla="*/ 0 h 132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631" h="1320509">
                <a:moveTo>
                  <a:pt x="0" y="0"/>
                </a:moveTo>
                <a:lnTo>
                  <a:pt x="4225631" y="0"/>
                </a:lnTo>
                <a:lnTo>
                  <a:pt x="4225631" y="1320509"/>
                </a:lnTo>
                <a:lnTo>
                  <a:pt x="0" y="132050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94425"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النمو يسير في مراحل .</a:t>
            </a:r>
            <a:endParaRPr lang="ar-EG" sz="2400" kern="1200" dirty="0"/>
          </a:p>
        </p:txBody>
      </p:sp>
      <p:sp>
        <p:nvSpPr>
          <p:cNvPr id="8" name="Rectangle 7"/>
          <p:cNvSpPr/>
          <p:nvPr/>
        </p:nvSpPr>
        <p:spPr>
          <a:xfrm>
            <a:off x="2551170" y="3337222"/>
            <a:ext cx="924356" cy="1386535"/>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2727238" y="5190338"/>
            <a:ext cx="4225631" cy="1320509"/>
          </a:xfrm>
          <a:custGeom>
            <a:avLst/>
            <a:gdLst>
              <a:gd name="connsiteX0" fmla="*/ 0 w 4225631"/>
              <a:gd name="connsiteY0" fmla="*/ 0 h 1320509"/>
              <a:gd name="connsiteX1" fmla="*/ 4225631 w 4225631"/>
              <a:gd name="connsiteY1" fmla="*/ 0 h 1320509"/>
              <a:gd name="connsiteX2" fmla="*/ 4225631 w 4225631"/>
              <a:gd name="connsiteY2" fmla="*/ 1320509 h 1320509"/>
              <a:gd name="connsiteX3" fmla="*/ 0 w 4225631"/>
              <a:gd name="connsiteY3" fmla="*/ 1320509 h 1320509"/>
              <a:gd name="connsiteX4" fmla="*/ 0 w 4225631"/>
              <a:gd name="connsiteY4" fmla="*/ 0 h 132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631" h="1320509">
                <a:moveTo>
                  <a:pt x="0" y="0"/>
                </a:moveTo>
                <a:lnTo>
                  <a:pt x="4225631" y="0"/>
                </a:lnTo>
                <a:lnTo>
                  <a:pt x="4225631" y="1320509"/>
                </a:lnTo>
                <a:lnTo>
                  <a:pt x="0" y="132050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94425"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كل مرحلة من مراحل النمو لها سمات خاصة و مظاهر مميزة .</a:t>
            </a:r>
            <a:endParaRPr lang="ar-EG" sz="2400" kern="1200" dirty="0"/>
          </a:p>
        </p:txBody>
      </p:sp>
      <p:sp>
        <p:nvSpPr>
          <p:cNvPr id="10" name="Rectangle 9"/>
          <p:cNvSpPr/>
          <p:nvPr/>
        </p:nvSpPr>
        <p:spPr>
          <a:xfrm>
            <a:off x="2551170" y="4999598"/>
            <a:ext cx="924356" cy="1386535"/>
          </a:xfrm>
          <a:prstGeom prst="rect">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144543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par>
                                <p:cTn id="21" presetID="6"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p:cNvGraphicFramePr>
          <p:nvPr>
            <p:extLst>
              <p:ext uri="{D42A27DB-BD31-4B8C-83A1-F6EECF244321}">
                <p14:modId xmlns:p14="http://schemas.microsoft.com/office/powerpoint/2010/main" val="2623400205"/>
              </p:ext>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726388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59716470"/>
              </p:ext>
            </p:extLst>
          </p:nvPr>
        </p:nvGraphicFramePr>
        <p:xfrm>
          <a:off x="-1" y="1"/>
          <a:ext cx="9144002" cy="6857998"/>
        </p:xfrm>
        <a:graphic>
          <a:graphicData uri="http://schemas.openxmlformats.org/drawingml/2006/table">
            <a:tbl>
              <a:tblPr rtl="1" firstRow="1" firstCol="1" bandRow="1"/>
              <a:tblGrid>
                <a:gridCol w="829767"/>
                <a:gridCol w="7377889"/>
                <a:gridCol w="936346"/>
              </a:tblGrid>
              <a:tr h="761999">
                <a:tc>
                  <a:txBody>
                    <a:bodyPr/>
                    <a:lstStyle/>
                    <a:p>
                      <a:pPr algn="ctr" rtl="1">
                        <a:lnSpc>
                          <a:spcPct val="107000"/>
                        </a:lnSpc>
                        <a:spcAft>
                          <a:spcPts val="0"/>
                        </a:spcAft>
                      </a:pPr>
                      <a:r>
                        <a:rPr lang="ar-SA" sz="24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الدرجة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12700" cap="flat" cmpd="sng" algn="ctr">
                      <a:solidFill>
                        <a:srgbClr val="0070C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gn="ctr" rtl="1">
                        <a:lnSpc>
                          <a:spcPct val="107000"/>
                        </a:lnSpc>
                        <a:spcAft>
                          <a:spcPts val="0"/>
                        </a:spcAft>
                      </a:pPr>
                      <a:r>
                        <a:rPr lang="ar-SA" sz="32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البند</a:t>
                      </a:r>
                      <a:endParaRPr lang="en-US" sz="3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ملاحظات</a:t>
                      </a:r>
                      <a:r>
                        <a:rPr lang="ar-SA" sz="2000" dirty="0">
                          <a:effectLst/>
                          <a:latin typeface="Calibri" panose="020F0502020204030204" pitchFamily="34" charset="0"/>
                          <a:ea typeface="Calibri" panose="020F0502020204030204" pitchFamily="34" charset="0"/>
                          <a:cs typeface="Segoe UI" panose="020B0502040204020203" pitchFamily="34" charset="0"/>
                        </a:rPr>
                        <a:t> </a:t>
                      </a: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المقيم</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1143000">
                <a:tc>
                  <a:txBody>
                    <a:bodyPr/>
                    <a:lstStyle/>
                    <a:p>
                      <a:pPr algn="ctr" rtl="1">
                        <a:lnSpc>
                          <a:spcPct val="107000"/>
                        </a:lnSpc>
                        <a:spcAft>
                          <a:spcPts val="0"/>
                        </a:spcAft>
                      </a:pPr>
                      <a:r>
                        <a:rPr lang="ar-SA" sz="18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gn="r"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لا يوجد أي دليل على صعوبة أوغير طبيعى  في التعامل مع الناس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سلوك الطفل مناسب لعمره. قد يلاحظ  بعض الخجل , الهياج أو الازعاج عندما يطلب منه فعل شء , ولكن ليس لدرجة غير طبيعية.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r" rtl="1">
                        <a:lnSpc>
                          <a:spcPct val="107000"/>
                        </a:lnSpc>
                        <a:spcAft>
                          <a:spcPts val="0"/>
                        </a:spcAft>
                      </a:pPr>
                      <a:r>
                        <a:rPr lang="ar-SA" sz="1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81000">
                <a:tc>
                  <a:txBody>
                    <a:bodyPr/>
                    <a:lstStyle/>
                    <a:p>
                      <a:pPr algn="ctr" rtl="1">
                        <a:lnSpc>
                          <a:spcPct val="107000"/>
                        </a:lnSpc>
                        <a:spcAft>
                          <a:spcPts val="0"/>
                        </a:spcAft>
                      </a:pPr>
                      <a:r>
                        <a:rPr lang="ar-SA" sz="180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gn="ctr" rtl="1">
                        <a:lnSpc>
                          <a:spcPct val="107000"/>
                        </a:lnSpc>
                        <a:spcAft>
                          <a:spcPts val="0"/>
                        </a:spcAft>
                      </a:pPr>
                      <a:r>
                        <a:rPr lang="ar-SA" sz="1800" b="1" dirty="0">
                          <a:solidFill>
                            <a:srgbClr val="0070C0"/>
                          </a:solidFill>
                          <a:effectLst/>
                          <a:latin typeface="Calibri" panose="020F0502020204030204" pitchFamily="34" charset="0"/>
                          <a:ea typeface="Calibri" panose="020F0502020204030204" pitchFamily="34" charset="0"/>
                          <a:cs typeface="Segoe UI" panose="020B0502040204020203" pitchFamily="34" charset="0"/>
                        </a:rPr>
                        <a:t>ما بين الدرجة 1 او الدرجة 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r" rtl="1">
                        <a:lnSpc>
                          <a:spcPct val="107000"/>
                        </a:lnSpc>
                        <a:spcAft>
                          <a:spcPts val="0"/>
                        </a:spcAft>
                      </a:pPr>
                      <a:r>
                        <a:rPr lang="ar-SA" sz="1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1523999">
                <a:tc>
                  <a:txBody>
                    <a:bodyPr/>
                    <a:lstStyle/>
                    <a:p>
                      <a:pPr algn="ctr" rtl="1">
                        <a:lnSpc>
                          <a:spcPct val="107000"/>
                        </a:lnSpc>
                        <a:spcAft>
                          <a:spcPts val="0"/>
                        </a:spcAft>
                      </a:pPr>
                      <a:r>
                        <a:rPr lang="ar-SA" sz="1800">
                          <a:solidFill>
                            <a:srgbClr val="C00000"/>
                          </a:solidFill>
                          <a:effectLst/>
                          <a:latin typeface="Calibri" panose="020F0502020204030204" pitchFamily="34" charset="0"/>
                          <a:ea typeface="Calibri" panose="020F0502020204030204" pitchFamily="34" charset="0"/>
                          <a:cs typeface="Segoe UI" panose="020B0502040204020203" pitchFamily="34" charset="0"/>
                        </a:rPr>
                        <a:t>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gn="r"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علاقات غير طبيعية بدرجة طفيفة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الطفل قد يتجنب النظر للبالغين بالعين , تجنب البالغين أو قديهيج إذا فرض عليه امر ما, الخجل على نحو زائد. استجابته نحو البالغين غير عادية  أو يتشبث بالأهل بطريقة ما أكثر من باقي الأطفال في نفس سنه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r" rtl="1">
                        <a:lnSpc>
                          <a:spcPct val="107000"/>
                        </a:lnSpc>
                        <a:spcAft>
                          <a:spcPts val="0"/>
                        </a:spcAft>
                      </a:pPr>
                      <a:r>
                        <a:rPr lang="ar-SA" sz="1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81000">
                <a:tc>
                  <a:txBody>
                    <a:bodyPr/>
                    <a:lstStyle/>
                    <a:p>
                      <a:pPr algn="ctr" rtl="1">
                        <a:lnSpc>
                          <a:spcPct val="107000"/>
                        </a:lnSpc>
                        <a:spcAft>
                          <a:spcPts val="0"/>
                        </a:spcAft>
                      </a:pPr>
                      <a:r>
                        <a:rPr lang="ar-SA" sz="180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gn="ctr" rtl="1">
                        <a:lnSpc>
                          <a:spcPct val="107000"/>
                        </a:lnSpc>
                        <a:spcAft>
                          <a:spcPts val="0"/>
                        </a:spcAft>
                      </a:pPr>
                      <a:r>
                        <a:rPr lang="ar-SA" sz="1800" b="1" dirty="0">
                          <a:solidFill>
                            <a:srgbClr val="0070C0"/>
                          </a:solidFill>
                          <a:effectLst/>
                          <a:latin typeface="Calibri" panose="020F0502020204030204" pitchFamily="34" charset="0"/>
                          <a:ea typeface="Calibri" panose="020F0502020204030204" pitchFamily="34" charset="0"/>
                          <a:cs typeface="Segoe UI" panose="020B0502040204020203" pitchFamily="34" charset="0"/>
                        </a:rPr>
                        <a:t>ما بين الدرجة 2 او الدرجة 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r" rtl="1">
                        <a:lnSpc>
                          <a:spcPct val="107000"/>
                        </a:lnSpc>
                        <a:spcAft>
                          <a:spcPts val="0"/>
                        </a:spcAft>
                      </a:pPr>
                      <a:r>
                        <a:rPr lang="ar-SA" sz="1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1143000">
                <a:tc>
                  <a:txBody>
                    <a:bodyPr/>
                    <a:lstStyle/>
                    <a:p>
                      <a:pPr algn="ctr" rtl="1">
                        <a:lnSpc>
                          <a:spcPct val="107000"/>
                        </a:lnSpc>
                        <a:spcAft>
                          <a:spcPts val="0"/>
                        </a:spcAft>
                      </a:pPr>
                      <a:r>
                        <a:rPr lang="ar-SA" sz="1800">
                          <a:solidFill>
                            <a:srgbClr val="C00000"/>
                          </a:solidFill>
                          <a:effectLst/>
                          <a:latin typeface="Calibri" panose="020F0502020204030204" pitchFamily="34" charset="0"/>
                          <a:ea typeface="Calibri" panose="020F0502020204030204" pitchFamily="34" charset="0"/>
                          <a:cs typeface="Segoe UI" panose="020B0502040204020203" pitchFamily="34" charset="0"/>
                        </a:rPr>
                        <a:t>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gn="r"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علاقات غير طبيعية بدرجة متوسطة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 يظهر أحيانا الطفل التحفظ (يبدو غير واع بوجود البالغين) المثابرة والجهد ضروريان للفت نظر للطفل أحيانا. حد أدنى من الاتصال يبدأ به الطفل.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r" rtl="1">
                        <a:lnSpc>
                          <a:spcPct val="107000"/>
                        </a:lnSpc>
                        <a:spcAft>
                          <a:spcPts val="0"/>
                        </a:spcAft>
                      </a:pPr>
                      <a:r>
                        <a:rPr lang="ar-SA" sz="1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81000">
                <a:tc>
                  <a:txBody>
                    <a:bodyPr/>
                    <a:lstStyle/>
                    <a:p>
                      <a:pPr algn="ctr" rtl="1">
                        <a:lnSpc>
                          <a:spcPct val="107000"/>
                        </a:lnSpc>
                        <a:spcAft>
                          <a:spcPts val="0"/>
                        </a:spcAft>
                      </a:pPr>
                      <a:r>
                        <a:rPr lang="ar-SA" sz="180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gn="ctr" rtl="1">
                        <a:lnSpc>
                          <a:spcPct val="107000"/>
                        </a:lnSpc>
                        <a:spcAft>
                          <a:spcPts val="0"/>
                        </a:spcAft>
                      </a:pPr>
                      <a:r>
                        <a:rPr lang="ar-SA" sz="1800" b="1" dirty="0">
                          <a:solidFill>
                            <a:srgbClr val="0070C0"/>
                          </a:solidFill>
                          <a:effectLst/>
                          <a:latin typeface="Calibri" panose="020F0502020204030204" pitchFamily="34" charset="0"/>
                          <a:ea typeface="Calibri" panose="020F0502020204030204" pitchFamily="34" charset="0"/>
                          <a:cs typeface="Segoe UI" panose="020B0502040204020203" pitchFamily="34" charset="0"/>
                        </a:rPr>
                        <a:t>ما بين الدرجة 3 او الدرجة 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r" rtl="1">
                        <a:lnSpc>
                          <a:spcPct val="107000"/>
                        </a:lnSpc>
                        <a:spcAft>
                          <a:spcPts val="0"/>
                        </a:spcAft>
                      </a:pPr>
                      <a:r>
                        <a:rPr lang="ar-SA" sz="1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1143000">
                <a:tc>
                  <a:txBody>
                    <a:bodyPr/>
                    <a:lstStyle/>
                    <a:p>
                      <a:pPr algn="ctr" rtl="1">
                        <a:lnSpc>
                          <a:spcPct val="107000"/>
                        </a:lnSpc>
                        <a:spcAft>
                          <a:spcPts val="0"/>
                        </a:spcAft>
                      </a:pPr>
                      <a:r>
                        <a:rPr lang="ar-SA" sz="18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4</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solidFill>
                      <a:srgbClr val="00B0F0"/>
                    </a:solidFill>
                  </a:tcPr>
                </a:tc>
                <a:tc>
                  <a:txBody>
                    <a:bodyPr/>
                    <a:lstStyle/>
                    <a:p>
                      <a:pPr algn="r"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علاقات غير طبيعية بدرجة كبيرة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 الطفل دائم التحفظ أو غير واع لما يقوم به الكبار. المحاولات الأكثر إصرارا لجذب انتباه الطفل وحدها قد يكون لها تأثير ما.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c>
                  <a:txBody>
                    <a:bodyPr/>
                    <a:lstStyle/>
                    <a:p>
                      <a:pPr algn="r" rtl="1">
                        <a:lnSpc>
                          <a:spcPct val="107000"/>
                        </a:lnSpc>
                        <a:spcAft>
                          <a:spcPts val="0"/>
                        </a:spcAft>
                      </a:pPr>
                      <a:r>
                        <a:rPr lang="ar-SA" sz="1000"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70C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01123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06218708"/>
              </p:ext>
            </p:extLst>
          </p:nvPr>
        </p:nvGraphicFramePr>
        <p:xfrm>
          <a:off x="0" y="0"/>
          <a:ext cx="9144000" cy="6983061"/>
        </p:xfrm>
        <a:graphic>
          <a:graphicData uri="http://schemas.openxmlformats.org/drawingml/2006/table">
            <a:tbl>
              <a:tblPr rtl="1" firstRow="1" firstCol="1" bandRow="1"/>
              <a:tblGrid>
                <a:gridCol w="9144000"/>
              </a:tblGrid>
              <a:tr h="729610">
                <a:tc>
                  <a:txBody>
                    <a:bodyPr/>
                    <a:lstStyle/>
                    <a:p>
                      <a:pPr algn="ctr" rtl="1">
                        <a:lnSpc>
                          <a:spcPct val="107000"/>
                        </a:lnSpc>
                        <a:spcAft>
                          <a:spcPts val="0"/>
                        </a:spcAft>
                      </a:pPr>
                      <a:r>
                        <a:rPr lang="ar-SA" sz="32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التقليد</a:t>
                      </a:r>
                      <a:endParaRPr lang="en-US" sz="3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510700">
                <a:tc>
                  <a:txBody>
                    <a:bodyPr/>
                    <a:lstStyle/>
                    <a:p>
                      <a:pPr algn="justLow" rtl="1">
                        <a:lnSpc>
                          <a:spcPct val="107000"/>
                        </a:lnSpc>
                        <a:spcAft>
                          <a:spcPts val="0"/>
                        </a:spcAft>
                      </a:pPr>
                      <a:r>
                        <a:rPr lang="ar-SA" sz="2000" b="1">
                          <a:effectLst/>
                          <a:latin typeface="Calibri" panose="020F0502020204030204" pitchFamily="34" charset="0"/>
                          <a:ea typeface="Calibri" panose="020F0502020204030204" pitchFamily="34" charset="0"/>
                          <a:cs typeface="Segoe UI" panose="020B0502040204020203" pitchFamily="34" charset="0"/>
                        </a:rPr>
                        <a:t>1-التقليد المناسب  يستطيع الطفل تقليد الأصوات, الكلمات ,  والحركات التي تناسب مستوى مهاراته.</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510700">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1021397">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2-غير طبيعى بدرجة طفيفة يقوم   الطفل بتقليد  سلوكيات بسيطة مثل التصفيق أو اصوات لفظية مفردة اغلب الوقت , ويحتاج وقت لترديد الكلمات عند سماعها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510700">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1021397">
                <a:tc>
                  <a:txBody>
                    <a:bodyPr/>
                    <a:lstStyle/>
                    <a:p>
                      <a:pPr algn="justLow" rtl="1">
                        <a:lnSpc>
                          <a:spcPct val="107000"/>
                        </a:lnSpc>
                        <a:spcAft>
                          <a:spcPts val="0"/>
                        </a:spcAft>
                      </a:pPr>
                      <a:r>
                        <a:rPr lang="ar-SA" sz="2000" b="1">
                          <a:effectLst/>
                          <a:latin typeface="Calibri" panose="020F0502020204030204" pitchFamily="34" charset="0"/>
                          <a:ea typeface="Calibri" panose="020F0502020204030204" pitchFamily="34" charset="0"/>
                          <a:cs typeface="Segoe UI" panose="020B0502040204020203" pitchFamily="34" charset="0"/>
                        </a:rPr>
                        <a:t>3-غير طبيعي بدرجة متوسطة يقلد الطفل بعض السلوكيات البسيطة ولكن يحتاج إلى وقت كبير ومساعدة من الكبار .كثيرا ما يظهر مقاومة</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510700">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2042795">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4-غير طبيعي بدرجة شديدة نادرا  ما يقوم الطفل بالتقليد او لا يقلد نهائيا الأصوات أو الكلمات ، أو الحركات حتى بوجود الحث أو المساعدة من الكبار</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لا يراقب الآخرين لا يستطيع الحصول على الانتباه و شرح الأشياء التي يجب أن يفعلها – أحيانا يجرب أن يفعل ما يُرى له لا يلقط المشهد بأعينه لا يقلد الألعاب المتداولة التي يقوم بها المقيم</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1979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84699253"/>
              </p:ext>
            </p:extLst>
          </p:nvPr>
        </p:nvGraphicFramePr>
        <p:xfrm>
          <a:off x="0" y="0"/>
          <a:ext cx="9144000" cy="6858000"/>
        </p:xfrm>
        <a:graphic>
          <a:graphicData uri="http://schemas.openxmlformats.org/drawingml/2006/table">
            <a:tbl>
              <a:tblPr rtl="1" firstRow="1" firstCol="1" bandRow="1"/>
              <a:tblGrid>
                <a:gridCol w="9144000"/>
              </a:tblGrid>
              <a:tr h="661457">
                <a:tc>
                  <a:txBody>
                    <a:bodyPr/>
                    <a:lstStyle/>
                    <a:p>
                      <a:pPr algn="ctr" rtl="1">
                        <a:lnSpc>
                          <a:spcPct val="107000"/>
                        </a:lnSpc>
                        <a:spcAft>
                          <a:spcPts val="0"/>
                        </a:spcAft>
                      </a:pPr>
                      <a:r>
                        <a:rPr lang="ar-SA" sz="28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الاستجابة العاطفية</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710819">
                <a:tc>
                  <a:txBody>
                    <a:bodyPr/>
                    <a:lstStyle/>
                    <a:p>
                      <a:pPr algn="justLow" rtl="1">
                        <a:lnSpc>
                          <a:spcPct val="107000"/>
                        </a:lnSpc>
                        <a:spcAft>
                          <a:spcPts val="0"/>
                        </a:spcAft>
                      </a:pPr>
                      <a:r>
                        <a:rPr lang="ar-SA" sz="2000" b="1">
                          <a:effectLst/>
                          <a:latin typeface="Calibri" panose="020F0502020204030204" pitchFamily="34" charset="0"/>
                          <a:ea typeface="Calibri" panose="020F0502020204030204" pitchFamily="34" charset="0"/>
                          <a:cs typeface="Segoe UI" panose="020B0502040204020203" pitchFamily="34" charset="0"/>
                        </a:rPr>
                        <a:t>1-ردود فعل عاطفية مناسبة حسب السن و الحالة يظهر الطفل النوع والدرجة المناسبين كما تشير تغير تعابير الوجه الموقف و الطريقة.</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55411">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710819">
                <a:tc>
                  <a:txBody>
                    <a:bodyPr/>
                    <a:lstStyle/>
                    <a:p>
                      <a:pPr algn="justLow" rtl="1">
                        <a:lnSpc>
                          <a:spcPct val="107000"/>
                        </a:lnSpc>
                        <a:spcAft>
                          <a:spcPts val="0"/>
                        </a:spcAft>
                      </a:pPr>
                      <a:r>
                        <a:rPr lang="ar-SA" sz="2000" b="1">
                          <a:effectLst/>
                          <a:latin typeface="Calibri" panose="020F0502020204030204" pitchFamily="34" charset="0"/>
                          <a:ea typeface="Calibri" panose="020F0502020204030204" pitchFamily="34" charset="0"/>
                          <a:cs typeface="Segoe UI" panose="020B0502040204020203" pitchFamily="34" charset="0"/>
                        </a:rPr>
                        <a:t>2-حد معتدل للاستجابة العاطفية غير طبيعى يظهر الطفل نوع أو درجة غير مناسبة  من ردود الفعال العاطفية إلى حد ما. ردود الفعل أحيانا لا ترتبط للغرض أو الحدث الذي يحيط به</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55411">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1309273">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3-حد متوسط  من الاستجابات العاطفية الغير طبيعيه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يظهر الطفل إشارات محددة من نوع غير مناسب  /أو درجة من الاستجابة العاطفية. ردات الفعل  قد تكون مثبطة أو مفرطة و لا تتعلق بالحالة : الطفل قد يكشر , يضحك أو يصبح جامدا حتى لو لا توجد أحداث أو أشياء مثيرة للعواطف</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55411">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977759">
                <a:tc>
                  <a:txBody>
                    <a:bodyPr/>
                    <a:lstStyle/>
                    <a:p>
                      <a:pPr algn="justLow" rtl="1">
                        <a:lnSpc>
                          <a:spcPct val="107000"/>
                        </a:lnSpc>
                        <a:spcAft>
                          <a:spcPts val="0"/>
                        </a:spcAft>
                      </a:pPr>
                      <a:r>
                        <a:rPr lang="ar-SA" sz="2000" b="1">
                          <a:effectLst/>
                          <a:latin typeface="Calibri" panose="020F0502020204030204" pitchFamily="34" charset="0"/>
                          <a:ea typeface="Calibri" panose="020F0502020204030204" pitchFamily="34" charset="0"/>
                          <a:cs typeface="Segoe UI" panose="020B0502040204020203" pitchFamily="34" charset="0"/>
                        </a:rPr>
                        <a:t>4 -الاستجابات عاطفية غير طبيعى بشكل حاد.  نادرا ما تكون مناسبة للحدث  , عندما يصل الطفل لمزاج محدد .يكن من  الصعب جدا تغيير هذا المزاج . و العكس صحيح , قد يظهر الطفل استجابات عاطفية شديدة مختلفة عندما لا يتغير شيء.</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1421640">
                <a:tc>
                  <a:txBody>
                    <a:bodyPr/>
                    <a:lstStyle/>
                    <a:p>
                      <a:pPr algn="justLow" rtl="1">
                        <a:lnSpc>
                          <a:spcPct val="107000"/>
                        </a:lnSpc>
                        <a:spcAft>
                          <a:spcPts val="0"/>
                        </a:spcAft>
                      </a:pPr>
                      <a:r>
                        <a:rPr lang="ar-SA" sz="2000" b="1"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نطاق ضيق من العواطف</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إظهار المتعة  خلال النشاطات الأكثر متعة بالنسبة له – يبتسم. عموما، لديه كم قليل من القدرة على التغير الكلي في تعابير الوجه.</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في إحدى المرات أصبح مستاء جدا خلال التقييم – يبكي - السبب غير واضح؟؟</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97963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84435422"/>
              </p:ext>
            </p:extLst>
          </p:nvPr>
        </p:nvGraphicFramePr>
        <p:xfrm>
          <a:off x="0" y="-1"/>
          <a:ext cx="9144000" cy="6857999"/>
        </p:xfrm>
        <a:graphic>
          <a:graphicData uri="http://schemas.openxmlformats.org/drawingml/2006/table">
            <a:tbl>
              <a:tblPr rtl="1" firstRow="1" firstCol="1" bandRow="1"/>
              <a:tblGrid>
                <a:gridCol w="9144000"/>
              </a:tblGrid>
              <a:tr h="633486">
                <a:tc>
                  <a:txBody>
                    <a:bodyPr/>
                    <a:lstStyle/>
                    <a:p>
                      <a:pPr algn="ctr" rtl="1">
                        <a:lnSpc>
                          <a:spcPct val="107000"/>
                        </a:lnSpc>
                        <a:spcAft>
                          <a:spcPts val="0"/>
                        </a:spcAft>
                      </a:pPr>
                      <a:r>
                        <a:rPr lang="ar-SA" sz="28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استخدام الجسد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738199">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1-</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استخدام الجسد بشكل يناسب العمر: يتحرك الطفل بنفس السهولة  , الرشاقة , والتناسق كطفل عادي بعمره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43417">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886832">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2-</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استخدام الجسد بشكل غير طبيعى معتدل . بعض الخصائص الطفيفة قد تظهر , مثل الحماقات ,الحركات المتكررة وضعف التنسيق ظهور نادر لحركات أكثر غرابة</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43417">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1495568">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3-</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استخدام الجسد بشكل غير طبيعى متوسط. سلوكيات غريبة غير اعتيادية بشكل واضح بالنسبة لطفل بعمره قد تتضمن حركات أصابع غريبة , توضع غريب للأصابع و الجسم ,</a:t>
                      </a:r>
                      <a:r>
                        <a:rPr lang="ar-SA" sz="2000" b="1" dirty="0" smtClean="0">
                          <a:effectLst/>
                          <a:latin typeface="Calibri" panose="020F0502020204030204" pitchFamily="34" charset="0"/>
                          <a:ea typeface="Calibri" panose="020F0502020204030204" pitchFamily="34" charset="0"/>
                          <a:cs typeface="Segoe UI" panose="020B0502040204020203" pitchFamily="34" charset="0"/>
                        </a:rPr>
                        <a:t>التحديق </a:t>
                      </a:r>
                      <a:r>
                        <a:rPr lang="ar-SA" sz="2000" b="1" dirty="0">
                          <a:effectLst/>
                          <a:latin typeface="Calibri" panose="020F0502020204030204" pitchFamily="34" charset="0"/>
                          <a:ea typeface="Calibri" panose="020F0502020204030204" pitchFamily="34" charset="0"/>
                          <a:cs typeface="Segoe UI" panose="020B0502040204020203" pitchFamily="34" charset="0"/>
                        </a:rPr>
                        <a:t>أو الالتقاط بالجسد , عدوان تجاه الذات ,  الاهتزاز  , الدوران., لوي الأصابع ,أو المشي على أصابع القدم.</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43417">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1773663">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4 -</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استخدام الجسد بشكل غير طبيعى حاد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الكثافة و التكرار للحركات من النوع المذكور أعلاه هي إشارة لاستخدام الجسد بشكل غير طبيعى حاد. قد تدوم رغم المحاولات لتثبيطها أو اشغل الطفل بنشاطات أخرى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أخري</a:t>
                      </a:r>
                      <a:r>
                        <a:rPr lang="ar-SA" sz="2000" b="1" dirty="0">
                          <a:effectLst/>
                          <a:latin typeface="Calibri" panose="020F0502020204030204" pitchFamily="34" charset="0"/>
                          <a:ea typeface="Calibri" panose="020F0502020204030204" pitchFamily="34" charset="0"/>
                          <a:cs typeface="Segoe UI" panose="020B0502040204020203" pitchFamily="34" charset="0"/>
                        </a:rPr>
                        <a:t> لا يوجد حركات الجسم غير اعتيادية، لا يوجد هزاز / دوران</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38262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79033791"/>
              </p:ext>
            </p:extLst>
          </p:nvPr>
        </p:nvGraphicFramePr>
        <p:xfrm>
          <a:off x="30857" y="50078"/>
          <a:ext cx="9113143" cy="6724280"/>
        </p:xfrm>
        <a:graphic>
          <a:graphicData uri="http://schemas.openxmlformats.org/drawingml/2006/table">
            <a:tbl>
              <a:tblPr rtl="1" firstRow="1" firstCol="1" bandRow="1"/>
              <a:tblGrid>
                <a:gridCol w="9113143"/>
              </a:tblGrid>
              <a:tr h="532052">
                <a:tc>
                  <a:txBody>
                    <a:bodyPr/>
                    <a:lstStyle/>
                    <a:p>
                      <a:pPr algn="ctr" rtl="1">
                        <a:lnSpc>
                          <a:spcPct val="107000"/>
                        </a:lnSpc>
                        <a:spcAft>
                          <a:spcPts val="0"/>
                        </a:spcAft>
                      </a:pPr>
                      <a:r>
                        <a:rPr lang="ar-SA" sz="32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استخدام الأشياء</a:t>
                      </a:r>
                      <a:endParaRPr lang="en-US" sz="3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744831">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1-</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اهتمام أو استخدام مناسب للألعاب و الأشياء الأخرى. يظهر اهتمام طبيعي بالألعاب و الأشياء الأخرى المناسبة لمستوى قدراته و استخدام هذه الألعاب في الطريقة المناسبة.</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72417">
                <a:tc>
                  <a:txBody>
                    <a:bodyPr/>
                    <a:lstStyle/>
                    <a:p>
                      <a:pPr algn="ctr" rtl="1">
                        <a:lnSpc>
                          <a:spcPct val="107000"/>
                        </a:lnSpc>
                        <a:spcAft>
                          <a:spcPts val="0"/>
                        </a:spcAft>
                      </a:pPr>
                      <a:r>
                        <a:rPr lang="ar-SA" sz="180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945419">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2-</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اهتمام أو استخدام غير المناسب بشكل معتدل، بألعاب الأطفال وغيرها من الأشياء.</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قد يظهر الطفل اهتمام غير طبيعى بالألعاب أو بطريقة طفولية غير مناسبة ( مثال: ضرب الألعاب عنف أو مصها).</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72417">
                <a:tc>
                  <a:txBody>
                    <a:bodyPr/>
                    <a:lstStyle/>
                    <a:p>
                      <a:pPr algn="ctr" rtl="1">
                        <a:lnSpc>
                          <a:spcPct val="107000"/>
                        </a:lnSpc>
                        <a:spcAft>
                          <a:spcPts val="0"/>
                        </a:spcAft>
                      </a:pPr>
                      <a:r>
                        <a:rPr lang="ar-SA" sz="180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1489661">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3-</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اهتمام أو استخدام غير المناسب بشكل متوسط، بألعاب الأطفال وغيرها من الأشياء</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قد يظهر الطفل اهتمام قليل بالألعاب و غيرها من الأشياء أو يمكن أن ينشغل باستخدام اللعبة ببعض الطرق الغريبة, قد يركز على جزء غير ذي فائدة من اللعبة , أو يفتن بالضوء المنكس من الشيء, يحرك جزء من الشيء بشكل متكرر أو يلعب بغرض واحد بشكل حصري.</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72417">
                <a:tc>
                  <a:txBody>
                    <a:bodyPr/>
                    <a:lstStyle/>
                    <a:p>
                      <a:pPr algn="ctr" rtl="1">
                        <a:lnSpc>
                          <a:spcPct val="107000"/>
                        </a:lnSpc>
                        <a:spcAft>
                          <a:spcPts val="0"/>
                        </a:spcAft>
                      </a:pPr>
                      <a:r>
                        <a:rPr lang="ar-SA" sz="180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1117246">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4 -</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اهتمام أو استخدام غير المناسبة بشكل غير طبيعى ، بألعاب الأطفال وغيرها من الأشياء</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قد ينشغل  الطفل بنفس السلوكيات التي قد ذكرت آنفا , بتكرار و كثافة أكبر. من الصعب مقاطعة الطفل عندما ينخرط بهذه الأنشطة الغير مناسبة.</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744831">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لا يوجد اهتمام بالألعاب في منطقة اللعب لا استكشاف خلال  وقت اللعب الحر أراه المقيم لعبة عن شخصية كرتونية _ لعب بها بشكل متكرر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39148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77889064"/>
              </p:ext>
            </p:extLst>
          </p:nvPr>
        </p:nvGraphicFramePr>
        <p:xfrm>
          <a:off x="0" y="-1"/>
          <a:ext cx="9144000" cy="6858000"/>
        </p:xfrm>
        <a:graphic>
          <a:graphicData uri="http://schemas.openxmlformats.org/drawingml/2006/table">
            <a:tbl>
              <a:tblPr rtl="1" firstRow="1" firstCol="1" bandRow="1"/>
              <a:tblGrid>
                <a:gridCol w="9144000"/>
              </a:tblGrid>
              <a:tr h="542445">
                <a:tc>
                  <a:txBody>
                    <a:bodyPr/>
                    <a:lstStyle/>
                    <a:p>
                      <a:pPr algn="ctr" rtl="1">
                        <a:lnSpc>
                          <a:spcPct val="107000"/>
                        </a:lnSpc>
                        <a:spcAft>
                          <a:spcPts val="0"/>
                        </a:spcAft>
                      </a:pPr>
                      <a:r>
                        <a:rPr lang="ar-SA" sz="32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التكيف مع التغيير</a:t>
                      </a:r>
                      <a:endParaRPr lang="en-US" sz="3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786899">
                <a:tc>
                  <a:txBody>
                    <a:bodyPr/>
                    <a:lstStyle/>
                    <a:p>
                      <a:pPr algn="justLow" rtl="1">
                        <a:lnSpc>
                          <a:spcPct val="107000"/>
                        </a:lnSpc>
                        <a:spcAft>
                          <a:spcPts val="0"/>
                        </a:spcAft>
                      </a:pPr>
                      <a:r>
                        <a:rPr lang="ar-SA" sz="2400" b="1" dirty="0">
                          <a:effectLst/>
                          <a:latin typeface="Calibri" panose="020F0502020204030204" pitchFamily="34" charset="0"/>
                          <a:ea typeface="Calibri" panose="020F0502020204030204" pitchFamily="34" charset="0"/>
                          <a:cs typeface="Segoe UI" panose="020B0502040204020203" pitchFamily="34" charset="0"/>
                        </a:rPr>
                        <a:t>1-</a:t>
                      </a:r>
                      <a:r>
                        <a:rPr lang="ar-SA" sz="2400" dirty="0">
                          <a:effectLst/>
                          <a:latin typeface="Calibri" panose="020F0502020204030204" pitchFamily="34" charset="0"/>
                          <a:ea typeface="Calibri" panose="020F0502020204030204" pitchFamily="34" charset="0"/>
                          <a:cs typeface="Arial" panose="020B0604020202020204" pitchFamily="34" charset="0"/>
                        </a:rPr>
                        <a:t> </a:t>
                      </a:r>
                      <a:r>
                        <a:rPr lang="ar-SA" sz="2400" b="1" dirty="0">
                          <a:effectLst/>
                          <a:latin typeface="Calibri" panose="020F0502020204030204" pitchFamily="34" charset="0"/>
                          <a:ea typeface="Calibri" panose="020F0502020204030204" pitchFamily="34" charset="0"/>
                          <a:cs typeface="Segoe UI" panose="020B0502040204020203" pitchFamily="34" charset="0"/>
                        </a:rPr>
                        <a:t>التكيف مع التغيير بشكل جيد مناسب للعمر بينما الطفل قد يلاحظ أو يعلق على التغيير في الروتين , هو قد يقبل هذا التغيير بدون  مشاكل</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83265">
                <a:tc>
                  <a:txBody>
                    <a:bodyPr/>
                    <a:lstStyle/>
                    <a:p>
                      <a:pPr algn="ctr" rtl="1">
                        <a:lnSpc>
                          <a:spcPct val="107000"/>
                        </a:lnSpc>
                        <a:spcAft>
                          <a:spcPts val="0"/>
                        </a:spcAft>
                      </a:pPr>
                      <a:r>
                        <a:rPr lang="ar-SA" sz="24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786899">
                <a:tc>
                  <a:txBody>
                    <a:bodyPr/>
                    <a:lstStyle/>
                    <a:p>
                      <a:pPr algn="justLow" rtl="1">
                        <a:lnSpc>
                          <a:spcPct val="107000"/>
                        </a:lnSpc>
                        <a:spcAft>
                          <a:spcPts val="0"/>
                        </a:spcAft>
                      </a:pPr>
                      <a:r>
                        <a:rPr lang="ar-SA" sz="2400" b="1" dirty="0">
                          <a:effectLst/>
                          <a:latin typeface="Calibri" panose="020F0502020204030204" pitchFamily="34" charset="0"/>
                          <a:ea typeface="Calibri" panose="020F0502020204030204" pitchFamily="34" charset="0"/>
                          <a:cs typeface="Segoe UI" panose="020B0502040204020203" pitchFamily="34" charset="0"/>
                        </a:rPr>
                        <a:t>2-</a:t>
                      </a:r>
                      <a:r>
                        <a:rPr lang="ar-SA" sz="2400" dirty="0">
                          <a:effectLst/>
                          <a:latin typeface="Calibri" panose="020F0502020204030204" pitchFamily="34" charset="0"/>
                          <a:ea typeface="Calibri" panose="020F0502020204030204" pitchFamily="34" charset="0"/>
                          <a:cs typeface="Arial" panose="020B0604020202020204" pitchFamily="34" charset="0"/>
                        </a:rPr>
                        <a:t> </a:t>
                      </a:r>
                      <a:r>
                        <a:rPr lang="ar-SA" sz="2400" b="1" dirty="0">
                          <a:effectLst/>
                          <a:latin typeface="Calibri" panose="020F0502020204030204" pitchFamily="34" charset="0"/>
                          <a:ea typeface="Calibri" panose="020F0502020204030204" pitchFamily="34" charset="0"/>
                          <a:cs typeface="Segoe UI" panose="020B0502040204020203" pitchFamily="34" charset="0"/>
                        </a:rPr>
                        <a:t>تكيف مع التغيير غير طبيعى بشكل معتدل عندما يجرب البالغون تغيير المهام , يكمل الطفل النشاط نفسه أو يستخدم نفس المواد.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83265">
                <a:tc>
                  <a:txBody>
                    <a:bodyPr/>
                    <a:lstStyle/>
                    <a:p>
                      <a:pPr algn="ctr" rtl="1">
                        <a:lnSpc>
                          <a:spcPct val="107000"/>
                        </a:lnSpc>
                        <a:spcAft>
                          <a:spcPts val="0"/>
                        </a:spcAft>
                      </a:pPr>
                      <a:r>
                        <a:rPr lang="ar-SA" sz="24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1190531">
                <a:tc>
                  <a:txBody>
                    <a:bodyPr/>
                    <a:lstStyle/>
                    <a:p>
                      <a:pPr algn="justLow" rtl="1">
                        <a:lnSpc>
                          <a:spcPct val="107000"/>
                        </a:lnSpc>
                        <a:spcAft>
                          <a:spcPts val="0"/>
                        </a:spcAft>
                      </a:pPr>
                      <a:r>
                        <a:rPr lang="ar-SA" sz="2400" b="1">
                          <a:effectLst/>
                          <a:latin typeface="Calibri" panose="020F0502020204030204" pitchFamily="34" charset="0"/>
                          <a:ea typeface="Calibri" panose="020F0502020204030204" pitchFamily="34" charset="0"/>
                          <a:cs typeface="Segoe UI" panose="020B0502040204020203" pitchFamily="34" charset="0"/>
                        </a:rPr>
                        <a:t>3-</a:t>
                      </a:r>
                      <a:r>
                        <a:rPr lang="ar-SA" sz="2400">
                          <a:effectLst/>
                          <a:latin typeface="Calibri" panose="020F0502020204030204" pitchFamily="34" charset="0"/>
                          <a:ea typeface="Calibri" panose="020F0502020204030204" pitchFamily="34" charset="0"/>
                          <a:cs typeface="Arial" panose="020B0604020202020204" pitchFamily="34" charset="0"/>
                        </a:rPr>
                        <a:t> </a:t>
                      </a:r>
                      <a:r>
                        <a:rPr lang="ar-SA" sz="2400" b="1">
                          <a:effectLst/>
                          <a:latin typeface="Calibri" panose="020F0502020204030204" pitchFamily="34" charset="0"/>
                          <a:ea typeface="Calibri" panose="020F0502020204030204" pitchFamily="34" charset="0"/>
                          <a:cs typeface="Segoe UI" panose="020B0502040204020203" pitchFamily="34" charset="0"/>
                        </a:rPr>
                        <a:t>تكيف مع التغيير غير طبيعى  بشكل متوسط يقاوم الطفل بفعالية التغيير بالروتين , يحاول أن يكمل النشاط القديم و من الصعب مقاطعته , يصبح غاضبا أو غير سعيد عندما يبدل روتين مقام.</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83265">
                <a:tc>
                  <a:txBody>
                    <a:bodyPr/>
                    <a:lstStyle/>
                    <a:p>
                      <a:pPr algn="ctr" rtl="1">
                        <a:lnSpc>
                          <a:spcPct val="107000"/>
                        </a:lnSpc>
                        <a:spcAft>
                          <a:spcPts val="0"/>
                        </a:spcAft>
                      </a:pPr>
                      <a:r>
                        <a:rPr lang="ar-SA" sz="24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2401431">
                <a:tc>
                  <a:txBody>
                    <a:bodyPr/>
                    <a:lstStyle/>
                    <a:p>
                      <a:pPr algn="justLow" rtl="1">
                        <a:lnSpc>
                          <a:spcPct val="107000"/>
                        </a:lnSpc>
                        <a:spcAft>
                          <a:spcPts val="0"/>
                        </a:spcAft>
                      </a:pPr>
                      <a:r>
                        <a:rPr lang="ar-SA" sz="2400" b="1" dirty="0">
                          <a:effectLst/>
                          <a:latin typeface="Calibri" panose="020F0502020204030204" pitchFamily="34" charset="0"/>
                          <a:ea typeface="Calibri" panose="020F0502020204030204" pitchFamily="34" charset="0"/>
                          <a:cs typeface="Segoe UI" panose="020B0502040204020203" pitchFamily="34" charset="0"/>
                        </a:rPr>
                        <a:t>4 -</a:t>
                      </a:r>
                      <a:r>
                        <a:rPr lang="ar-SA" sz="2400" dirty="0">
                          <a:effectLst/>
                          <a:latin typeface="Calibri" panose="020F0502020204030204" pitchFamily="34" charset="0"/>
                          <a:ea typeface="Calibri" panose="020F0502020204030204" pitchFamily="34" charset="0"/>
                          <a:cs typeface="Arial" panose="020B0604020202020204" pitchFamily="34" charset="0"/>
                        </a:rPr>
                        <a:t> </a:t>
                      </a:r>
                      <a:r>
                        <a:rPr lang="ar-SA" sz="2400" b="1" dirty="0">
                          <a:effectLst/>
                          <a:latin typeface="Calibri" panose="020F0502020204030204" pitchFamily="34" charset="0"/>
                          <a:ea typeface="Calibri" panose="020F0502020204030204" pitchFamily="34" charset="0"/>
                          <a:cs typeface="Segoe UI" panose="020B0502040204020203" pitchFamily="34" charset="0"/>
                        </a:rPr>
                        <a:t>تكيف مع التغير غيرطبيعى  بشكل حاد يظهر الطفل ردات فعل حادة تجاه التغيير .إذا فرض التغيير ,قد يصبح غاضبا جدا و غير متعاون و يستجيب مع نوبات الغضب.</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400" b="1" dirty="0">
                          <a:effectLst/>
                          <a:latin typeface="Calibri" panose="020F0502020204030204" pitchFamily="34" charset="0"/>
                          <a:ea typeface="Calibri" panose="020F0502020204030204" pitchFamily="34" charset="0"/>
                          <a:cs typeface="Segoe UI" panose="020B0502040204020203" pitchFamily="34" charset="0"/>
                        </a:rPr>
                        <a:t>يقاوم التغيير في المواد بشكل سريع – يئن , يقاوم إزالة المواد المنتهية من الطاولة وضع مواد جديدة على الطاولة لتبديل اهتمامه أسهل من أبعاد العناصر الأخرى التي كان يستخدمها.</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7077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99708108"/>
              </p:ext>
            </p:extLst>
          </p:nvPr>
        </p:nvGraphicFramePr>
        <p:xfrm>
          <a:off x="0" y="-34826"/>
          <a:ext cx="9144000" cy="6892825"/>
        </p:xfrm>
        <a:graphic>
          <a:graphicData uri="http://schemas.openxmlformats.org/drawingml/2006/table">
            <a:tbl>
              <a:tblPr rtl="1" firstRow="1" firstCol="1" bandRow="1"/>
              <a:tblGrid>
                <a:gridCol w="9144000"/>
              </a:tblGrid>
              <a:tr h="564294">
                <a:tc>
                  <a:txBody>
                    <a:bodyPr/>
                    <a:lstStyle/>
                    <a:p>
                      <a:pPr algn="ctr" rtl="1">
                        <a:lnSpc>
                          <a:spcPct val="107000"/>
                        </a:lnSpc>
                        <a:spcAft>
                          <a:spcPts val="0"/>
                        </a:spcAft>
                      </a:pPr>
                      <a:r>
                        <a:rPr lang="ar-SA" sz="32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الاستجابة البصرية</a:t>
                      </a:r>
                      <a:endParaRPr lang="en-US" sz="3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789968">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1-</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استجابة البصرية بشكل جيد مناسب للعمر تصرف الطفل البصري طبيعي و مناسب لعمره . يستخدم النظر مع الحواس الأخرى كطريقة لاكتشاف الغرض الجديد.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94985">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994893">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2-</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استجابة بصرية غير طبيعية بشكل معتدل يجب أن يتم تذكير الطفل أحيانا بالنظر إلى الأشياء. قد يكون الطفل مهتم أكثر بالنظر إلى المرايا أو الضوء من النظر إلى أقرانه , ممكن أن يحدق أحيانا بالفضاء , او قد يتجنب النظر في العين.</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94985">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994893">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3-</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استجابة بصرية غير طبيعية بشكل متوسط يجب أن يتم تذكير الطفل باستمرار بالنظر إلى ما يفعله . قد يحدق بالفضاء  , يتجنب النظر إلى عيون الناس , ينظر إلى الأشياء من زاوية فريدة , يمسك الأشياء بشكل قريب جدا من عينيه.</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394985">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2363822">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4 -</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استجابة بصرية غير طبيعية بشكل حاد. يتجنب الطفل بشكل دائم النظر إلى عيون </a:t>
                      </a:r>
                      <a:r>
                        <a:rPr lang="ar-SA" sz="2000" b="1" dirty="0" smtClean="0">
                          <a:effectLst/>
                          <a:latin typeface="Calibri" panose="020F0502020204030204" pitchFamily="34" charset="0"/>
                          <a:ea typeface="Calibri" panose="020F0502020204030204" pitchFamily="34" charset="0"/>
                          <a:cs typeface="Segoe UI" panose="020B0502040204020203" pitchFamily="34" charset="0"/>
                        </a:rPr>
                        <a:t>الناس</a:t>
                      </a:r>
                      <a:r>
                        <a:rPr lang="ar-EG" sz="2000" b="1" dirty="0" smtClean="0">
                          <a:effectLst/>
                          <a:latin typeface="Calibri" panose="020F0502020204030204" pitchFamily="34" charset="0"/>
                          <a:ea typeface="Calibri" panose="020F0502020204030204" pitchFamily="34" charset="0"/>
                          <a:cs typeface="Segoe UI" panose="020B0502040204020203" pitchFamily="34" charset="0"/>
                        </a:rPr>
                        <a:t> </a:t>
                      </a:r>
                      <a:r>
                        <a:rPr lang="ar-SA" sz="2000" b="1" dirty="0" smtClean="0">
                          <a:effectLst/>
                          <a:latin typeface="Calibri" panose="020F0502020204030204" pitchFamily="34" charset="0"/>
                          <a:ea typeface="Calibri" panose="020F0502020204030204" pitchFamily="34" charset="0"/>
                          <a:cs typeface="Segoe UI" panose="020B0502040204020203" pitchFamily="34" charset="0"/>
                        </a:rPr>
                        <a:t>أو </a:t>
                      </a:r>
                      <a:r>
                        <a:rPr lang="ar-SA" sz="2000" b="1" dirty="0">
                          <a:effectLst/>
                          <a:latin typeface="Calibri" panose="020F0502020204030204" pitchFamily="34" charset="0"/>
                          <a:ea typeface="Calibri" panose="020F0502020204030204" pitchFamily="34" charset="0"/>
                          <a:cs typeface="Segoe UI" panose="020B0502040204020203" pitchFamily="34" charset="0"/>
                        </a:rPr>
                        <a:t>شيء محدد او قد يظهر شكل مبالغ به  من التصرفات البصرية المذكورة أعلاه.</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التواصل البصري غير متسق _ غالبا لا يوجه للمقيم  ينشغل بالنظر إلى نفسه بالمرأة خلال اللعب بالكرة ينظر إلى الأشياء عن قرب جدا – غالبا ينظر من زاوية عينه</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63432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67245383"/>
              </p:ext>
            </p:extLst>
          </p:nvPr>
        </p:nvGraphicFramePr>
        <p:xfrm>
          <a:off x="0" y="-1"/>
          <a:ext cx="9144000" cy="6858002"/>
        </p:xfrm>
        <a:graphic>
          <a:graphicData uri="http://schemas.openxmlformats.org/drawingml/2006/table">
            <a:tbl>
              <a:tblPr rtl="1" firstRow="1" firstCol="1" bandRow="1"/>
              <a:tblGrid>
                <a:gridCol w="9144000"/>
              </a:tblGrid>
              <a:tr h="509931">
                <a:tc>
                  <a:txBody>
                    <a:bodyPr/>
                    <a:lstStyle/>
                    <a:p>
                      <a:pPr algn="ctr" rtl="1">
                        <a:lnSpc>
                          <a:spcPct val="107000"/>
                        </a:lnSpc>
                        <a:spcAft>
                          <a:spcPts val="0"/>
                        </a:spcAft>
                      </a:pPr>
                      <a:r>
                        <a:rPr lang="ar-SA" sz="28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الاستجابة السمعية</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879960">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1-</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استجابة سمعية طبيعية بالنسبة للعمر سلوكيات الطفل السمعية طبيعية و مناسبة لعمره , يستخدم السمع مع الحواس الأخرى.</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39982">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1319942">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2-</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استجابة سمعية غير طبيعى  بشكل معتدل قد يكون هناك نقص ما بالاستجابة أو ردة فعل معتدلة لأصوات محددة. الاستجابات للأصوات قد تتأخر , و  تحتاج الأصوات لتكرار لتلفت انتباه الطفل . قد يكون مشتتا الطفل من قبل الأصوات الخارجية</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39982">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879960">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3-</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استجابة سمعية غير طبيعى  متوسطة تتفاوت استجابة الطفل للأصوات , غالبا يتجاهل الصوت في أول مرات تصدر به , قد يذهل أو يغطي أذنيه عندما يسمع بعض الأصوات اليومية.</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39982">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1948263">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4 -</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استجابة سمعية غير طبيعى  حادة يبالغ الطفل بردات الفعل أو يبالغ بتجاهل الأصوات لدرجة ملحوظة للغاية, بغض النظر عن نوع الصوت.</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لا يوجد استجابة مباشرة عندما ينادى باسمه , لا يدير وجهه للشخص الذي يناديه عادتا يجب أن ينادى عدة مرات قبل الاستجابة أحيانا لا استجابة لضجة غير متوقعة _ و أحيان أخرى يبدو مذهولا بها.</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73746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2272286"/>
              </p:ext>
            </p:extLst>
          </p:nvPr>
        </p:nvGraphicFramePr>
        <p:xfrm>
          <a:off x="0" y="2"/>
          <a:ext cx="9144000" cy="7003805"/>
        </p:xfrm>
        <a:graphic>
          <a:graphicData uri="http://schemas.openxmlformats.org/drawingml/2006/table">
            <a:tbl>
              <a:tblPr rtl="1" firstRow="1" firstCol="1" bandRow="1"/>
              <a:tblGrid>
                <a:gridCol w="9144000"/>
              </a:tblGrid>
              <a:tr h="635032">
                <a:tc>
                  <a:txBody>
                    <a:bodyPr/>
                    <a:lstStyle/>
                    <a:p>
                      <a:pPr algn="ctr" rtl="1">
                        <a:lnSpc>
                          <a:spcPct val="107000"/>
                        </a:lnSpc>
                        <a:spcAft>
                          <a:spcPts val="0"/>
                        </a:spcAft>
                      </a:pPr>
                      <a:r>
                        <a:rPr lang="ar-SA" sz="28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استجابة و استخدام التذوق , الشم , اللمس</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1333493">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1-</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استخدام و استجابة طبيعية للتذوق و الشم و اللمس يكتشف الطفل الأشياء بطريقة المناسبة لعمره بالتحسس و النظر . التذوق والشم قد يستخدمان عندما ذلك مناسبا . عند التجاوب مع الألم اليومي يظهر الطفل عدم الراحة و لا يبالغ في ردة فعله.</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44498">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888994">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2-</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استخدام غير طبيعى بشكل معتدل للتذوق و الشم و اللمس قد يصر الطفل على وضع الأشياء في فمه قد يشم و أو يتذوق  اشياء غير صالحة للأكل : قد يتجاهل أو يبالغ في ردة الفعل تجاه الألم المعتدل الذي قد يعبر عنه الطفل العادي بالانزعاج.</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44498">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888994">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3-</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استخدام غير طبيعى بشكل متوسط  للتذوق و الشم و اللمس قد ينشغل الطفل بشكل معتدل باللمس و الشم و التذوق الأشياء أو الأشخاص . قد تكون ردات فعل الطفل إما بالغة جدا أو خفيفة جدا.</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44498">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1777990">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4 -</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استخدام غير طبيعى بشكل حاد للتذوق و الشم و اللمس ينشغل الطفل بالشم , التذوق أو تحسس الأشياء من أجل الإحساس أكثر من استكشاف العادي الأشياء. قد يتجاهل الطفل كليا الألم أو قد يبالغ بردة الفعل بشدة من اجل انزعاج بسيط.</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 </a:t>
                      </a:r>
                      <a:r>
                        <a:rPr lang="ar-SA" sz="2000" b="1"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لا ملاحظات غير اعتيادية</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28378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عنوان 1"/>
          <p:cNvSpPr txBox="1">
            <a:spLocks/>
          </p:cNvSpPr>
          <p:nvPr/>
        </p:nvSpPr>
        <p:spPr>
          <a:xfrm>
            <a:off x="2286000" y="304800"/>
            <a:ext cx="4514844"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المظاهر العامة للنمو</a:t>
            </a:r>
            <a:endParaRPr lang="en-US" sz="2800" dirty="0"/>
          </a:p>
        </p:txBody>
      </p:sp>
      <p:sp>
        <p:nvSpPr>
          <p:cNvPr id="5" name="Freeform 4"/>
          <p:cNvSpPr/>
          <p:nvPr/>
        </p:nvSpPr>
        <p:spPr>
          <a:xfrm>
            <a:off x="2727238" y="1865587"/>
            <a:ext cx="4225631" cy="1320509"/>
          </a:xfrm>
          <a:custGeom>
            <a:avLst/>
            <a:gdLst>
              <a:gd name="connsiteX0" fmla="*/ 0 w 4225631"/>
              <a:gd name="connsiteY0" fmla="*/ 0 h 1320509"/>
              <a:gd name="connsiteX1" fmla="*/ 4225631 w 4225631"/>
              <a:gd name="connsiteY1" fmla="*/ 0 h 1320509"/>
              <a:gd name="connsiteX2" fmla="*/ 4225631 w 4225631"/>
              <a:gd name="connsiteY2" fmla="*/ 1320509 h 1320509"/>
              <a:gd name="connsiteX3" fmla="*/ 0 w 4225631"/>
              <a:gd name="connsiteY3" fmla="*/ 1320509 h 1320509"/>
              <a:gd name="connsiteX4" fmla="*/ 0 w 4225631"/>
              <a:gd name="connsiteY4" fmla="*/ 0 h 132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631" h="1320509">
                <a:moveTo>
                  <a:pt x="0" y="0"/>
                </a:moveTo>
                <a:lnTo>
                  <a:pt x="4225631" y="0"/>
                </a:lnTo>
                <a:lnTo>
                  <a:pt x="4225631" y="1320509"/>
                </a:lnTo>
                <a:lnTo>
                  <a:pt x="0" y="1320509"/>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94425"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سرعة النمو ليست ثابتة .</a:t>
            </a:r>
            <a:endParaRPr lang="ar-EG" sz="2400" kern="1200" dirty="0"/>
          </a:p>
        </p:txBody>
      </p:sp>
      <p:sp>
        <p:nvSpPr>
          <p:cNvPr id="6" name="Rectangle 5"/>
          <p:cNvSpPr/>
          <p:nvPr/>
        </p:nvSpPr>
        <p:spPr>
          <a:xfrm>
            <a:off x="2551170" y="1674847"/>
            <a:ext cx="924356" cy="1386535"/>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2727238" y="3527963"/>
            <a:ext cx="4225631" cy="1320509"/>
          </a:xfrm>
          <a:custGeom>
            <a:avLst/>
            <a:gdLst>
              <a:gd name="connsiteX0" fmla="*/ 0 w 4225631"/>
              <a:gd name="connsiteY0" fmla="*/ 0 h 1320509"/>
              <a:gd name="connsiteX1" fmla="*/ 4225631 w 4225631"/>
              <a:gd name="connsiteY1" fmla="*/ 0 h 1320509"/>
              <a:gd name="connsiteX2" fmla="*/ 4225631 w 4225631"/>
              <a:gd name="connsiteY2" fmla="*/ 1320509 h 1320509"/>
              <a:gd name="connsiteX3" fmla="*/ 0 w 4225631"/>
              <a:gd name="connsiteY3" fmla="*/ 1320509 h 1320509"/>
              <a:gd name="connsiteX4" fmla="*/ 0 w 4225631"/>
              <a:gd name="connsiteY4" fmla="*/ 0 h 132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631" h="1320509">
                <a:moveTo>
                  <a:pt x="0" y="0"/>
                </a:moveTo>
                <a:lnTo>
                  <a:pt x="4225631" y="0"/>
                </a:lnTo>
                <a:lnTo>
                  <a:pt x="4225631" y="1320509"/>
                </a:lnTo>
                <a:lnTo>
                  <a:pt x="0" y="1320509"/>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94425" tIns="91440" rIns="91440" bIns="91440" numCol="1" spcCol="1270" anchor="ctr" anchorCtr="0">
            <a:noAutofit/>
          </a:bodyPr>
          <a:lstStyle/>
          <a:p>
            <a:pPr lvl="0" algn="justLow" defTabSz="1066800" rtl="1">
              <a:lnSpc>
                <a:spcPct val="90000"/>
              </a:lnSpc>
              <a:spcBef>
                <a:spcPct val="0"/>
              </a:spcBef>
              <a:spcAft>
                <a:spcPct val="35000"/>
              </a:spcAft>
            </a:pPr>
            <a:r>
              <a:rPr lang="ar-EG" sz="2400" kern="1200" dirty="0" smtClean="0"/>
              <a:t>قد تسير مظاهر النمو المختلفة بسرعات مختلفة في نفس الوقت .</a:t>
            </a:r>
            <a:endParaRPr lang="ar-EG" sz="2400" kern="1200" dirty="0"/>
          </a:p>
        </p:txBody>
      </p:sp>
      <p:sp>
        <p:nvSpPr>
          <p:cNvPr id="8" name="Rectangle 7"/>
          <p:cNvSpPr/>
          <p:nvPr/>
        </p:nvSpPr>
        <p:spPr>
          <a:xfrm>
            <a:off x="2551170" y="3337222"/>
            <a:ext cx="924356" cy="1386535"/>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tint val="50000"/>
              <a:hueOff val="-5341183"/>
              <a:satOff val="23809"/>
              <a:lumOff val="2104"/>
              <a:alphaOff val="0"/>
            </a:schemeClr>
          </a:effectRef>
          <a:fontRef idx="minor">
            <a:schemeClr val="lt1">
              <a:hueOff val="0"/>
              <a:satOff val="0"/>
              <a:lumOff val="0"/>
              <a:alphaOff val="0"/>
            </a:schemeClr>
          </a:fontRef>
        </p:style>
      </p:sp>
      <p:sp>
        <p:nvSpPr>
          <p:cNvPr id="9" name="Freeform 8"/>
          <p:cNvSpPr/>
          <p:nvPr/>
        </p:nvSpPr>
        <p:spPr>
          <a:xfrm>
            <a:off x="2727238" y="5190338"/>
            <a:ext cx="4225631" cy="1320509"/>
          </a:xfrm>
          <a:custGeom>
            <a:avLst/>
            <a:gdLst>
              <a:gd name="connsiteX0" fmla="*/ 0 w 4225631"/>
              <a:gd name="connsiteY0" fmla="*/ 0 h 1320509"/>
              <a:gd name="connsiteX1" fmla="*/ 4225631 w 4225631"/>
              <a:gd name="connsiteY1" fmla="*/ 0 h 1320509"/>
              <a:gd name="connsiteX2" fmla="*/ 4225631 w 4225631"/>
              <a:gd name="connsiteY2" fmla="*/ 1320509 h 1320509"/>
              <a:gd name="connsiteX3" fmla="*/ 0 w 4225631"/>
              <a:gd name="connsiteY3" fmla="*/ 1320509 h 1320509"/>
              <a:gd name="connsiteX4" fmla="*/ 0 w 4225631"/>
              <a:gd name="connsiteY4" fmla="*/ 0 h 132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631" h="1320509">
                <a:moveTo>
                  <a:pt x="0" y="0"/>
                </a:moveTo>
                <a:lnTo>
                  <a:pt x="4225631" y="0"/>
                </a:lnTo>
                <a:lnTo>
                  <a:pt x="4225631" y="1320509"/>
                </a:lnTo>
                <a:lnTo>
                  <a:pt x="0" y="1320509"/>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94425" tIns="91440" rIns="91440" bIns="91440" numCol="1" spcCol="1270" anchor="ctr" anchorCtr="0">
            <a:noAutofit/>
          </a:bodyPr>
          <a:lstStyle/>
          <a:p>
            <a:pPr lvl="0" algn="justLow" defTabSz="1066800" rtl="1">
              <a:lnSpc>
                <a:spcPct val="90000"/>
              </a:lnSpc>
              <a:spcBef>
                <a:spcPct val="0"/>
              </a:spcBef>
              <a:spcAft>
                <a:spcPct val="35000"/>
              </a:spcAft>
            </a:pPr>
            <a:r>
              <a:rPr lang="ar-EG" sz="2400" kern="1200" dirty="0" smtClean="0"/>
              <a:t>النمو يتأثر بالظروف الداخلية و الخارجية . </a:t>
            </a:r>
            <a:endParaRPr lang="ar-EG" sz="2400" kern="1200" dirty="0"/>
          </a:p>
        </p:txBody>
      </p:sp>
      <p:sp>
        <p:nvSpPr>
          <p:cNvPr id="10" name="Rectangle 9"/>
          <p:cNvSpPr/>
          <p:nvPr/>
        </p:nvSpPr>
        <p:spPr>
          <a:xfrm>
            <a:off x="2551170" y="4999598"/>
            <a:ext cx="924356" cy="1386535"/>
          </a:xfrm>
          <a:prstGeom prst="rect">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5">
              <a:tint val="50000"/>
              <a:hueOff val="-10682366"/>
              <a:satOff val="47617"/>
              <a:lumOff val="4207"/>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527652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3773728"/>
              </p:ext>
            </p:extLst>
          </p:nvPr>
        </p:nvGraphicFramePr>
        <p:xfrm>
          <a:off x="0" y="0"/>
          <a:ext cx="9144000" cy="6990905"/>
        </p:xfrm>
        <a:graphic>
          <a:graphicData uri="http://schemas.openxmlformats.org/drawingml/2006/table">
            <a:tbl>
              <a:tblPr rtl="1" firstRow="1" firstCol="1" bandRow="1"/>
              <a:tblGrid>
                <a:gridCol w="9144000"/>
              </a:tblGrid>
              <a:tr h="729610">
                <a:tc>
                  <a:txBody>
                    <a:bodyPr/>
                    <a:lstStyle/>
                    <a:p>
                      <a:pPr algn="ctr" rtl="1">
                        <a:lnSpc>
                          <a:spcPct val="107000"/>
                        </a:lnSpc>
                        <a:spcAft>
                          <a:spcPts val="0"/>
                        </a:spcAft>
                      </a:pPr>
                      <a:r>
                        <a:rPr lang="ar-SA" sz="32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الخوف أو العصبية</a:t>
                      </a:r>
                      <a:endParaRPr lang="en-US" sz="3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510700">
                <a:tc>
                  <a:txBody>
                    <a:bodyPr/>
                    <a:lstStyle/>
                    <a:p>
                      <a:pPr algn="justLow" rtl="1">
                        <a:lnSpc>
                          <a:spcPct val="107000"/>
                        </a:lnSpc>
                        <a:spcAft>
                          <a:spcPts val="0"/>
                        </a:spcAft>
                      </a:pPr>
                      <a:r>
                        <a:rPr lang="ar-SA" sz="2400" b="1">
                          <a:effectLst/>
                          <a:latin typeface="Calibri" panose="020F0502020204030204" pitchFamily="34" charset="0"/>
                          <a:ea typeface="Calibri" panose="020F0502020204030204" pitchFamily="34" charset="0"/>
                          <a:cs typeface="Segoe UI" panose="020B0502040204020203" pitchFamily="34" charset="0"/>
                        </a:rPr>
                        <a:t>1-</a:t>
                      </a:r>
                      <a:r>
                        <a:rPr lang="ar-SA" sz="2400">
                          <a:effectLst/>
                          <a:latin typeface="Calibri" panose="020F0502020204030204" pitchFamily="34" charset="0"/>
                          <a:ea typeface="Calibri" panose="020F0502020204030204" pitchFamily="34" charset="0"/>
                          <a:cs typeface="Arial" panose="020B0604020202020204" pitchFamily="34" charset="0"/>
                        </a:rPr>
                        <a:t> </a:t>
                      </a:r>
                      <a:r>
                        <a:rPr lang="ar-SA" sz="2400" b="1">
                          <a:effectLst/>
                          <a:latin typeface="Calibri" panose="020F0502020204030204" pitchFamily="34" charset="0"/>
                          <a:ea typeface="Calibri" panose="020F0502020204030204" pitchFamily="34" charset="0"/>
                          <a:cs typeface="Segoe UI" panose="020B0502040204020203" pitchFamily="34" charset="0"/>
                        </a:rPr>
                        <a:t>خوف أو عصبية طبيعيين سلوك الطفل مناسب لكل من الحالة و عمره</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510700">
                <a:tc>
                  <a:txBody>
                    <a:bodyPr/>
                    <a:lstStyle/>
                    <a:p>
                      <a:pPr algn="ctr" rtl="1">
                        <a:lnSpc>
                          <a:spcPct val="107000"/>
                        </a:lnSpc>
                        <a:spcAft>
                          <a:spcPts val="0"/>
                        </a:spcAft>
                      </a:pPr>
                      <a:r>
                        <a:rPr lang="ar-SA" sz="24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1021397">
                <a:tc>
                  <a:txBody>
                    <a:bodyPr/>
                    <a:lstStyle/>
                    <a:p>
                      <a:pPr algn="justLow" rtl="1">
                        <a:lnSpc>
                          <a:spcPct val="107000"/>
                        </a:lnSpc>
                        <a:spcAft>
                          <a:spcPts val="0"/>
                        </a:spcAft>
                      </a:pPr>
                      <a:r>
                        <a:rPr lang="ar-SA" sz="2400" b="1">
                          <a:effectLst/>
                          <a:latin typeface="Calibri" panose="020F0502020204030204" pitchFamily="34" charset="0"/>
                          <a:ea typeface="Calibri" panose="020F0502020204030204" pitchFamily="34" charset="0"/>
                          <a:cs typeface="Segoe UI" panose="020B0502040204020203" pitchFamily="34" charset="0"/>
                        </a:rPr>
                        <a:t>2-</a:t>
                      </a:r>
                      <a:r>
                        <a:rPr lang="ar-SA" sz="2400">
                          <a:effectLst/>
                          <a:latin typeface="Calibri" panose="020F0502020204030204" pitchFamily="34" charset="0"/>
                          <a:ea typeface="Calibri" panose="020F0502020204030204" pitchFamily="34" charset="0"/>
                          <a:cs typeface="Arial" panose="020B0604020202020204" pitchFamily="34" charset="0"/>
                        </a:rPr>
                        <a:t> </a:t>
                      </a:r>
                      <a:r>
                        <a:rPr lang="ar-SA" sz="2400" b="1">
                          <a:effectLst/>
                          <a:latin typeface="Calibri" panose="020F0502020204030204" pitchFamily="34" charset="0"/>
                          <a:ea typeface="Calibri" panose="020F0502020204030204" pitchFamily="34" charset="0"/>
                          <a:cs typeface="Segoe UI" panose="020B0502040204020203" pitchFamily="34" charset="0"/>
                        </a:rPr>
                        <a:t>خوف أو عصبية غير مناسبين  بشكل معتدل يظهر الطفل أحيانا الكثير من او القليل من الخوف أو العصبية بالمقارنة لردة الفعل لطفل طبيعي بنفس عمره بنفس الحالة.</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510700">
                <a:tc>
                  <a:txBody>
                    <a:bodyPr/>
                    <a:lstStyle/>
                    <a:p>
                      <a:pPr algn="ctr" rtl="1">
                        <a:lnSpc>
                          <a:spcPct val="107000"/>
                        </a:lnSpc>
                        <a:spcAft>
                          <a:spcPts val="0"/>
                        </a:spcAft>
                      </a:pPr>
                      <a:r>
                        <a:rPr lang="ar-SA" sz="24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1021397">
                <a:tc>
                  <a:txBody>
                    <a:bodyPr/>
                    <a:lstStyle/>
                    <a:p>
                      <a:pPr algn="justLow" rtl="1">
                        <a:lnSpc>
                          <a:spcPct val="107000"/>
                        </a:lnSpc>
                        <a:spcAft>
                          <a:spcPts val="0"/>
                        </a:spcAft>
                      </a:pPr>
                      <a:r>
                        <a:rPr lang="ar-SA" sz="2400" b="1">
                          <a:effectLst/>
                          <a:latin typeface="Calibri" panose="020F0502020204030204" pitchFamily="34" charset="0"/>
                          <a:ea typeface="Calibri" panose="020F0502020204030204" pitchFamily="34" charset="0"/>
                          <a:cs typeface="Segoe UI" panose="020B0502040204020203" pitchFamily="34" charset="0"/>
                        </a:rPr>
                        <a:t>3-</a:t>
                      </a:r>
                      <a:r>
                        <a:rPr lang="ar-SA" sz="2400">
                          <a:effectLst/>
                          <a:latin typeface="Calibri" panose="020F0502020204030204" pitchFamily="34" charset="0"/>
                          <a:ea typeface="Calibri" panose="020F0502020204030204" pitchFamily="34" charset="0"/>
                          <a:cs typeface="Arial" panose="020B0604020202020204" pitchFamily="34" charset="0"/>
                        </a:rPr>
                        <a:t> </a:t>
                      </a:r>
                      <a:r>
                        <a:rPr lang="ar-SA" sz="2400" b="1">
                          <a:effectLst/>
                          <a:latin typeface="Calibri" panose="020F0502020204030204" pitchFamily="34" charset="0"/>
                          <a:ea typeface="Calibri" panose="020F0502020204030204" pitchFamily="34" charset="0"/>
                          <a:cs typeface="Segoe UI" panose="020B0502040204020203" pitchFamily="34" charset="0"/>
                        </a:rPr>
                        <a:t>خوف أو عصبية غير مناسبين بشكل متوسط يظهر الطفل أكثر إما قدرا كبيرا أو قليلا جدا من خوف مما هو طبيعي لطفل أصغر سنا في وضع مشابه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510700">
                <a:tc>
                  <a:txBody>
                    <a:bodyPr/>
                    <a:lstStyle/>
                    <a:p>
                      <a:pPr algn="ctr" rtl="1">
                        <a:lnSpc>
                          <a:spcPct val="107000"/>
                        </a:lnSpc>
                        <a:spcAft>
                          <a:spcPts val="0"/>
                        </a:spcAft>
                      </a:pPr>
                      <a:r>
                        <a:rPr lang="ar-SA" sz="24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2042795">
                <a:tc>
                  <a:txBody>
                    <a:bodyPr/>
                    <a:lstStyle/>
                    <a:p>
                      <a:pPr algn="justLow" rtl="1">
                        <a:lnSpc>
                          <a:spcPct val="107000"/>
                        </a:lnSpc>
                        <a:spcAft>
                          <a:spcPts val="0"/>
                        </a:spcAft>
                      </a:pPr>
                      <a:r>
                        <a:rPr lang="ar-SA" sz="2400" b="1" dirty="0">
                          <a:effectLst/>
                          <a:latin typeface="Calibri" panose="020F0502020204030204" pitchFamily="34" charset="0"/>
                          <a:ea typeface="Calibri" panose="020F0502020204030204" pitchFamily="34" charset="0"/>
                          <a:cs typeface="Segoe UI" panose="020B0502040204020203" pitchFamily="34" charset="0"/>
                        </a:rPr>
                        <a:t>4 -</a:t>
                      </a:r>
                      <a:r>
                        <a:rPr lang="ar-SA" sz="2400" dirty="0">
                          <a:effectLst/>
                          <a:latin typeface="Calibri" panose="020F0502020204030204" pitchFamily="34" charset="0"/>
                          <a:ea typeface="Calibri" panose="020F0502020204030204" pitchFamily="34" charset="0"/>
                          <a:cs typeface="Arial" panose="020B0604020202020204" pitchFamily="34" charset="0"/>
                        </a:rPr>
                        <a:t> </a:t>
                      </a:r>
                      <a:r>
                        <a:rPr lang="ar-SA" sz="2400" b="1" dirty="0">
                          <a:effectLst/>
                          <a:latin typeface="Calibri" panose="020F0502020204030204" pitchFamily="34" charset="0"/>
                          <a:ea typeface="Calibri" panose="020F0502020204030204" pitchFamily="34" charset="0"/>
                          <a:cs typeface="Segoe UI" panose="020B0502040204020203" pitchFamily="34" charset="0"/>
                        </a:rPr>
                        <a:t>خوف أو عصبية غير مناسبين بشكل حاد  استمرار الخوف حتى بعد التجربة المتكررة مع الأحداث أو الأشياء غير المؤذية . فمن الصعب للغاية تهدئة أو مواساة الطفل  على العكس قد يفشل الطفل بإظهار الشأن المناسب للمخاطر التي يتجنبها الأطفال الآخرين من نفس العمر.</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400" b="1" dirty="0">
                          <a:effectLst/>
                          <a:latin typeface="Calibri" panose="020F0502020204030204" pitchFamily="34" charset="0"/>
                          <a:ea typeface="Calibri" panose="020F0502020204030204" pitchFamily="34" charset="0"/>
                          <a:cs typeface="Segoe UI" panose="020B0502040204020203" pitchFamily="34" charset="0"/>
                        </a:rPr>
                        <a:t> </a:t>
                      </a:r>
                      <a:r>
                        <a:rPr lang="ar-SA" sz="2400" b="1"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لا ملاحظات غير اعتيادية</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47077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02775018"/>
              </p:ext>
            </p:extLst>
          </p:nvPr>
        </p:nvGraphicFramePr>
        <p:xfrm>
          <a:off x="0" y="0"/>
          <a:ext cx="9144000" cy="6930906"/>
        </p:xfrm>
        <a:graphic>
          <a:graphicData uri="http://schemas.openxmlformats.org/drawingml/2006/table">
            <a:tbl>
              <a:tblPr rtl="1" firstRow="1" firstCol="1" bandRow="1"/>
              <a:tblGrid>
                <a:gridCol w="9144000"/>
              </a:tblGrid>
              <a:tr h="635031">
                <a:tc>
                  <a:txBody>
                    <a:bodyPr/>
                    <a:lstStyle/>
                    <a:p>
                      <a:pPr algn="ctr" rtl="1">
                        <a:lnSpc>
                          <a:spcPct val="107000"/>
                        </a:lnSpc>
                        <a:spcAft>
                          <a:spcPts val="0"/>
                        </a:spcAft>
                      </a:pPr>
                      <a:r>
                        <a:rPr lang="ar-SA" sz="32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التواصل اللفظي</a:t>
                      </a:r>
                      <a:endParaRPr lang="en-US" sz="3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444499">
                <a:tc>
                  <a:txBody>
                    <a:bodyPr/>
                    <a:lstStyle/>
                    <a:p>
                      <a:pPr algn="justLow" rtl="1">
                        <a:lnSpc>
                          <a:spcPct val="107000"/>
                        </a:lnSpc>
                        <a:spcAft>
                          <a:spcPts val="0"/>
                        </a:spcAft>
                      </a:pPr>
                      <a:r>
                        <a:rPr lang="ar-SA" sz="2000" b="1">
                          <a:effectLst/>
                          <a:latin typeface="Calibri" panose="020F0502020204030204" pitchFamily="34" charset="0"/>
                          <a:ea typeface="Calibri" panose="020F0502020204030204" pitchFamily="34" charset="0"/>
                          <a:cs typeface="Segoe UI" panose="020B0502040204020203" pitchFamily="34" charset="0"/>
                        </a:rPr>
                        <a:t>1-</a:t>
                      </a:r>
                      <a:r>
                        <a:rPr lang="ar-SA" sz="2000">
                          <a:effectLst/>
                          <a:latin typeface="Calibri" panose="020F0502020204030204" pitchFamily="34" charset="0"/>
                          <a:ea typeface="Calibri" panose="020F0502020204030204" pitchFamily="34" charset="0"/>
                          <a:cs typeface="Arial" panose="020B0604020202020204" pitchFamily="34" charset="0"/>
                        </a:rPr>
                        <a:t> </a:t>
                      </a:r>
                      <a:r>
                        <a:rPr lang="ar-SA" sz="2000" b="1">
                          <a:effectLst/>
                          <a:latin typeface="Calibri" panose="020F0502020204030204" pitchFamily="34" charset="0"/>
                          <a:ea typeface="Calibri" panose="020F0502020204030204" pitchFamily="34" charset="0"/>
                          <a:cs typeface="Segoe UI" panose="020B0502040204020203" pitchFamily="34" charset="0"/>
                        </a:rPr>
                        <a:t>تواصل لفظي طبيعي , يناسب العمر والحالة.</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44499">
                <a:tc>
                  <a:txBody>
                    <a:bodyPr/>
                    <a:lstStyle/>
                    <a:p>
                      <a:pPr algn="ctr" rtl="1">
                        <a:lnSpc>
                          <a:spcPct val="107000"/>
                        </a:lnSpc>
                        <a:spcAft>
                          <a:spcPts val="0"/>
                        </a:spcAft>
                      </a:pPr>
                      <a:r>
                        <a:rPr lang="ar-SA" sz="200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888994">
                <a:tc>
                  <a:txBody>
                    <a:bodyPr/>
                    <a:lstStyle/>
                    <a:p>
                      <a:pPr algn="justLow" rtl="1">
                        <a:lnSpc>
                          <a:spcPct val="107000"/>
                        </a:lnSpc>
                        <a:spcAft>
                          <a:spcPts val="0"/>
                        </a:spcAft>
                      </a:pPr>
                      <a:r>
                        <a:rPr lang="ar-SA" sz="2000" b="1">
                          <a:effectLst/>
                          <a:latin typeface="Calibri" panose="020F0502020204030204" pitchFamily="34" charset="0"/>
                          <a:ea typeface="Calibri" panose="020F0502020204030204" pitchFamily="34" charset="0"/>
                          <a:cs typeface="Segoe UI" panose="020B0502040204020203" pitchFamily="34" charset="0"/>
                        </a:rPr>
                        <a:t>2-</a:t>
                      </a:r>
                      <a:r>
                        <a:rPr lang="ar-SA" sz="2000">
                          <a:effectLst/>
                          <a:latin typeface="Calibri" panose="020F0502020204030204" pitchFamily="34" charset="0"/>
                          <a:ea typeface="Calibri" panose="020F0502020204030204" pitchFamily="34" charset="0"/>
                          <a:cs typeface="Arial" panose="020B0604020202020204" pitchFamily="34" charset="0"/>
                        </a:rPr>
                        <a:t> </a:t>
                      </a:r>
                      <a:r>
                        <a:rPr lang="ar-SA" sz="2000" b="1">
                          <a:effectLst/>
                          <a:latin typeface="Calibri" panose="020F0502020204030204" pitchFamily="34" charset="0"/>
                          <a:ea typeface="Calibri" panose="020F0502020204030204" pitchFamily="34" charset="0"/>
                          <a:cs typeface="Segoe UI" panose="020B0502040204020203" pitchFamily="34" charset="0"/>
                        </a:rPr>
                        <a:t>تواصل لفظي غير طبيعى بشكل معتدل يظهر تأخر لغوي. اغلب الحديث غي مفهوم : على أية حال قد تحدث بعض الألفاظ الصدوية  و عكس للضمائر. قد تستخدم بعض الكلمات  و المصطلحات الغريبة أحيانا.</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44499">
                <a:tc>
                  <a:txBody>
                    <a:bodyPr/>
                    <a:lstStyle/>
                    <a:p>
                      <a:pPr algn="ctr" rtl="1">
                        <a:lnSpc>
                          <a:spcPct val="107000"/>
                        </a:lnSpc>
                        <a:spcAft>
                          <a:spcPts val="0"/>
                        </a:spcAft>
                      </a:pPr>
                      <a:r>
                        <a:rPr lang="ar-SA" sz="200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1333494">
                <a:tc>
                  <a:txBody>
                    <a:bodyPr/>
                    <a:lstStyle/>
                    <a:p>
                      <a:pPr algn="justLow" rtl="1">
                        <a:lnSpc>
                          <a:spcPct val="107000"/>
                        </a:lnSpc>
                        <a:spcAft>
                          <a:spcPts val="0"/>
                        </a:spcAft>
                      </a:pPr>
                      <a:r>
                        <a:rPr lang="ar-SA" sz="2000" b="1">
                          <a:effectLst/>
                          <a:latin typeface="Calibri" panose="020F0502020204030204" pitchFamily="34" charset="0"/>
                          <a:ea typeface="Calibri" panose="020F0502020204030204" pitchFamily="34" charset="0"/>
                          <a:cs typeface="Segoe UI" panose="020B0502040204020203" pitchFamily="34" charset="0"/>
                        </a:rPr>
                        <a:t>3-</a:t>
                      </a:r>
                      <a:r>
                        <a:rPr lang="ar-SA" sz="2000">
                          <a:effectLst/>
                          <a:latin typeface="Calibri" panose="020F0502020204030204" pitchFamily="34" charset="0"/>
                          <a:ea typeface="Calibri" panose="020F0502020204030204" pitchFamily="34" charset="0"/>
                          <a:cs typeface="Arial" panose="020B0604020202020204" pitchFamily="34" charset="0"/>
                        </a:rPr>
                        <a:t> </a:t>
                      </a:r>
                      <a:r>
                        <a:rPr lang="ar-SA" sz="2000" b="1">
                          <a:effectLst/>
                          <a:latin typeface="Calibri" panose="020F0502020204030204" pitchFamily="34" charset="0"/>
                          <a:ea typeface="Calibri" panose="020F0502020204030204" pitchFamily="34" charset="0"/>
                          <a:cs typeface="Segoe UI" panose="020B0502040204020203" pitchFamily="34" charset="0"/>
                        </a:rPr>
                        <a:t>تواصل لفظي غير طبيعى بشكل متوسط قد يغيب الحديث . عندما يوجد , التواصل اللفظي قد يكون مزيج من الخطاب ذو المغزى و بعض الكلمات و المصطلحات الغريبة , الألفاظ الصدوية أو عكس الضمائر , غرابة في الحديث ذو المغزى يتضمن الاستفسار المفرط أو الانشغال بمواضيع غريبة.</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44499">
                <a:tc>
                  <a:txBody>
                    <a:bodyPr/>
                    <a:lstStyle/>
                    <a:p>
                      <a:pPr algn="ctr" rtl="1">
                        <a:lnSpc>
                          <a:spcPct val="107000"/>
                        </a:lnSpc>
                        <a:spcAft>
                          <a:spcPts val="0"/>
                        </a:spcAft>
                      </a:pPr>
                      <a:r>
                        <a:rPr lang="ar-SA" sz="200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2222487">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4 -</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تواصل لفظي غير طبيعى بشكل حاد الحديث ذو المغزى لا يستخدم . قد يقوم الطفل بالصئيل الطفولي, أو يصدر ضوضاء غريبة مثل الأصوات حيوان ، أو أصوات معقدة تقارب الكلام، أو قد يظهر باستمرار، استخدام غريب لبعض الكلمات أو العبارات المعترف بها</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يستخدم عبارات من كلمتين أو ثلاثة - ذات مغزى و تعليقات عفوية  تسمية - رفض و طلب يردد أسطر من الرسوم المتحركة  أو أشرطة الفيديو بشكل متكرر، ولكن مختلطة مع المصطلحات لفظ صدوي فوري مع بعض المصطلحات</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78781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37628779"/>
              </p:ext>
            </p:extLst>
          </p:nvPr>
        </p:nvGraphicFramePr>
        <p:xfrm>
          <a:off x="2902" y="0"/>
          <a:ext cx="9141098" cy="6857998"/>
        </p:xfrm>
        <a:graphic>
          <a:graphicData uri="http://schemas.openxmlformats.org/drawingml/2006/table">
            <a:tbl>
              <a:tblPr rtl="1" firstRow="1" firstCol="1" bandRow="1"/>
              <a:tblGrid>
                <a:gridCol w="9141098"/>
              </a:tblGrid>
              <a:tr h="679043">
                <a:tc>
                  <a:txBody>
                    <a:bodyPr/>
                    <a:lstStyle/>
                    <a:p>
                      <a:pPr algn="ctr" rtl="1">
                        <a:lnSpc>
                          <a:spcPct val="107000"/>
                        </a:lnSpc>
                        <a:spcAft>
                          <a:spcPts val="0"/>
                        </a:spcAft>
                      </a:pPr>
                      <a:r>
                        <a:rPr lang="ar-SA" sz="32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التواصل غير اللفظي</a:t>
                      </a:r>
                      <a:endParaRPr lang="en-US" sz="3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475305">
                <a:tc>
                  <a:txBody>
                    <a:bodyPr/>
                    <a:lstStyle/>
                    <a:p>
                      <a:pPr algn="justLow" rtl="1">
                        <a:lnSpc>
                          <a:spcPct val="107000"/>
                        </a:lnSpc>
                        <a:spcAft>
                          <a:spcPts val="0"/>
                        </a:spcAft>
                      </a:pPr>
                      <a:r>
                        <a:rPr lang="ar-SA" sz="1800" b="1">
                          <a:effectLst/>
                          <a:latin typeface="Calibri" panose="020F0502020204030204" pitchFamily="34" charset="0"/>
                          <a:ea typeface="Calibri" panose="020F0502020204030204" pitchFamily="34" charset="0"/>
                          <a:cs typeface="Segoe UI" panose="020B0502040204020203" pitchFamily="34" charset="0"/>
                        </a:rPr>
                        <a:t>1-</a:t>
                      </a:r>
                      <a:r>
                        <a:rPr lang="ar-SA" sz="1800">
                          <a:effectLst/>
                          <a:latin typeface="Calibri" panose="020F0502020204030204" pitchFamily="34" charset="0"/>
                          <a:ea typeface="Calibri" panose="020F0502020204030204" pitchFamily="34" charset="0"/>
                          <a:cs typeface="Arial" panose="020B0604020202020204" pitchFamily="34" charset="0"/>
                        </a:rPr>
                        <a:t> </a:t>
                      </a:r>
                      <a:r>
                        <a:rPr lang="ar-SA" sz="1800" b="1">
                          <a:effectLst/>
                          <a:latin typeface="Calibri" panose="020F0502020204030204" pitchFamily="34" charset="0"/>
                          <a:ea typeface="Calibri" panose="020F0502020204030204" pitchFamily="34" charset="0"/>
                          <a:cs typeface="Segoe UI" panose="020B0502040204020203" pitchFamily="34" charset="0"/>
                        </a:rPr>
                        <a:t>استخدام طبيعي للتواصل غير اللفظي مناسب للعمر و الحالة.</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75305">
                <a:tc>
                  <a:txBody>
                    <a:bodyPr/>
                    <a:lstStyle/>
                    <a:p>
                      <a:pPr algn="ctr" rtl="1">
                        <a:lnSpc>
                          <a:spcPct val="107000"/>
                        </a:lnSpc>
                        <a:spcAft>
                          <a:spcPts val="0"/>
                        </a:spcAft>
                      </a:pPr>
                      <a:r>
                        <a:rPr lang="ar-SA" sz="18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1425912">
                <a:tc>
                  <a:txBody>
                    <a:bodyPr/>
                    <a:lstStyle/>
                    <a:p>
                      <a:pPr algn="justLow" rtl="1">
                        <a:lnSpc>
                          <a:spcPct val="107000"/>
                        </a:lnSpc>
                        <a:spcAft>
                          <a:spcPts val="0"/>
                        </a:spcAft>
                      </a:pPr>
                      <a:r>
                        <a:rPr lang="ar-SA" sz="1800" b="1">
                          <a:effectLst/>
                          <a:latin typeface="Calibri" panose="020F0502020204030204" pitchFamily="34" charset="0"/>
                          <a:ea typeface="Calibri" panose="020F0502020204030204" pitchFamily="34" charset="0"/>
                          <a:cs typeface="Segoe UI" panose="020B0502040204020203" pitchFamily="34" charset="0"/>
                        </a:rPr>
                        <a:t>2-</a:t>
                      </a:r>
                      <a:r>
                        <a:rPr lang="ar-SA" sz="1800">
                          <a:effectLst/>
                          <a:latin typeface="Calibri" panose="020F0502020204030204" pitchFamily="34" charset="0"/>
                          <a:ea typeface="Calibri" panose="020F0502020204030204" pitchFamily="34" charset="0"/>
                          <a:cs typeface="Arial" panose="020B0604020202020204" pitchFamily="34" charset="0"/>
                        </a:rPr>
                        <a:t> </a:t>
                      </a:r>
                      <a:r>
                        <a:rPr lang="ar-SA" sz="1800" b="1">
                          <a:effectLst/>
                          <a:latin typeface="Calibri" panose="020F0502020204030204" pitchFamily="34" charset="0"/>
                          <a:ea typeface="Calibri" panose="020F0502020204030204" pitchFamily="34" charset="0"/>
                          <a:cs typeface="Segoe UI" panose="020B0502040204020203" pitchFamily="34" charset="0"/>
                        </a:rPr>
                        <a:t>استخدام غير طبيعى للتواصل غير اللفظي بشكل معتدل.  استخدام غير ناضج للتواصل غير اللفظي قد يشير بغموض فقط . أو يستخدم طرق للوصول او اشارات غير الطفل الطبيعي بنفس عمره قد يلمح بشكل أكثر وضوحا أو يشير لما يريده.</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75305">
                <a:tc>
                  <a:txBody>
                    <a:bodyPr/>
                    <a:lstStyle/>
                    <a:p>
                      <a:pPr algn="ctr" rtl="1">
                        <a:lnSpc>
                          <a:spcPct val="107000"/>
                        </a:lnSpc>
                        <a:spcAft>
                          <a:spcPts val="0"/>
                        </a:spcAft>
                      </a:pPr>
                      <a:r>
                        <a:rPr lang="ar-SA" sz="18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950608">
                <a:tc>
                  <a:txBody>
                    <a:bodyPr/>
                    <a:lstStyle/>
                    <a:p>
                      <a:pPr algn="justLow" rtl="1">
                        <a:lnSpc>
                          <a:spcPct val="107000"/>
                        </a:lnSpc>
                        <a:spcAft>
                          <a:spcPts val="0"/>
                        </a:spcAft>
                      </a:pPr>
                      <a:r>
                        <a:rPr lang="ar-SA" sz="1800" b="1">
                          <a:effectLst/>
                          <a:latin typeface="Calibri" panose="020F0502020204030204" pitchFamily="34" charset="0"/>
                          <a:ea typeface="Calibri" panose="020F0502020204030204" pitchFamily="34" charset="0"/>
                          <a:cs typeface="Segoe UI" panose="020B0502040204020203" pitchFamily="34" charset="0"/>
                        </a:rPr>
                        <a:t>3-</a:t>
                      </a:r>
                      <a:r>
                        <a:rPr lang="ar-SA" sz="1800">
                          <a:effectLst/>
                          <a:latin typeface="Calibri" panose="020F0502020204030204" pitchFamily="34" charset="0"/>
                          <a:ea typeface="Calibri" panose="020F0502020204030204" pitchFamily="34" charset="0"/>
                          <a:cs typeface="Arial" panose="020B0604020202020204" pitchFamily="34" charset="0"/>
                        </a:rPr>
                        <a:t> </a:t>
                      </a:r>
                      <a:r>
                        <a:rPr lang="ar-SA" sz="1800" b="1">
                          <a:effectLst/>
                          <a:latin typeface="Calibri" panose="020F0502020204030204" pitchFamily="34" charset="0"/>
                          <a:ea typeface="Calibri" panose="020F0502020204030204" pitchFamily="34" charset="0"/>
                          <a:cs typeface="Segoe UI" panose="020B0502040204020203" pitchFamily="34" charset="0"/>
                        </a:rPr>
                        <a:t>استخدام غير طبيعى للتواصل غير اللفظي بشكل متوسط. الطفل بشكل عام غير قادر على التعبير على احتياجاته أو رغباته بشكل غير لفظي ولا يستطيع فهم  التواصل غير اللفظي من الآخرين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75305">
                <a:tc>
                  <a:txBody>
                    <a:bodyPr/>
                    <a:lstStyle/>
                    <a:p>
                      <a:pPr algn="ctr" rtl="1">
                        <a:lnSpc>
                          <a:spcPct val="107000"/>
                        </a:lnSpc>
                        <a:spcAft>
                          <a:spcPts val="0"/>
                        </a:spcAft>
                      </a:pPr>
                      <a:r>
                        <a:rPr lang="ar-SA" sz="18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40000"/>
                        <a:lumOff val="60000"/>
                      </a:schemeClr>
                    </a:solidFill>
                  </a:tcPr>
                </a:tc>
              </a:tr>
              <a:tr h="1901215">
                <a:tc>
                  <a:txBody>
                    <a:bodyPr/>
                    <a:lstStyle/>
                    <a:p>
                      <a:pPr algn="justLow"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4 -</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b="1" dirty="0">
                          <a:effectLst/>
                          <a:latin typeface="Calibri" panose="020F0502020204030204" pitchFamily="34" charset="0"/>
                          <a:ea typeface="Calibri" panose="020F0502020204030204" pitchFamily="34" charset="0"/>
                          <a:cs typeface="Segoe UI" panose="020B0502040204020203" pitchFamily="34" charset="0"/>
                        </a:rPr>
                        <a:t>استخدام غير طبيعى للتواصل غير اللفظي بشكل حاد. لا يستخدم الطفل سوى إيماءات غريبة ليس لها معنى واضح ولا يظهر أي وعي لمعاني المرتبطة بإيماءات أو تعبيرات الوجه للآخرين.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يشير إلى الأشياء القريبة للرد على سؤال أحيانا يشير تلقائيا إلى الأشياء عن بعد إذا كان متحمسا حول رؤية شيء، لا إيماءات وصفية أو مؤكدة لا ينظر إلى الشخص عندما يشير لا يبدو أنه يفهم إيماءات الآخرين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91698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17011266"/>
              </p:ext>
            </p:extLst>
          </p:nvPr>
        </p:nvGraphicFramePr>
        <p:xfrm>
          <a:off x="30310" y="0"/>
          <a:ext cx="9113690" cy="6858001"/>
        </p:xfrm>
        <a:graphic>
          <a:graphicData uri="http://schemas.openxmlformats.org/drawingml/2006/table">
            <a:tbl>
              <a:tblPr rtl="1" firstRow="1" firstCol="1" bandRow="1"/>
              <a:tblGrid>
                <a:gridCol w="9113690"/>
              </a:tblGrid>
              <a:tr h="779940">
                <a:tc>
                  <a:txBody>
                    <a:bodyPr/>
                    <a:lstStyle/>
                    <a:p>
                      <a:pPr algn="ctr" rtl="1">
                        <a:lnSpc>
                          <a:spcPct val="107000"/>
                        </a:lnSpc>
                        <a:spcAft>
                          <a:spcPts val="0"/>
                        </a:spcAft>
                      </a:pPr>
                      <a:r>
                        <a:rPr lang="ar-SA" sz="36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مستوى النشاط</a:t>
                      </a:r>
                      <a:endParaRPr lang="en-US" sz="3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779722">
                <a:tc>
                  <a:txBody>
                    <a:bodyPr/>
                    <a:lstStyle/>
                    <a:p>
                      <a:pPr algn="justLow" rtl="1">
                        <a:lnSpc>
                          <a:spcPct val="107000"/>
                        </a:lnSpc>
                        <a:spcAft>
                          <a:spcPts val="0"/>
                        </a:spcAft>
                      </a:pPr>
                      <a:r>
                        <a:rPr lang="ar-SA" sz="2400" b="1" dirty="0">
                          <a:effectLst/>
                          <a:latin typeface="Calibri" panose="020F0502020204030204" pitchFamily="34" charset="0"/>
                          <a:ea typeface="Calibri" panose="020F0502020204030204" pitchFamily="34" charset="0"/>
                          <a:cs typeface="Segoe UI" panose="020B0502040204020203" pitchFamily="34" charset="0"/>
                        </a:rPr>
                        <a:t>1-</a:t>
                      </a:r>
                      <a:r>
                        <a:rPr lang="ar-SA" sz="2400" dirty="0">
                          <a:effectLst/>
                          <a:latin typeface="Calibri" panose="020F0502020204030204" pitchFamily="34" charset="0"/>
                          <a:ea typeface="Calibri" panose="020F0502020204030204" pitchFamily="34" charset="0"/>
                          <a:cs typeface="Arial" panose="020B0604020202020204" pitchFamily="34" charset="0"/>
                        </a:rPr>
                        <a:t> </a:t>
                      </a:r>
                      <a:r>
                        <a:rPr lang="ar-SA" sz="2400" b="1" dirty="0">
                          <a:effectLst/>
                          <a:latin typeface="Calibri" panose="020F0502020204030204" pitchFamily="34" charset="0"/>
                          <a:ea typeface="Calibri" panose="020F0502020204030204" pitchFamily="34" charset="0"/>
                          <a:cs typeface="Segoe UI" panose="020B0502040204020203" pitchFamily="34" charset="0"/>
                        </a:rPr>
                        <a:t>مستوى نشاط طبيعي للعمر و الظروف الطفل ليس مفرط النشاط و لا أقل نشاطا من طفل بنفس العمر في نفس الحالة.</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586439">
                <a:tc>
                  <a:txBody>
                    <a:bodyPr/>
                    <a:lstStyle/>
                    <a:p>
                      <a:pPr algn="ctr" rtl="1">
                        <a:lnSpc>
                          <a:spcPct val="107000"/>
                        </a:lnSpc>
                        <a:spcAft>
                          <a:spcPts val="0"/>
                        </a:spcAft>
                      </a:pPr>
                      <a:r>
                        <a:rPr lang="ar-SA" sz="24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1179674">
                <a:tc>
                  <a:txBody>
                    <a:bodyPr/>
                    <a:lstStyle/>
                    <a:p>
                      <a:pPr algn="justLow" rtl="1">
                        <a:lnSpc>
                          <a:spcPct val="107000"/>
                        </a:lnSpc>
                        <a:spcAft>
                          <a:spcPts val="0"/>
                        </a:spcAft>
                      </a:pPr>
                      <a:r>
                        <a:rPr lang="ar-SA" sz="2400" b="1" dirty="0">
                          <a:effectLst/>
                          <a:latin typeface="Calibri" panose="020F0502020204030204" pitchFamily="34" charset="0"/>
                          <a:ea typeface="Calibri" panose="020F0502020204030204" pitchFamily="34" charset="0"/>
                          <a:cs typeface="Segoe UI" panose="020B0502040204020203" pitchFamily="34" charset="0"/>
                        </a:rPr>
                        <a:t>2-</a:t>
                      </a:r>
                      <a:r>
                        <a:rPr lang="ar-SA" sz="2400" dirty="0">
                          <a:effectLst/>
                          <a:latin typeface="Calibri" panose="020F0502020204030204" pitchFamily="34" charset="0"/>
                          <a:ea typeface="Calibri" panose="020F0502020204030204" pitchFamily="34" charset="0"/>
                          <a:cs typeface="Arial" panose="020B0604020202020204" pitchFamily="34" charset="0"/>
                        </a:rPr>
                        <a:t> </a:t>
                      </a:r>
                      <a:r>
                        <a:rPr lang="ar-SA" sz="2400" b="1" dirty="0">
                          <a:effectLst/>
                          <a:latin typeface="Calibri" panose="020F0502020204030204" pitchFamily="34" charset="0"/>
                          <a:ea typeface="Calibri" panose="020F0502020204030204" pitchFamily="34" charset="0"/>
                          <a:cs typeface="Segoe UI" panose="020B0502040204020203" pitchFamily="34" charset="0"/>
                        </a:rPr>
                        <a:t>مستوى نشاط غير طبيعى بشكل معتدل قد يكون الطفل إما قلق بشكل معتدل أو كسول بعض الشيء ويسير بخطى بطيئة في بعض الأحيان. مستوى نشاط الطفل يتعارض بشكل طفيف مع أدائه.</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586439">
                <a:tc>
                  <a:txBody>
                    <a:bodyPr/>
                    <a:lstStyle/>
                    <a:p>
                      <a:pPr algn="ctr" rtl="1">
                        <a:lnSpc>
                          <a:spcPct val="107000"/>
                        </a:lnSpc>
                        <a:spcAft>
                          <a:spcPts val="0"/>
                        </a:spcAft>
                      </a:pPr>
                      <a:r>
                        <a:rPr lang="ar-SA" sz="24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1179674">
                <a:tc>
                  <a:txBody>
                    <a:bodyPr/>
                    <a:lstStyle/>
                    <a:p>
                      <a:pPr algn="justLow" rtl="1">
                        <a:lnSpc>
                          <a:spcPct val="107000"/>
                        </a:lnSpc>
                        <a:spcAft>
                          <a:spcPts val="0"/>
                        </a:spcAft>
                      </a:pPr>
                      <a:r>
                        <a:rPr lang="ar-SA" sz="2400" b="1" dirty="0">
                          <a:effectLst/>
                          <a:latin typeface="Calibri" panose="020F0502020204030204" pitchFamily="34" charset="0"/>
                          <a:ea typeface="Calibri" panose="020F0502020204030204" pitchFamily="34" charset="0"/>
                          <a:cs typeface="Segoe UI" panose="020B0502040204020203" pitchFamily="34" charset="0"/>
                        </a:rPr>
                        <a:t>3-</a:t>
                      </a:r>
                      <a:r>
                        <a:rPr lang="ar-SA" sz="2400" dirty="0">
                          <a:effectLst/>
                          <a:latin typeface="Calibri" panose="020F0502020204030204" pitchFamily="34" charset="0"/>
                          <a:ea typeface="Calibri" panose="020F0502020204030204" pitchFamily="34" charset="0"/>
                          <a:cs typeface="Arial" panose="020B0604020202020204" pitchFamily="34" charset="0"/>
                        </a:rPr>
                        <a:t> </a:t>
                      </a:r>
                      <a:r>
                        <a:rPr lang="ar-SA" sz="2400" b="1" dirty="0">
                          <a:effectLst/>
                          <a:latin typeface="Calibri" panose="020F0502020204030204" pitchFamily="34" charset="0"/>
                          <a:ea typeface="Calibri" panose="020F0502020204030204" pitchFamily="34" charset="0"/>
                          <a:cs typeface="Segoe UI" panose="020B0502040204020203" pitchFamily="34" charset="0"/>
                        </a:rPr>
                        <a:t>مستوى نشاط غير طبيعى بشكل متوسط قد يكون الطفل بالغ النشاط و من الصعب أن يكبح. لديه طاقة غير محدودة  و قد لا يخلد للنوم بسهولة مساءً. على العكس, قد يكون الطفل بالغ الكسل و يحتاج لقدر كبير من  الحث لجعله يتحرك.</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586439">
                <a:tc>
                  <a:txBody>
                    <a:bodyPr/>
                    <a:lstStyle/>
                    <a:p>
                      <a:pPr algn="ctr" rtl="1">
                        <a:lnSpc>
                          <a:spcPct val="107000"/>
                        </a:lnSpc>
                        <a:spcAft>
                          <a:spcPts val="0"/>
                        </a:spcAft>
                      </a:pPr>
                      <a:r>
                        <a:rPr lang="ar-SA" sz="24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3.5</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1179674">
                <a:tc>
                  <a:txBody>
                    <a:bodyPr/>
                    <a:lstStyle/>
                    <a:p>
                      <a:pPr algn="justLow" rtl="1">
                        <a:lnSpc>
                          <a:spcPct val="107000"/>
                        </a:lnSpc>
                        <a:spcAft>
                          <a:spcPts val="0"/>
                        </a:spcAft>
                      </a:pPr>
                      <a:r>
                        <a:rPr lang="ar-SA" sz="2400" b="1" dirty="0">
                          <a:effectLst/>
                          <a:latin typeface="Calibri" panose="020F0502020204030204" pitchFamily="34" charset="0"/>
                          <a:ea typeface="Calibri" panose="020F0502020204030204" pitchFamily="34" charset="0"/>
                          <a:cs typeface="Segoe UI" panose="020B0502040204020203" pitchFamily="34" charset="0"/>
                        </a:rPr>
                        <a:t>4 -</a:t>
                      </a:r>
                      <a:r>
                        <a:rPr lang="ar-SA" sz="2400" dirty="0">
                          <a:effectLst/>
                          <a:latin typeface="Calibri" panose="020F0502020204030204" pitchFamily="34" charset="0"/>
                          <a:ea typeface="Calibri" panose="020F0502020204030204" pitchFamily="34" charset="0"/>
                          <a:cs typeface="Arial" panose="020B0604020202020204" pitchFamily="34" charset="0"/>
                        </a:rPr>
                        <a:t> </a:t>
                      </a:r>
                      <a:r>
                        <a:rPr lang="ar-SA" sz="2400" b="1" dirty="0">
                          <a:effectLst/>
                          <a:latin typeface="Calibri" panose="020F0502020204030204" pitchFamily="34" charset="0"/>
                          <a:ea typeface="Calibri" panose="020F0502020204030204" pitchFamily="34" charset="0"/>
                          <a:cs typeface="Segoe UI" panose="020B0502040204020203" pitchFamily="34" charset="0"/>
                        </a:rPr>
                        <a:t>مستوى نشاط غير طبيعى بشكل حاد الطفل يبدي أقصى النشاط أو الخمول وحتى قد يتحول من النقيض إلى الآخر.</a:t>
                      </a:r>
                      <a:r>
                        <a:rPr lang="ar-SA" sz="2400" dirty="0">
                          <a:effectLst/>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400" b="1" dirty="0">
                          <a:effectLst/>
                          <a:latin typeface="Calibri" panose="020F0502020204030204" pitchFamily="34" charset="0"/>
                          <a:ea typeface="Calibri" panose="020F0502020204030204" pitchFamily="34" charset="0"/>
                          <a:cs typeface="Segoe UI" panose="020B0502040204020203" pitchFamily="34" charset="0"/>
                        </a:rPr>
                        <a:t>قلق معتدل خلال التقييم لم يتعارض مع عملية.</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23199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28391443"/>
              </p:ext>
            </p:extLst>
          </p:nvPr>
        </p:nvGraphicFramePr>
        <p:xfrm>
          <a:off x="0" y="2"/>
          <a:ext cx="9144000" cy="6857997"/>
        </p:xfrm>
        <a:graphic>
          <a:graphicData uri="http://schemas.openxmlformats.org/drawingml/2006/table">
            <a:tbl>
              <a:tblPr rtl="1" firstRow="1" firstCol="1" bandRow="1"/>
              <a:tblGrid>
                <a:gridCol w="9144000"/>
              </a:tblGrid>
              <a:tr h="581320">
                <a:tc>
                  <a:txBody>
                    <a:bodyPr/>
                    <a:lstStyle/>
                    <a:p>
                      <a:pPr algn="ctr" rtl="1">
                        <a:lnSpc>
                          <a:spcPct val="107000"/>
                        </a:lnSpc>
                        <a:spcAft>
                          <a:spcPts val="0"/>
                        </a:spcAft>
                      </a:pPr>
                      <a:r>
                        <a:rPr lang="ar-SA" sz="32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مستوى واتساق الاستجابة الفكرية</a:t>
                      </a:r>
                      <a:endParaRPr lang="en-US" sz="3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406902">
                <a:tc>
                  <a:txBody>
                    <a:bodyPr/>
                    <a:lstStyle/>
                    <a:p>
                      <a:pPr algn="ctr" rtl="1">
                        <a:lnSpc>
                          <a:spcPct val="107000"/>
                        </a:lnSpc>
                        <a:spcAft>
                          <a:spcPts val="0"/>
                        </a:spcAft>
                      </a:pPr>
                      <a:r>
                        <a:rPr lang="ar-SA" sz="2000" b="1"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لتقييم هذا البند , من الضروري قراءة  التعاريف الموسعة في الكتيب</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06902">
                <a:tc>
                  <a:txBody>
                    <a:bodyPr/>
                    <a:lstStyle/>
                    <a:p>
                      <a:pPr algn="justLow"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1-</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b="1" dirty="0">
                          <a:effectLst/>
                          <a:latin typeface="Calibri" panose="020F0502020204030204" pitchFamily="34" charset="0"/>
                          <a:ea typeface="Calibri" panose="020F0502020204030204" pitchFamily="34" charset="0"/>
                          <a:cs typeface="Segoe UI" panose="020B0502040204020203" pitchFamily="34" charset="0"/>
                        </a:rPr>
                        <a:t>الذكاء طبيعي و متسق إلى حد معقول في مختلف المجالات.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06902">
                <a:tc>
                  <a:txBody>
                    <a:bodyPr/>
                    <a:lstStyle/>
                    <a:p>
                      <a:pPr algn="ctr" rtl="1">
                        <a:lnSpc>
                          <a:spcPct val="107000"/>
                        </a:lnSpc>
                        <a:spcAft>
                          <a:spcPts val="0"/>
                        </a:spcAft>
                      </a:pPr>
                      <a:r>
                        <a:rPr lang="ar-SA" sz="18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الطفل لديه معدل ذكاء منخفض (معدل</a:t>
                      </a:r>
                      <a:r>
                        <a:rPr lang="en-US" sz="1800" dirty="0">
                          <a:solidFill>
                            <a:srgbClr val="C00000"/>
                          </a:solidFill>
                          <a:effectLst/>
                          <a:latin typeface="Segoe UI" panose="020B0502040204020203" pitchFamily="34" charset="0"/>
                          <a:ea typeface="Calibri" panose="020F0502020204030204" pitchFamily="34" charset="0"/>
                          <a:cs typeface="Arial" panose="020B0604020202020204" pitchFamily="34" charset="0"/>
                        </a:rPr>
                        <a:t>IQ </a:t>
                      </a:r>
                      <a:r>
                        <a:rPr lang="ar-SA" sz="1800" dirty="0">
                          <a:solidFill>
                            <a:srgbClr val="C00000"/>
                          </a:solidFill>
                          <a:effectLst/>
                          <a:latin typeface="Segoe UI" panose="020B0502040204020203" pitchFamily="34" charset="0"/>
                          <a:ea typeface="Calibri" panose="020F0502020204030204" pitchFamily="34" charset="0"/>
                          <a:cs typeface="Arial" panose="020B0604020202020204" pitchFamily="34" charset="0"/>
                        </a:rPr>
                        <a:t>بين 71 و 85 ) و ليس لديه أي مشاكل أو مهارات تعلم غير عادية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813803">
                <a:tc>
                  <a:txBody>
                    <a:bodyPr/>
                    <a:lstStyle/>
                    <a:p>
                      <a:pPr algn="justLow" rtl="1">
                        <a:lnSpc>
                          <a:spcPct val="107000"/>
                        </a:lnSpc>
                        <a:spcAft>
                          <a:spcPts val="0"/>
                        </a:spcAft>
                      </a:pPr>
                      <a:r>
                        <a:rPr lang="ar-SA" sz="1800" b="1">
                          <a:effectLst/>
                          <a:latin typeface="Calibri" panose="020F0502020204030204" pitchFamily="34" charset="0"/>
                          <a:ea typeface="Calibri" panose="020F0502020204030204" pitchFamily="34" charset="0"/>
                          <a:cs typeface="Segoe UI" panose="020B0502040204020203" pitchFamily="34" charset="0"/>
                        </a:rPr>
                        <a:t>2-</a:t>
                      </a:r>
                      <a:r>
                        <a:rPr lang="ar-SA" sz="1800">
                          <a:effectLst/>
                          <a:latin typeface="Calibri" panose="020F0502020204030204" pitchFamily="34" charset="0"/>
                          <a:ea typeface="Calibri" panose="020F0502020204030204" pitchFamily="34" charset="0"/>
                          <a:cs typeface="Arial" panose="020B0604020202020204" pitchFamily="34" charset="0"/>
                        </a:rPr>
                        <a:t> </a:t>
                      </a:r>
                      <a:r>
                        <a:rPr lang="ar-SA" sz="1800" b="1">
                          <a:effectLst/>
                          <a:latin typeface="Calibri" panose="020F0502020204030204" pitchFamily="34" charset="0"/>
                          <a:ea typeface="Calibri" panose="020F0502020204030204" pitchFamily="34" charset="0"/>
                          <a:cs typeface="Segoe UI" panose="020B0502040204020203" pitchFamily="34" charset="0"/>
                        </a:rPr>
                        <a:t>أداء الفكري غير طبيعي معتدل للطفل قدر منخفض جدا  من الذكاء (معدل </a:t>
                      </a:r>
                      <a:r>
                        <a:rPr lang="en-US" sz="1800" b="1">
                          <a:effectLst/>
                          <a:latin typeface="Segoe UI" panose="020B0502040204020203" pitchFamily="34" charset="0"/>
                          <a:ea typeface="Calibri" panose="020F0502020204030204" pitchFamily="34" charset="0"/>
                          <a:cs typeface="Arial" panose="020B0604020202020204" pitchFamily="34" charset="0"/>
                        </a:rPr>
                        <a:t>IQ </a:t>
                      </a:r>
                      <a:r>
                        <a:rPr lang="ar-SA" sz="1800" b="1">
                          <a:effectLst/>
                          <a:latin typeface="Segoe UI" panose="020B0502040204020203" pitchFamily="34" charset="0"/>
                          <a:ea typeface="Calibri" panose="020F0502020204030204" pitchFamily="34" charset="0"/>
                          <a:cs typeface="Arial" panose="020B0604020202020204" pitchFamily="34" charset="0"/>
                        </a:rPr>
                        <a:t>هو 70 أو أقل) يبدو أن مهاراته متأخرة نسبيا بالتساوي في جميع مجالات</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813803">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13.5	للطفل قدر منخفض جدا  من الذكاء(معدل </a:t>
                      </a:r>
                      <a:r>
                        <a:rPr lang="en-US" sz="2000" dirty="0">
                          <a:solidFill>
                            <a:srgbClr val="C00000"/>
                          </a:solidFill>
                          <a:effectLst/>
                          <a:latin typeface="Segoe UI" panose="020B0502040204020203" pitchFamily="34" charset="0"/>
                          <a:ea typeface="Calibri" panose="020F0502020204030204" pitchFamily="34" charset="0"/>
                          <a:cs typeface="Arial" panose="020B0604020202020204" pitchFamily="34" charset="0"/>
                        </a:rPr>
                        <a:t>IQ </a:t>
                      </a:r>
                      <a:r>
                        <a:rPr lang="ar-SA" sz="2000" dirty="0">
                          <a:solidFill>
                            <a:srgbClr val="C00000"/>
                          </a:solidFill>
                          <a:effectLst/>
                          <a:latin typeface="Segoe UI" panose="020B0502040204020203" pitchFamily="34" charset="0"/>
                          <a:ea typeface="Calibri" panose="020F0502020204030204" pitchFamily="34" charset="0"/>
                          <a:cs typeface="Arial" panose="020B0604020202020204" pitchFamily="34" charset="0"/>
                        </a:rPr>
                        <a:t>هو 70 أو أقل) يبدو أن المهارات تختلف في المجالات، ولكن ليس هناك ما هو عند أو فوق المتوسط</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813803">
                <a:tc>
                  <a:txBody>
                    <a:bodyPr/>
                    <a:lstStyle/>
                    <a:p>
                      <a:pPr algn="justLow" rtl="1">
                        <a:lnSpc>
                          <a:spcPct val="107000"/>
                        </a:lnSpc>
                        <a:spcAft>
                          <a:spcPts val="0"/>
                        </a:spcAft>
                      </a:pPr>
                      <a:r>
                        <a:rPr lang="ar-SA" sz="1800" b="1">
                          <a:effectLst/>
                          <a:latin typeface="Calibri" panose="020F0502020204030204" pitchFamily="34" charset="0"/>
                          <a:ea typeface="Calibri" panose="020F0502020204030204" pitchFamily="34" charset="0"/>
                          <a:cs typeface="Segoe UI" panose="020B0502040204020203" pitchFamily="34" charset="0"/>
                        </a:rPr>
                        <a:t>3-</a:t>
                      </a:r>
                      <a:r>
                        <a:rPr lang="ar-SA" sz="1800">
                          <a:effectLst/>
                          <a:latin typeface="Calibri" panose="020F0502020204030204" pitchFamily="34" charset="0"/>
                          <a:ea typeface="Calibri" panose="020F0502020204030204" pitchFamily="34" charset="0"/>
                          <a:cs typeface="Arial" panose="020B0604020202020204" pitchFamily="34" charset="0"/>
                        </a:rPr>
                        <a:t> </a:t>
                      </a:r>
                      <a:r>
                        <a:rPr lang="ar-SA" sz="1800" b="1">
                          <a:effectLst/>
                          <a:latin typeface="Calibri" panose="020F0502020204030204" pitchFamily="34" charset="0"/>
                          <a:ea typeface="Calibri" panose="020F0502020204030204" pitchFamily="34" charset="0"/>
                          <a:cs typeface="Segoe UI" panose="020B0502040204020203" pitchFamily="34" charset="0"/>
                        </a:rPr>
                        <a:t>أداء الفكري غير طبيعي متوسط ذكاء الطفل الإجمالي في نطاق المعوقين فكريا إلى متوسط</a:t>
                      </a:r>
                      <a:br>
                        <a:rPr lang="ar-SA" sz="1800" b="1">
                          <a:effectLst/>
                          <a:latin typeface="Calibri" panose="020F0502020204030204" pitchFamily="34" charset="0"/>
                          <a:ea typeface="Calibri" panose="020F0502020204030204" pitchFamily="34" charset="0"/>
                          <a:cs typeface="Segoe UI" panose="020B0502040204020203" pitchFamily="34" charset="0"/>
                        </a:rPr>
                      </a:br>
                      <a:r>
                        <a:rPr lang="ar-SA" sz="1800" b="1">
                          <a:effectLst/>
                          <a:latin typeface="Calibri" panose="020F0502020204030204" pitchFamily="34" charset="0"/>
                          <a:ea typeface="Calibri" panose="020F0502020204030204" pitchFamily="34" charset="0"/>
                          <a:cs typeface="Segoe UI" panose="020B0502040204020203" pitchFamily="34" charset="0"/>
                        </a:rPr>
                        <a:t> ( معدل </a:t>
                      </a:r>
                      <a:r>
                        <a:rPr lang="en-US" sz="1800" b="1">
                          <a:effectLst/>
                          <a:latin typeface="Segoe UI" panose="020B0502040204020203" pitchFamily="34" charset="0"/>
                          <a:ea typeface="Calibri" panose="020F0502020204030204" pitchFamily="34" charset="0"/>
                          <a:cs typeface="Arial" panose="020B0604020202020204" pitchFamily="34" charset="0"/>
                        </a:rPr>
                        <a:t>IQ </a:t>
                      </a:r>
                      <a:r>
                        <a:rPr lang="ar-SA" sz="1800" b="1">
                          <a:effectLst/>
                          <a:latin typeface="Segoe UI" panose="020B0502040204020203" pitchFamily="34" charset="0"/>
                          <a:ea typeface="Calibri" panose="020F0502020204030204" pitchFamily="34" charset="0"/>
                          <a:cs typeface="Arial" panose="020B0604020202020204" pitchFamily="34" charset="0"/>
                        </a:rPr>
                        <a:t>أقل من 115)، وهناك تباين كبير في المهارات. مهارة واحدة على الأقل في المدى المتوسط.</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986953">
                <a:tc>
                  <a:txBody>
                    <a:bodyPr/>
                    <a:lstStyle/>
                    <a:p>
                      <a:pPr algn="ctr" rtl="1">
                        <a:lnSpc>
                          <a:spcPct val="107000"/>
                        </a:lnSpc>
                        <a:spcAft>
                          <a:spcPts val="0"/>
                        </a:spcAft>
                      </a:pPr>
                      <a:r>
                        <a:rPr lang="ar-SA" sz="20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3.5 ذكاء الطفل الإجمالي في نطاق المعوقين فكريا إلى متوسط ( معدل </a:t>
                      </a:r>
                      <a:r>
                        <a:rPr lang="en-US" sz="2000" dirty="0">
                          <a:solidFill>
                            <a:srgbClr val="C00000"/>
                          </a:solidFill>
                          <a:effectLst/>
                          <a:latin typeface="Segoe UI" panose="020B0502040204020203" pitchFamily="34" charset="0"/>
                          <a:ea typeface="Calibri" panose="020F0502020204030204" pitchFamily="34" charset="0"/>
                          <a:cs typeface="Arial" panose="020B0604020202020204" pitchFamily="34" charset="0"/>
                        </a:rPr>
                        <a:t>IQ </a:t>
                      </a:r>
                      <a:r>
                        <a:rPr lang="ar-SA" sz="2000" dirty="0">
                          <a:solidFill>
                            <a:srgbClr val="C00000"/>
                          </a:solidFill>
                          <a:effectLst/>
                          <a:latin typeface="Segoe UI" panose="020B0502040204020203" pitchFamily="34" charset="0"/>
                          <a:ea typeface="Calibri" panose="020F0502020204030204" pitchFamily="34" charset="0"/>
                          <a:cs typeface="Arial" panose="020B0604020202020204" pitchFamily="34" charset="0"/>
                        </a:rPr>
                        <a:t>أقل من 115)، وهناك تباين كبير في المهارات. يتم تضمين مهارة واحدة على الأقل في المدى  فوق المتوسط , مهارات المواهب المتطرفة يتم تصنيفها في فئة</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92D050"/>
                    </a:solidFill>
                  </a:tcPr>
                </a:tc>
              </a:tr>
              <a:tr h="1627609">
                <a:tc>
                  <a:txBody>
                    <a:bodyPr/>
                    <a:lstStyle/>
                    <a:p>
                      <a:pPr algn="justLow"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4 -</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b="1" dirty="0">
                          <a:effectLst/>
                          <a:latin typeface="Calibri" panose="020F0502020204030204" pitchFamily="34" charset="0"/>
                          <a:ea typeface="Calibri" panose="020F0502020204030204" pitchFamily="34" charset="0"/>
                          <a:cs typeface="Segoe UI" panose="020B0502040204020203" pitchFamily="34" charset="0"/>
                        </a:rPr>
                        <a:t>أداء الفكري غير طبيعي حاد تعطي هذه الدرجة من التقييم  عندما توجد موهبة متطرفة بغض النظر عن مستوى الذكاء الإجمالي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1800" b="1" dirty="0">
                          <a:effectLst/>
                          <a:latin typeface="Calibri" panose="020F0502020204030204" pitchFamily="34" charset="0"/>
                          <a:ea typeface="Calibri" panose="020F0502020204030204" pitchFamily="34" charset="0"/>
                          <a:cs typeface="Segoe UI" panose="020B0502040204020203" pitchFamily="34" charset="0"/>
                        </a:rPr>
                        <a:t>اختبار قدراته الفكرية هي أدنى بكثير من المتوسط يمكنه تسمية كل الأحرف الأبجدية، وقراءة أسماء الشخصيات المفضلة لديه، عد حتى 25، وتحديد الأشكال الأساسية (متلقي)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95327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00729922"/>
              </p:ext>
            </p:extLst>
          </p:nvPr>
        </p:nvGraphicFramePr>
        <p:xfrm>
          <a:off x="2522" y="2"/>
          <a:ext cx="9141477" cy="6857998"/>
        </p:xfrm>
        <a:graphic>
          <a:graphicData uri="http://schemas.openxmlformats.org/drawingml/2006/table">
            <a:tbl>
              <a:tblPr rtl="1" firstRow="1" firstCol="1" bandRow="1"/>
              <a:tblGrid>
                <a:gridCol w="9141477"/>
              </a:tblGrid>
              <a:tr h="796942">
                <a:tc>
                  <a:txBody>
                    <a:bodyPr/>
                    <a:lstStyle/>
                    <a:p>
                      <a:pPr algn="ctr" rtl="1">
                        <a:lnSpc>
                          <a:spcPct val="107000"/>
                        </a:lnSpc>
                        <a:spcAft>
                          <a:spcPts val="0"/>
                        </a:spcAft>
                      </a:pPr>
                      <a:r>
                        <a:rPr lang="ar-SA" sz="3200"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الانطباع العام</a:t>
                      </a:r>
                      <a:endParaRPr lang="en-US" sz="3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47625" cap="flat" cmpd="dbl" algn="ctr">
                      <a:solidFill>
                        <a:srgbClr val="00B0F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673451">
                <a:tc>
                  <a:txBody>
                    <a:bodyPr/>
                    <a:lstStyle/>
                    <a:p>
                      <a:pPr algn="justLow" rtl="1">
                        <a:lnSpc>
                          <a:spcPct val="107000"/>
                        </a:lnSpc>
                        <a:spcAft>
                          <a:spcPts val="0"/>
                        </a:spcAft>
                      </a:pPr>
                      <a:r>
                        <a:rPr lang="ar-SA" sz="2000" b="1">
                          <a:effectLst/>
                          <a:latin typeface="Calibri" panose="020F0502020204030204" pitchFamily="34" charset="0"/>
                          <a:ea typeface="Calibri" panose="020F0502020204030204" pitchFamily="34" charset="0"/>
                          <a:cs typeface="Segoe UI" panose="020B0502040204020203" pitchFamily="34" charset="0"/>
                        </a:rPr>
                        <a:t>1-</a:t>
                      </a:r>
                      <a:r>
                        <a:rPr lang="ar-SA" sz="2000">
                          <a:effectLst/>
                          <a:latin typeface="Calibri" panose="020F0502020204030204" pitchFamily="34" charset="0"/>
                          <a:ea typeface="Calibri" panose="020F0502020204030204" pitchFamily="34" charset="0"/>
                          <a:cs typeface="Arial" panose="020B0604020202020204" pitchFamily="34" charset="0"/>
                        </a:rPr>
                        <a:t> </a:t>
                      </a:r>
                      <a:r>
                        <a:rPr lang="ar-SA" sz="2000" b="1">
                          <a:effectLst/>
                          <a:latin typeface="Calibri" panose="020F0502020204030204" pitchFamily="34" charset="0"/>
                          <a:ea typeface="Calibri" panose="020F0502020204030204" pitchFamily="34" charset="0"/>
                          <a:cs typeface="Segoe UI" panose="020B0502040204020203" pitchFamily="34" charset="0"/>
                        </a:rPr>
                        <a:t>لا يوجد اضطراب توحد الطفل لا يظهر أي من خصائص أعراض التوحد</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673451">
                <a:tc>
                  <a:txBody>
                    <a:bodyPr/>
                    <a:lstStyle/>
                    <a:p>
                      <a:pPr algn="ctr" rtl="1">
                        <a:lnSpc>
                          <a:spcPct val="107000"/>
                        </a:lnSpc>
                        <a:spcAft>
                          <a:spcPts val="0"/>
                        </a:spcAft>
                      </a:pPr>
                      <a:r>
                        <a:rPr lang="ar-SA" sz="2000">
                          <a:solidFill>
                            <a:srgbClr val="C00000"/>
                          </a:solidFill>
                          <a:effectLst/>
                          <a:latin typeface="Calibri" panose="020F0502020204030204" pitchFamily="34" charset="0"/>
                          <a:ea typeface="Calibri" panose="020F0502020204030204" pitchFamily="34" charset="0"/>
                          <a:cs typeface="Segoe UI" panose="020B0502040204020203" pitchFamily="34" charset="0"/>
                        </a:rPr>
                        <a:t>1.5</a:t>
                      </a:r>
                      <a:r>
                        <a:rPr lang="ar-SA" sz="2000">
                          <a:effectLst/>
                          <a:latin typeface="Calibri" panose="020F0502020204030204" pitchFamily="34" charset="0"/>
                          <a:ea typeface="Calibri" panose="020F0502020204030204" pitchFamily="34" charset="0"/>
                          <a:cs typeface="Arial" panose="020B0604020202020204" pitchFamily="34" charset="0"/>
                        </a:rPr>
                        <a:t> </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673451">
                <a:tc>
                  <a:txBody>
                    <a:bodyPr/>
                    <a:lstStyle/>
                    <a:p>
                      <a:pPr algn="justLow" rtl="1">
                        <a:lnSpc>
                          <a:spcPct val="107000"/>
                        </a:lnSpc>
                        <a:spcAft>
                          <a:spcPts val="0"/>
                        </a:spcAft>
                      </a:pPr>
                      <a:r>
                        <a:rPr lang="ar-SA" sz="2000" b="1">
                          <a:effectLst/>
                          <a:latin typeface="Calibri" panose="020F0502020204030204" pitchFamily="34" charset="0"/>
                          <a:ea typeface="Calibri" panose="020F0502020204030204" pitchFamily="34" charset="0"/>
                          <a:cs typeface="Segoe UI" panose="020B0502040204020203" pitchFamily="34" charset="0"/>
                        </a:rPr>
                        <a:t>2-</a:t>
                      </a:r>
                      <a:r>
                        <a:rPr lang="ar-SA" sz="2000">
                          <a:effectLst/>
                          <a:latin typeface="Calibri" panose="020F0502020204030204" pitchFamily="34" charset="0"/>
                          <a:ea typeface="Calibri" panose="020F0502020204030204" pitchFamily="34" charset="0"/>
                          <a:cs typeface="Arial" panose="020B0604020202020204" pitchFamily="34" charset="0"/>
                        </a:rPr>
                        <a:t> </a:t>
                      </a:r>
                      <a:r>
                        <a:rPr lang="ar-SA" sz="2000" b="1">
                          <a:effectLst/>
                          <a:latin typeface="Calibri" panose="020F0502020204030204" pitchFamily="34" charset="0"/>
                          <a:ea typeface="Calibri" panose="020F0502020204030204" pitchFamily="34" charset="0"/>
                          <a:cs typeface="Segoe UI" panose="020B0502040204020203" pitchFamily="34" charset="0"/>
                        </a:rPr>
                        <a:t>اضطراب طيف توحد معتدل يظهر الطفل بعض الأعراض  أو درجة معتدلة من اضطراب التوحد.</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673451">
                <a:tc>
                  <a:txBody>
                    <a:bodyPr/>
                    <a:lstStyle/>
                    <a:p>
                      <a:pPr algn="ctr" rtl="1">
                        <a:lnSpc>
                          <a:spcPct val="107000"/>
                        </a:lnSpc>
                        <a:spcAft>
                          <a:spcPts val="0"/>
                        </a:spcAft>
                      </a:pPr>
                      <a:r>
                        <a:rPr lang="ar-SA" sz="2000">
                          <a:solidFill>
                            <a:srgbClr val="C00000"/>
                          </a:solidFill>
                          <a:effectLst/>
                          <a:latin typeface="Calibri" panose="020F0502020204030204" pitchFamily="34" charset="0"/>
                          <a:ea typeface="Calibri" panose="020F0502020204030204" pitchFamily="34" charset="0"/>
                          <a:cs typeface="Segoe UI" panose="020B0502040204020203" pitchFamily="34" charset="0"/>
                        </a:rPr>
                        <a:t>2.5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673451">
                <a:tc>
                  <a:txBody>
                    <a:bodyPr/>
                    <a:lstStyle/>
                    <a:p>
                      <a:pPr algn="justLow" rtl="1">
                        <a:lnSpc>
                          <a:spcPct val="107000"/>
                        </a:lnSpc>
                        <a:spcAft>
                          <a:spcPts val="0"/>
                        </a:spcAft>
                      </a:pPr>
                      <a:r>
                        <a:rPr lang="ar-SA" sz="2000" b="1">
                          <a:effectLst/>
                          <a:latin typeface="Calibri" panose="020F0502020204030204" pitchFamily="34" charset="0"/>
                          <a:ea typeface="Calibri" panose="020F0502020204030204" pitchFamily="34" charset="0"/>
                          <a:cs typeface="Segoe UI" panose="020B0502040204020203" pitchFamily="34" charset="0"/>
                        </a:rPr>
                        <a:t>3-</a:t>
                      </a:r>
                      <a:r>
                        <a:rPr lang="ar-SA" sz="2000">
                          <a:effectLst/>
                          <a:latin typeface="Calibri" panose="020F0502020204030204" pitchFamily="34" charset="0"/>
                          <a:ea typeface="Calibri" panose="020F0502020204030204" pitchFamily="34" charset="0"/>
                          <a:cs typeface="Arial" panose="020B0604020202020204" pitchFamily="34" charset="0"/>
                        </a:rPr>
                        <a:t> </a:t>
                      </a:r>
                      <a:r>
                        <a:rPr lang="ar-SA" sz="2000" b="1">
                          <a:effectLst/>
                          <a:latin typeface="Calibri" panose="020F0502020204030204" pitchFamily="34" charset="0"/>
                          <a:ea typeface="Calibri" panose="020F0502020204030204" pitchFamily="34" charset="0"/>
                          <a:cs typeface="Segoe UI" panose="020B0502040204020203" pitchFamily="34" charset="0"/>
                        </a:rPr>
                        <a:t>اضطراب طيف توحد متوسط يظهر الطفل عددا من أعراض أو درجة متوسطة من التوحد.</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673451">
                <a:tc>
                  <a:txBody>
                    <a:bodyPr/>
                    <a:lstStyle/>
                    <a:p>
                      <a:pPr algn="ctr" rtl="1">
                        <a:lnSpc>
                          <a:spcPct val="107000"/>
                        </a:lnSpc>
                        <a:spcAft>
                          <a:spcPts val="0"/>
                        </a:spcAft>
                      </a:pPr>
                      <a:r>
                        <a:rPr lang="ar-SA" sz="2000">
                          <a:solidFill>
                            <a:srgbClr val="C00000"/>
                          </a:solidFill>
                          <a:effectLst/>
                          <a:latin typeface="Calibri" panose="020F0502020204030204" pitchFamily="34" charset="0"/>
                          <a:ea typeface="Calibri" panose="020F0502020204030204" pitchFamily="34" charset="0"/>
                          <a:cs typeface="Segoe UI" panose="020B0502040204020203" pitchFamily="34" charset="0"/>
                        </a:rPr>
                        <a:t>3.5 </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r>
              <a:tr h="2020350">
                <a:tc>
                  <a:txBody>
                    <a:bodyPr/>
                    <a:lstStyle/>
                    <a:p>
                      <a:pPr algn="justLow" rtl="1">
                        <a:lnSpc>
                          <a:spcPct val="107000"/>
                        </a:lnSpc>
                        <a:spcAft>
                          <a:spcPts val="0"/>
                        </a:spcAft>
                      </a:pPr>
                      <a:r>
                        <a:rPr lang="ar-SA" sz="2000" b="1" dirty="0">
                          <a:effectLst/>
                          <a:latin typeface="Calibri" panose="020F0502020204030204" pitchFamily="34" charset="0"/>
                          <a:ea typeface="Calibri" panose="020F0502020204030204" pitchFamily="34" charset="0"/>
                          <a:cs typeface="Segoe UI" panose="020B0502040204020203" pitchFamily="34" charset="0"/>
                        </a:rPr>
                        <a:t>4 -</a:t>
                      </a:r>
                      <a:r>
                        <a:rPr lang="ar-SA" sz="2000" dirty="0">
                          <a:effectLst/>
                          <a:latin typeface="Calibri" panose="020F0502020204030204" pitchFamily="34" charset="0"/>
                          <a:ea typeface="Calibri" panose="020F0502020204030204" pitchFamily="34" charset="0"/>
                          <a:cs typeface="Arial" panose="020B0604020202020204" pitchFamily="34" charset="0"/>
                        </a:rPr>
                        <a:t> </a:t>
                      </a:r>
                      <a:r>
                        <a:rPr lang="ar-SA" sz="2000" b="1" dirty="0">
                          <a:effectLst/>
                          <a:latin typeface="Calibri" panose="020F0502020204030204" pitchFamily="34" charset="0"/>
                          <a:ea typeface="Calibri" panose="020F0502020204030204" pitchFamily="34" charset="0"/>
                          <a:cs typeface="Segoe UI" panose="020B0502040204020203" pitchFamily="34" charset="0"/>
                        </a:rPr>
                        <a:t>اضطراب  طيف توحد حاد يظهر الطفل العديد من الأعراض أو درجة حادة من التوحد.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justLow" rtl="1">
                        <a:lnSpc>
                          <a:spcPct val="107000"/>
                        </a:lnSpc>
                        <a:spcAft>
                          <a:spcPts val="0"/>
                        </a:spcAft>
                      </a:pPr>
                      <a:r>
                        <a:rPr lang="ar-SA" sz="2000" b="1" dirty="0">
                          <a:solidFill>
                            <a:srgbClr val="C00000"/>
                          </a:solidFill>
                          <a:effectLst/>
                          <a:latin typeface="Calibri" panose="020F0502020204030204" pitchFamily="34" charset="0"/>
                          <a:ea typeface="Calibri" panose="020F0502020204030204" pitchFamily="34" charset="0"/>
                          <a:cs typeface="Segoe UI" panose="020B0502040204020203" pitchFamily="34" charset="0"/>
                        </a:rPr>
                        <a:t>خصائص عديدة من التوحد </a:t>
                      </a:r>
                      <a:r>
                        <a:rPr lang="ar-SA" sz="2000" b="1" dirty="0">
                          <a:effectLst/>
                          <a:latin typeface="Calibri" panose="020F0502020204030204" pitchFamily="34" charset="0"/>
                          <a:ea typeface="Calibri" panose="020F0502020204030204" pitchFamily="34" charset="0"/>
                          <a:cs typeface="Segoe UI" panose="020B0502040204020203" pitchFamily="34" charset="0"/>
                        </a:rPr>
                        <a:t>- تأخر كبير باللغة، لفظ صدوي، التحاور مع الفيديو، الاهتمام الاجتماعي مقيد ، الخطبة محدودة في أنشطة متبادلة اجتماعيا، وأنماط لعب متكررة، يقاوم التغيير، مع صعوبة التقليد واللعب بالدمى</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47625" cap="flat" cmpd="dbl" algn="ctr">
                      <a:solidFill>
                        <a:srgbClr val="00B0F0"/>
                      </a:solidFill>
                      <a:prstDash val="solid"/>
                      <a:round/>
                      <a:headEnd type="none" w="med" len="med"/>
                      <a:tailEnd type="none" w="med" len="med"/>
                    </a:lnL>
                    <a:lnR w="47625" cap="flat" cmpd="dbl" algn="ctr">
                      <a:solidFill>
                        <a:srgbClr val="00B0F0"/>
                      </a:solidFill>
                      <a:prstDash val="solid"/>
                      <a:round/>
                      <a:headEnd type="none" w="med" len="med"/>
                      <a:tailEnd type="none" w="med" len="med"/>
                    </a:lnR>
                    <a:lnT w="12700" cap="flat" cmpd="sng" algn="ctr">
                      <a:solidFill>
                        <a:srgbClr val="0070C0"/>
                      </a:solidFill>
                      <a:prstDash val="solid"/>
                      <a:round/>
                      <a:headEnd type="none" w="med" len="med"/>
                      <a:tailEnd type="none" w="med" len="med"/>
                    </a:lnT>
                    <a:lnB w="47625" cap="flat" cmpd="dbl" algn="ctr">
                      <a:solidFill>
                        <a:srgbClr val="00B0F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361475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7" name="Picture 26" descr="http://www.werathah.com/down/wp-content/uploads/2014/08/see-and-learn-first-sentences-reading-003-400w.jpg"/>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p:spPr>
      </p:pic>
    </p:spTree>
    <p:extLst>
      <p:ext uri="{BB962C8B-B14F-4D97-AF65-F5344CB8AC3E}">
        <p14:creationId xmlns:p14="http://schemas.microsoft.com/office/powerpoint/2010/main" val="2066272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4" name="Picture 2" descr="http://elraaed.com/ara/thumbnail.php?file=0001248_900_473696312.jpeg&amp;size=article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8954"/>
            <a:ext cx="9144000" cy="6079046"/>
          </a:xfrm>
          <a:prstGeom prst="rect">
            <a:avLst/>
          </a:prstGeom>
          <a:noFill/>
          <a:extLst>
            <a:ext uri="{909E8E84-426E-40DD-AFC4-6F175D3DCCD1}">
              <a14:hiddenFill xmlns:a14="http://schemas.microsoft.com/office/drawing/2010/main">
                <a:solidFill>
                  <a:srgbClr val="FFFFFF"/>
                </a:solidFill>
              </a14:hiddenFill>
            </a:ext>
          </a:extLst>
        </p:spPr>
      </p:pic>
      <p:sp>
        <p:nvSpPr>
          <p:cNvPr id="3" name="عنوان 1"/>
          <p:cNvSpPr txBox="1">
            <a:spLocks/>
          </p:cNvSpPr>
          <p:nvPr/>
        </p:nvSpPr>
        <p:spPr>
          <a:xfrm>
            <a:off x="0" y="0"/>
            <a:ext cx="9144000"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العوامل التي تؤثر علي النمو</a:t>
            </a:r>
            <a:endParaRPr lang="en-US" sz="2800" dirty="0"/>
          </a:p>
        </p:txBody>
      </p:sp>
      <p:cxnSp>
        <p:nvCxnSpPr>
          <p:cNvPr id="12" name="Straight Connector 11"/>
          <p:cNvCxnSpPr/>
          <p:nvPr/>
        </p:nvCxnSpPr>
        <p:spPr>
          <a:xfrm>
            <a:off x="7994705" y="778954"/>
            <a:ext cx="0" cy="2880320"/>
          </a:xfrm>
          <a:prstGeom prst="line">
            <a:avLst/>
          </a:prstGeom>
        </p:spPr>
        <p:style>
          <a:lnRef idx="3">
            <a:schemeClr val="accent5"/>
          </a:lnRef>
          <a:fillRef idx="0">
            <a:schemeClr val="accent5"/>
          </a:fillRef>
          <a:effectRef idx="2">
            <a:schemeClr val="accent5"/>
          </a:effectRef>
          <a:fontRef idx="minor">
            <a:schemeClr val="tx1"/>
          </a:fontRef>
        </p:style>
      </p:cxnSp>
      <p:sp>
        <p:nvSpPr>
          <p:cNvPr id="13" name="Oval 12"/>
          <p:cNvSpPr/>
          <p:nvPr/>
        </p:nvSpPr>
        <p:spPr>
          <a:xfrm>
            <a:off x="7057510" y="3659274"/>
            <a:ext cx="1872208" cy="1944216"/>
          </a:xfrm>
          <a:prstGeom prst="ellipse">
            <a:avLst/>
          </a:prstGeom>
        </p:spPr>
        <p:style>
          <a:lnRef idx="2">
            <a:schemeClr val="accent5"/>
          </a:lnRef>
          <a:fillRef idx="1">
            <a:schemeClr val="lt1"/>
          </a:fillRef>
          <a:effectRef idx="0">
            <a:schemeClr val="accent5"/>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العوامل الوراثية</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14" name="Straight Connector 13"/>
          <p:cNvCxnSpPr/>
          <p:nvPr/>
        </p:nvCxnSpPr>
        <p:spPr>
          <a:xfrm flipH="1">
            <a:off x="5761366" y="778954"/>
            <a:ext cx="1091" cy="2016224"/>
          </a:xfrm>
          <a:prstGeom prst="line">
            <a:avLst/>
          </a:prstGeom>
        </p:spPr>
        <p:style>
          <a:lnRef idx="3">
            <a:schemeClr val="accent5"/>
          </a:lnRef>
          <a:fillRef idx="0">
            <a:schemeClr val="accent5"/>
          </a:fillRef>
          <a:effectRef idx="2">
            <a:schemeClr val="accent5"/>
          </a:effectRef>
          <a:fontRef idx="minor">
            <a:schemeClr val="tx1"/>
          </a:fontRef>
        </p:style>
      </p:cxnSp>
      <p:sp>
        <p:nvSpPr>
          <p:cNvPr id="15" name="Oval 14"/>
          <p:cNvSpPr/>
          <p:nvPr/>
        </p:nvSpPr>
        <p:spPr>
          <a:xfrm>
            <a:off x="4825262" y="2795178"/>
            <a:ext cx="1872208" cy="1944216"/>
          </a:xfrm>
          <a:prstGeom prst="ellipse">
            <a:avLst/>
          </a:prstGeom>
        </p:spPr>
        <p:style>
          <a:lnRef idx="2">
            <a:schemeClr val="accent5"/>
          </a:lnRef>
          <a:fillRef idx="1">
            <a:schemeClr val="lt1"/>
          </a:fillRef>
          <a:effectRef idx="0">
            <a:schemeClr val="accent5"/>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الهرمونات</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16" name="Straight Connector 15"/>
          <p:cNvCxnSpPr/>
          <p:nvPr/>
        </p:nvCxnSpPr>
        <p:spPr>
          <a:xfrm>
            <a:off x="3314185" y="778954"/>
            <a:ext cx="0" cy="2880320"/>
          </a:xfrm>
          <a:prstGeom prst="line">
            <a:avLst/>
          </a:prstGeom>
        </p:spPr>
        <p:style>
          <a:lnRef idx="3">
            <a:schemeClr val="accent5"/>
          </a:lnRef>
          <a:fillRef idx="0">
            <a:schemeClr val="accent5"/>
          </a:fillRef>
          <a:effectRef idx="2">
            <a:schemeClr val="accent5"/>
          </a:effectRef>
          <a:fontRef idx="minor">
            <a:schemeClr val="tx1"/>
          </a:fontRef>
        </p:style>
      </p:cxnSp>
      <p:sp>
        <p:nvSpPr>
          <p:cNvPr id="17" name="Oval 16"/>
          <p:cNvSpPr/>
          <p:nvPr/>
        </p:nvSpPr>
        <p:spPr>
          <a:xfrm>
            <a:off x="2376990" y="3659274"/>
            <a:ext cx="1872208" cy="1944216"/>
          </a:xfrm>
          <a:prstGeom prst="ellipse">
            <a:avLst/>
          </a:prstGeom>
        </p:spPr>
        <p:style>
          <a:lnRef idx="2">
            <a:schemeClr val="accent5"/>
          </a:lnRef>
          <a:fillRef idx="1">
            <a:schemeClr val="lt1"/>
          </a:fillRef>
          <a:effectRef idx="0">
            <a:schemeClr val="accent5"/>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الغذاء</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18" name="Straight Connector 17"/>
          <p:cNvCxnSpPr/>
          <p:nvPr/>
        </p:nvCxnSpPr>
        <p:spPr>
          <a:xfrm flipH="1">
            <a:off x="1008838" y="778954"/>
            <a:ext cx="1091" cy="2016224"/>
          </a:xfrm>
          <a:prstGeom prst="line">
            <a:avLst/>
          </a:prstGeom>
        </p:spPr>
        <p:style>
          <a:lnRef idx="3">
            <a:schemeClr val="accent5"/>
          </a:lnRef>
          <a:fillRef idx="0">
            <a:schemeClr val="accent5"/>
          </a:fillRef>
          <a:effectRef idx="2">
            <a:schemeClr val="accent5"/>
          </a:effectRef>
          <a:fontRef idx="minor">
            <a:schemeClr val="tx1"/>
          </a:fontRef>
        </p:style>
      </p:cxnSp>
      <p:sp>
        <p:nvSpPr>
          <p:cNvPr id="19" name="Oval 18"/>
          <p:cNvSpPr/>
          <p:nvPr/>
        </p:nvSpPr>
        <p:spPr>
          <a:xfrm>
            <a:off x="72734" y="2795178"/>
            <a:ext cx="1872208" cy="1944216"/>
          </a:xfrm>
          <a:prstGeom prst="ellipse">
            <a:avLst/>
          </a:prstGeom>
        </p:spPr>
        <p:style>
          <a:lnRef idx="2">
            <a:schemeClr val="accent5"/>
          </a:lnRef>
          <a:fillRef idx="1">
            <a:schemeClr val="lt1"/>
          </a:fillRef>
          <a:effectRef idx="0">
            <a:schemeClr val="accent5"/>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الثقافة العامة للمجتمع</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20" name="Oval 19"/>
          <p:cNvSpPr/>
          <p:nvPr/>
        </p:nvSpPr>
        <p:spPr>
          <a:xfrm>
            <a:off x="7561566" y="1643050"/>
            <a:ext cx="864096" cy="864096"/>
          </a:xfrm>
          <a:prstGeom prst="ellips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i="0" dirty="0" smtClean="0">
                <a:solidFill>
                  <a:prstClr val="white"/>
                </a:solidFill>
                <a:latin typeface="Simplified Arabic" panose="02020603050405020304" pitchFamily="18" charset="-78"/>
                <a:cs typeface="Simplified Arabic" panose="02020603050405020304" pitchFamily="18" charset="-78"/>
              </a:rPr>
              <a:t>1</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1" name="Oval 20"/>
          <p:cNvSpPr/>
          <p:nvPr/>
        </p:nvSpPr>
        <p:spPr>
          <a:xfrm>
            <a:off x="5329318" y="1138994"/>
            <a:ext cx="864096" cy="864096"/>
          </a:xfrm>
          <a:prstGeom prst="ellips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i="0" dirty="0" smtClean="0">
                <a:solidFill>
                  <a:prstClr val="white"/>
                </a:solidFill>
                <a:latin typeface="Simplified Arabic" panose="02020603050405020304" pitchFamily="18" charset="-78"/>
                <a:cs typeface="Simplified Arabic" panose="02020603050405020304" pitchFamily="18" charset="-78"/>
              </a:rPr>
              <a:t>2</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2" name="Oval 21"/>
          <p:cNvSpPr/>
          <p:nvPr/>
        </p:nvSpPr>
        <p:spPr>
          <a:xfrm>
            <a:off x="576790" y="1138994"/>
            <a:ext cx="864096" cy="864096"/>
          </a:xfrm>
          <a:prstGeom prst="ellips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i="0" dirty="0" smtClean="0">
                <a:solidFill>
                  <a:prstClr val="white"/>
                </a:solidFill>
                <a:latin typeface="Simplified Arabic" panose="02020603050405020304" pitchFamily="18" charset="-78"/>
                <a:cs typeface="Simplified Arabic" panose="02020603050405020304" pitchFamily="18" charset="-78"/>
              </a:rPr>
              <a:t>4</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3" name="Oval 22"/>
          <p:cNvSpPr/>
          <p:nvPr/>
        </p:nvSpPr>
        <p:spPr>
          <a:xfrm>
            <a:off x="2881046" y="1643050"/>
            <a:ext cx="864096" cy="864096"/>
          </a:xfrm>
          <a:prstGeom prst="ellips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i="0" dirty="0" smtClean="0">
                <a:solidFill>
                  <a:prstClr val="white"/>
                </a:solidFill>
                <a:latin typeface="Simplified Arabic" panose="02020603050405020304" pitchFamily="18" charset="-78"/>
                <a:cs typeface="Simplified Arabic" panose="02020603050405020304" pitchFamily="18" charset="-78"/>
              </a:rPr>
              <a:t>3</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357776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5122" name="Picture 2" descr="http://elraaed.com/ara/thumbnail.php?file=0001248_900_473696312.jpeg&amp;size=article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8954"/>
            <a:ext cx="9144000" cy="6079046"/>
          </a:xfrm>
          <a:prstGeom prst="rect">
            <a:avLst/>
          </a:prstGeom>
          <a:noFill/>
          <a:extLst>
            <a:ext uri="{909E8E84-426E-40DD-AFC4-6F175D3DCCD1}">
              <a14:hiddenFill xmlns:a14="http://schemas.microsoft.com/office/drawing/2010/main">
                <a:solidFill>
                  <a:srgbClr val="FFFFFF"/>
                </a:solidFill>
              </a14:hiddenFill>
            </a:ext>
          </a:extLst>
        </p:spPr>
      </p:pic>
      <p:sp>
        <p:nvSpPr>
          <p:cNvPr id="3" name="عنوان 1"/>
          <p:cNvSpPr txBox="1">
            <a:spLocks/>
          </p:cNvSpPr>
          <p:nvPr/>
        </p:nvSpPr>
        <p:spPr>
          <a:xfrm>
            <a:off x="0" y="0"/>
            <a:ext cx="9144000"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العوامل التي تؤثر علي النمو</a:t>
            </a:r>
            <a:endParaRPr lang="en-US" sz="2800" dirty="0"/>
          </a:p>
        </p:txBody>
      </p:sp>
      <p:cxnSp>
        <p:nvCxnSpPr>
          <p:cNvPr id="12" name="Straight Connector 11"/>
          <p:cNvCxnSpPr/>
          <p:nvPr/>
        </p:nvCxnSpPr>
        <p:spPr>
          <a:xfrm>
            <a:off x="7994705" y="778954"/>
            <a:ext cx="0" cy="2880320"/>
          </a:xfrm>
          <a:prstGeom prst="line">
            <a:avLst/>
          </a:prstGeom>
        </p:spPr>
        <p:style>
          <a:lnRef idx="3">
            <a:schemeClr val="accent5"/>
          </a:lnRef>
          <a:fillRef idx="0">
            <a:schemeClr val="accent5"/>
          </a:fillRef>
          <a:effectRef idx="2">
            <a:schemeClr val="accent5"/>
          </a:effectRef>
          <a:fontRef idx="minor">
            <a:schemeClr val="tx1"/>
          </a:fontRef>
        </p:style>
      </p:cxnSp>
      <p:sp>
        <p:nvSpPr>
          <p:cNvPr id="13" name="Oval 12"/>
          <p:cNvSpPr/>
          <p:nvPr/>
        </p:nvSpPr>
        <p:spPr>
          <a:xfrm>
            <a:off x="7057510" y="3659274"/>
            <a:ext cx="1872208" cy="1944216"/>
          </a:xfrm>
          <a:prstGeom prst="ellipse">
            <a:avLst/>
          </a:prstGeom>
        </p:spPr>
        <p:style>
          <a:lnRef idx="2">
            <a:schemeClr val="accent5"/>
          </a:lnRef>
          <a:fillRef idx="1">
            <a:schemeClr val="lt1"/>
          </a:fillRef>
          <a:effectRef idx="0">
            <a:schemeClr val="accent5"/>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البيئة الاجتماعية</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14" name="Straight Connector 13"/>
          <p:cNvCxnSpPr/>
          <p:nvPr/>
        </p:nvCxnSpPr>
        <p:spPr>
          <a:xfrm flipH="1">
            <a:off x="5761366" y="778954"/>
            <a:ext cx="1091" cy="2016224"/>
          </a:xfrm>
          <a:prstGeom prst="line">
            <a:avLst/>
          </a:prstGeom>
        </p:spPr>
        <p:style>
          <a:lnRef idx="3">
            <a:schemeClr val="accent5"/>
          </a:lnRef>
          <a:fillRef idx="0">
            <a:schemeClr val="accent5"/>
          </a:fillRef>
          <a:effectRef idx="2">
            <a:schemeClr val="accent5"/>
          </a:effectRef>
          <a:fontRef idx="minor">
            <a:schemeClr val="tx1"/>
          </a:fontRef>
        </p:style>
      </p:cxnSp>
      <p:sp>
        <p:nvSpPr>
          <p:cNvPr id="15" name="Oval 14"/>
          <p:cNvSpPr/>
          <p:nvPr/>
        </p:nvSpPr>
        <p:spPr>
          <a:xfrm>
            <a:off x="4825262" y="2795178"/>
            <a:ext cx="1872208" cy="1944216"/>
          </a:xfrm>
          <a:prstGeom prst="ellipse">
            <a:avLst/>
          </a:prstGeom>
        </p:spPr>
        <p:style>
          <a:lnRef idx="2">
            <a:schemeClr val="accent5"/>
          </a:lnRef>
          <a:fillRef idx="1">
            <a:schemeClr val="lt1"/>
          </a:fillRef>
          <a:effectRef idx="0">
            <a:schemeClr val="accent5"/>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الأمراض و الحوادث</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16" name="Straight Connector 15"/>
          <p:cNvCxnSpPr/>
          <p:nvPr/>
        </p:nvCxnSpPr>
        <p:spPr>
          <a:xfrm>
            <a:off x="3314185" y="778954"/>
            <a:ext cx="0" cy="2880320"/>
          </a:xfrm>
          <a:prstGeom prst="line">
            <a:avLst/>
          </a:prstGeom>
        </p:spPr>
        <p:style>
          <a:lnRef idx="3">
            <a:schemeClr val="accent5"/>
          </a:lnRef>
          <a:fillRef idx="0">
            <a:schemeClr val="accent5"/>
          </a:fillRef>
          <a:effectRef idx="2">
            <a:schemeClr val="accent5"/>
          </a:effectRef>
          <a:fontRef idx="minor">
            <a:schemeClr val="tx1"/>
          </a:fontRef>
        </p:style>
      </p:cxnSp>
      <p:sp>
        <p:nvSpPr>
          <p:cNvPr id="17" name="Oval 16"/>
          <p:cNvSpPr/>
          <p:nvPr/>
        </p:nvSpPr>
        <p:spPr>
          <a:xfrm>
            <a:off x="2376990" y="3659274"/>
            <a:ext cx="1872208" cy="1944216"/>
          </a:xfrm>
          <a:prstGeom prst="ellipse">
            <a:avLst/>
          </a:prstGeom>
        </p:spPr>
        <p:style>
          <a:lnRef idx="2">
            <a:schemeClr val="accent5"/>
          </a:lnRef>
          <a:fillRef idx="1">
            <a:schemeClr val="lt1"/>
          </a:fillRef>
          <a:effectRef idx="0">
            <a:schemeClr val="accent5"/>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الانفعالات الحادة</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18" name="Straight Connector 17"/>
          <p:cNvCxnSpPr/>
          <p:nvPr/>
        </p:nvCxnSpPr>
        <p:spPr>
          <a:xfrm flipH="1">
            <a:off x="1008838" y="778954"/>
            <a:ext cx="1091" cy="2016224"/>
          </a:xfrm>
          <a:prstGeom prst="line">
            <a:avLst/>
          </a:prstGeom>
        </p:spPr>
        <p:style>
          <a:lnRef idx="3">
            <a:schemeClr val="accent5"/>
          </a:lnRef>
          <a:fillRef idx="0">
            <a:schemeClr val="accent5"/>
          </a:fillRef>
          <a:effectRef idx="2">
            <a:schemeClr val="accent5"/>
          </a:effectRef>
          <a:fontRef idx="minor">
            <a:schemeClr val="tx1"/>
          </a:fontRef>
        </p:style>
      </p:cxnSp>
      <p:sp>
        <p:nvSpPr>
          <p:cNvPr id="19" name="Oval 18"/>
          <p:cNvSpPr/>
          <p:nvPr/>
        </p:nvSpPr>
        <p:spPr>
          <a:xfrm>
            <a:off x="72734" y="2795178"/>
            <a:ext cx="1872208" cy="1944216"/>
          </a:xfrm>
          <a:prstGeom prst="ellipse">
            <a:avLst/>
          </a:prstGeom>
        </p:spPr>
        <p:style>
          <a:lnRef idx="2">
            <a:schemeClr val="accent5"/>
          </a:lnRef>
          <a:fillRef idx="1">
            <a:schemeClr val="lt1"/>
          </a:fillRef>
          <a:effectRef idx="0">
            <a:schemeClr val="accent5"/>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عوامل البيئة المحيطة</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20" name="Oval 19"/>
          <p:cNvSpPr/>
          <p:nvPr/>
        </p:nvSpPr>
        <p:spPr>
          <a:xfrm>
            <a:off x="7561566" y="1643050"/>
            <a:ext cx="864096" cy="864096"/>
          </a:xfrm>
          <a:prstGeom prst="ellips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i="0" dirty="0" smtClean="0">
                <a:solidFill>
                  <a:prstClr val="white"/>
                </a:solidFill>
                <a:latin typeface="Simplified Arabic" panose="02020603050405020304" pitchFamily="18" charset="-78"/>
                <a:cs typeface="Simplified Arabic" panose="02020603050405020304" pitchFamily="18" charset="-78"/>
              </a:rPr>
              <a:t>5</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1" name="Oval 20"/>
          <p:cNvSpPr/>
          <p:nvPr/>
        </p:nvSpPr>
        <p:spPr>
          <a:xfrm>
            <a:off x="5329318" y="1138994"/>
            <a:ext cx="864096" cy="864096"/>
          </a:xfrm>
          <a:prstGeom prst="ellips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i="0" dirty="0" smtClean="0">
                <a:solidFill>
                  <a:prstClr val="white"/>
                </a:solidFill>
                <a:latin typeface="Simplified Arabic" panose="02020603050405020304" pitchFamily="18" charset="-78"/>
                <a:cs typeface="Simplified Arabic" panose="02020603050405020304" pitchFamily="18" charset="-78"/>
              </a:rPr>
              <a:t>6</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2" name="Oval 21"/>
          <p:cNvSpPr/>
          <p:nvPr/>
        </p:nvSpPr>
        <p:spPr>
          <a:xfrm>
            <a:off x="576790" y="1138994"/>
            <a:ext cx="864096" cy="864096"/>
          </a:xfrm>
          <a:prstGeom prst="ellips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i="0" dirty="0" smtClean="0">
                <a:solidFill>
                  <a:prstClr val="white"/>
                </a:solidFill>
                <a:latin typeface="Simplified Arabic" panose="02020603050405020304" pitchFamily="18" charset="-78"/>
                <a:cs typeface="Simplified Arabic" panose="02020603050405020304" pitchFamily="18" charset="-78"/>
              </a:rPr>
              <a:t>8</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3" name="Oval 22"/>
          <p:cNvSpPr/>
          <p:nvPr/>
        </p:nvSpPr>
        <p:spPr>
          <a:xfrm>
            <a:off x="2881046" y="1643050"/>
            <a:ext cx="864096" cy="864096"/>
          </a:xfrm>
          <a:prstGeom prst="ellips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i="0" dirty="0" smtClean="0">
                <a:solidFill>
                  <a:prstClr val="white"/>
                </a:solidFill>
                <a:latin typeface="Simplified Arabic" panose="02020603050405020304" pitchFamily="18" charset="-78"/>
                <a:cs typeface="Simplified Arabic" panose="02020603050405020304" pitchFamily="18" charset="-78"/>
              </a:rPr>
              <a:t>7</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303824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عنوان 1"/>
          <p:cNvSpPr txBox="1">
            <a:spLocks/>
          </p:cNvSpPr>
          <p:nvPr/>
        </p:nvSpPr>
        <p:spPr>
          <a:xfrm>
            <a:off x="2286000" y="304800"/>
            <a:ext cx="4514844"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المظاهر العامة للنمو</a:t>
            </a:r>
            <a:endParaRPr lang="en-US" sz="2800" dirty="0"/>
          </a:p>
        </p:txBody>
      </p:sp>
      <p:sp>
        <p:nvSpPr>
          <p:cNvPr id="9" name="Rectangle 8"/>
          <p:cNvSpPr/>
          <p:nvPr/>
        </p:nvSpPr>
        <p:spPr>
          <a:xfrm>
            <a:off x="539552" y="2170807"/>
            <a:ext cx="8424936" cy="957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645785" y="1609927"/>
            <a:ext cx="5897455" cy="1121760"/>
          </a:xfrm>
          <a:custGeom>
            <a:avLst/>
            <a:gdLst>
              <a:gd name="connsiteX0" fmla="*/ 0 w 5897455"/>
              <a:gd name="connsiteY0" fmla="*/ 186964 h 1121760"/>
              <a:gd name="connsiteX1" fmla="*/ 186964 w 5897455"/>
              <a:gd name="connsiteY1" fmla="*/ 0 h 1121760"/>
              <a:gd name="connsiteX2" fmla="*/ 5710491 w 5897455"/>
              <a:gd name="connsiteY2" fmla="*/ 0 h 1121760"/>
              <a:gd name="connsiteX3" fmla="*/ 5897455 w 5897455"/>
              <a:gd name="connsiteY3" fmla="*/ 186964 h 1121760"/>
              <a:gd name="connsiteX4" fmla="*/ 5897455 w 5897455"/>
              <a:gd name="connsiteY4" fmla="*/ 934796 h 1121760"/>
              <a:gd name="connsiteX5" fmla="*/ 5710491 w 5897455"/>
              <a:gd name="connsiteY5" fmla="*/ 1121760 h 1121760"/>
              <a:gd name="connsiteX6" fmla="*/ 186964 w 5897455"/>
              <a:gd name="connsiteY6" fmla="*/ 1121760 h 1121760"/>
              <a:gd name="connsiteX7" fmla="*/ 0 w 5897455"/>
              <a:gd name="connsiteY7" fmla="*/ 934796 h 1121760"/>
              <a:gd name="connsiteX8" fmla="*/ 0 w 5897455"/>
              <a:gd name="connsiteY8" fmla="*/ 186964 h 112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455" h="1121760">
                <a:moveTo>
                  <a:pt x="0" y="186964"/>
                </a:moveTo>
                <a:cubicBezTo>
                  <a:pt x="0" y="83707"/>
                  <a:pt x="83707" y="0"/>
                  <a:pt x="186964" y="0"/>
                </a:cubicBezTo>
                <a:lnTo>
                  <a:pt x="5710491" y="0"/>
                </a:lnTo>
                <a:cubicBezTo>
                  <a:pt x="5813748" y="0"/>
                  <a:pt x="5897455" y="83707"/>
                  <a:pt x="5897455" y="186964"/>
                </a:cubicBezTo>
                <a:lnTo>
                  <a:pt x="5897455" y="934796"/>
                </a:lnTo>
                <a:cubicBezTo>
                  <a:pt x="5897455" y="1038053"/>
                  <a:pt x="5813748" y="1121760"/>
                  <a:pt x="5710491" y="1121760"/>
                </a:cubicBezTo>
                <a:lnTo>
                  <a:pt x="186964" y="1121760"/>
                </a:lnTo>
                <a:cubicBezTo>
                  <a:pt x="83707" y="1121760"/>
                  <a:pt x="0" y="1038053"/>
                  <a:pt x="0" y="934796"/>
                </a:cubicBezTo>
                <a:lnTo>
                  <a:pt x="0" y="18696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7670" tIns="54760" rIns="277670" bIns="54760" numCol="1" spcCol="1270" anchor="ctr" anchorCtr="0">
            <a:noAutofit/>
          </a:bodyPr>
          <a:lstStyle/>
          <a:p>
            <a:pPr lvl="0" algn="ctr" defTabSz="1066800" rtl="1">
              <a:lnSpc>
                <a:spcPct val="90000"/>
              </a:lnSpc>
              <a:spcBef>
                <a:spcPct val="0"/>
              </a:spcBef>
              <a:spcAft>
                <a:spcPct val="35000"/>
              </a:spcAft>
            </a:pPr>
            <a:r>
              <a:rPr lang="ar-EG" sz="2400" kern="1200" dirty="0" smtClean="0"/>
              <a:t>سرعة النمو ليست ثابتة .</a:t>
            </a:r>
            <a:endParaRPr lang="ar-EG" sz="2400" kern="1200" dirty="0"/>
          </a:p>
        </p:txBody>
      </p:sp>
      <p:sp>
        <p:nvSpPr>
          <p:cNvPr id="11" name="Rectangle 10"/>
          <p:cNvSpPr/>
          <p:nvPr/>
        </p:nvSpPr>
        <p:spPr>
          <a:xfrm>
            <a:off x="539552" y="3894487"/>
            <a:ext cx="8424936" cy="957600"/>
          </a:xfrm>
          <a:prstGeom prst="rect">
            <a:avLst/>
          </a:prstGeom>
        </p:spPr>
        <p:style>
          <a:lnRef idx="2">
            <a:schemeClr val="accent5">
              <a:hueOff val="-4966938"/>
              <a:satOff val="19906"/>
              <a:lumOff val="4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645785" y="3333607"/>
            <a:ext cx="5897455" cy="1121760"/>
          </a:xfrm>
          <a:custGeom>
            <a:avLst/>
            <a:gdLst>
              <a:gd name="connsiteX0" fmla="*/ 0 w 5897455"/>
              <a:gd name="connsiteY0" fmla="*/ 186964 h 1121760"/>
              <a:gd name="connsiteX1" fmla="*/ 186964 w 5897455"/>
              <a:gd name="connsiteY1" fmla="*/ 0 h 1121760"/>
              <a:gd name="connsiteX2" fmla="*/ 5710491 w 5897455"/>
              <a:gd name="connsiteY2" fmla="*/ 0 h 1121760"/>
              <a:gd name="connsiteX3" fmla="*/ 5897455 w 5897455"/>
              <a:gd name="connsiteY3" fmla="*/ 186964 h 1121760"/>
              <a:gd name="connsiteX4" fmla="*/ 5897455 w 5897455"/>
              <a:gd name="connsiteY4" fmla="*/ 934796 h 1121760"/>
              <a:gd name="connsiteX5" fmla="*/ 5710491 w 5897455"/>
              <a:gd name="connsiteY5" fmla="*/ 1121760 h 1121760"/>
              <a:gd name="connsiteX6" fmla="*/ 186964 w 5897455"/>
              <a:gd name="connsiteY6" fmla="*/ 1121760 h 1121760"/>
              <a:gd name="connsiteX7" fmla="*/ 0 w 5897455"/>
              <a:gd name="connsiteY7" fmla="*/ 934796 h 1121760"/>
              <a:gd name="connsiteX8" fmla="*/ 0 w 5897455"/>
              <a:gd name="connsiteY8" fmla="*/ 186964 h 112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455" h="1121760">
                <a:moveTo>
                  <a:pt x="0" y="186964"/>
                </a:moveTo>
                <a:cubicBezTo>
                  <a:pt x="0" y="83707"/>
                  <a:pt x="83707" y="0"/>
                  <a:pt x="186964" y="0"/>
                </a:cubicBezTo>
                <a:lnTo>
                  <a:pt x="5710491" y="0"/>
                </a:lnTo>
                <a:cubicBezTo>
                  <a:pt x="5813748" y="0"/>
                  <a:pt x="5897455" y="83707"/>
                  <a:pt x="5897455" y="186964"/>
                </a:cubicBezTo>
                <a:lnTo>
                  <a:pt x="5897455" y="934796"/>
                </a:lnTo>
                <a:cubicBezTo>
                  <a:pt x="5897455" y="1038053"/>
                  <a:pt x="5813748" y="1121760"/>
                  <a:pt x="5710491" y="1121760"/>
                </a:cubicBezTo>
                <a:lnTo>
                  <a:pt x="186964" y="1121760"/>
                </a:lnTo>
                <a:cubicBezTo>
                  <a:pt x="83707" y="1121760"/>
                  <a:pt x="0" y="1038053"/>
                  <a:pt x="0" y="934796"/>
                </a:cubicBezTo>
                <a:lnTo>
                  <a:pt x="0" y="186964"/>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277670" tIns="54760" rIns="277670" bIns="54760" numCol="1" spcCol="1270" anchor="ctr" anchorCtr="0">
            <a:noAutofit/>
          </a:bodyPr>
          <a:lstStyle/>
          <a:p>
            <a:pPr lvl="0" algn="ctr" defTabSz="1066800" rtl="1">
              <a:lnSpc>
                <a:spcPct val="90000"/>
              </a:lnSpc>
              <a:spcBef>
                <a:spcPct val="0"/>
              </a:spcBef>
              <a:spcAft>
                <a:spcPct val="35000"/>
              </a:spcAft>
            </a:pPr>
            <a:r>
              <a:rPr lang="ar-EG" sz="2400" kern="1200" dirty="0" smtClean="0"/>
              <a:t>قد تسير مظاهر النمو المختلفة بسرعات مختلفة في نفس الوقت .</a:t>
            </a:r>
            <a:endParaRPr lang="ar-EG" sz="2400" kern="1200" dirty="0"/>
          </a:p>
        </p:txBody>
      </p:sp>
      <p:sp>
        <p:nvSpPr>
          <p:cNvPr id="13" name="Rectangle 12"/>
          <p:cNvSpPr/>
          <p:nvPr/>
        </p:nvSpPr>
        <p:spPr>
          <a:xfrm>
            <a:off x="539552" y="5618168"/>
            <a:ext cx="8424936" cy="957600"/>
          </a:xfrm>
          <a:prstGeom prst="rect">
            <a:avLst/>
          </a:prstGeom>
        </p:spPr>
        <p:style>
          <a:lnRef idx="2">
            <a:schemeClr val="accent5">
              <a:hueOff val="-9933876"/>
              <a:satOff val="39811"/>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645785" y="5057288"/>
            <a:ext cx="5897455" cy="1121760"/>
          </a:xfrm>
          <a:custGeom>
            <a:avLst/>
            <a:gdLst>
              <a:gd name="connsiteX0" fmla="*/ 0 w 5897455"/>
              <a:gd name="connsiteY0" fmla="*/ 186964 h 1121760"/>
              <a:gd name="connsiteX1" fmla="*/ 186964 w 5897455"/>
              <a:gd name="connsiteY1" fmla="*/ 0 h 1121760"/>
              <a:gd name="connsiteX2" fmla="*/ 5710491 w 5897455"/>
              <a:gd name="connsiteY2" fmla="*/ 0 h 1121760"/>
              <a:gd name="connsiteX3" fmla="*/ 5897455 w 5897455"/>
              <a:gd name="connsiteY3" fmla="*/ 186964 h 1121760"/>
              <a:gd name="connsiteX4" fmla="*/ 5897455 w 5897455"/>
              <a:gd name="connsiteY4" fmla="*/ 934796 h 1121760"/>
              <a:gd name="connsiteX5" fmla="*/ 5710491 w 5897455"/>
              <a:gd name="connsiteY5" fmla="*/ 1121760 h 1121760"/>
              <a:gd name="connsiteX6" fmla="*/ 186964 w 5897455"/>
              <a:gd name="connsiteY6" fmla="*/ 1121760 h 1121760"/>
              <a:gd name="connsiteX7" fmla="*/ 0 w 5897455"/>
              <a:gd name="connsiteY7" fmla="*/ 934796 h 1121760"/>
              <a:gd name="connsiteX8" fmla="*/ 0 w 5897455"/>
              <a:gd name="connsiteY8" fmla="*/ 186964 h 112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455" h="1121760">
                <a:moveTo>
                  <a:pt x="0" y="186964"/>
                </a:moveTo>
                <a:cubicBezTo>
                  <a:pt x="0" y="83707"/>
                  <a:pt x="83707" y="0"/>
                  <a:pt x="186964" y="0"/>
                </a:cubicBezTo>
                <a:lnTo>
                  <a:pt x="5710491" y="0"/>
                </a:lnTo>
                <a:cubicBezTo>
                  <a:pt x="5813748" y="0"/>
                  <a:pt x="5897455" y="83707"/>
                  <a:pt x="5897455" y="186964"/>
                </a:cubicBezTo>
                <a:lnTo>
                  <a:pt x="5897455" y="934796"/>
                </a:lnTo>
                <a:cubicBezTo>
                  <a:pt x="5897455" y="1038053"/>
                  <a:pt x="5813748" y="1121760"/>
                  <a:pt x="5710491" y="1121760"/>
                </a:cubicBezTo>
                <a:lnTo>
                  <a:pt x="186964" y="1121760"/>
                </a:lnTo>
                <a:cubicBezTo>
                  <a:pt x="83707" y="1121760"/>
                  <a:pt x="0" y="1038053"/>
                  <a:pt x="0" y="934796"/>
                </a:cubicBezTo>
                <a:lnTo>
                  <a:pt x="0" y="186964"/>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277670" tIns="54760" rIns="277670" bIns="54760" numCol="1" spcCol="1270" anchor="ctr" anchorCtr="0">
            <a:noAutofit/>
          </a:bodyPr>
          <a:lstStyle/>
          <a:p>
            <a:pPr lvl="0" algn="ctr" defTabSz="1066800" rtl="1">
              <a:lnSpc>
                <a:spcPct val="90000"/>
              </a:lnSpc>
              <a:spcBef>
                <a:spcPct val="0"/>
              </a:spcBef>
              <a:spcAft>
                <a:spcPct val="35000"/>
              </a:spcAft>
            </a:pPr>
            <a:r>
              <a:rPr lang="ar-EG" sz="2400" kern="1200" dirty="0" smtClean="0"/>
              <a:t>النمو يتأثر بالظروف الداخلية و الخارجية . </a:t>
            </a:r>
            <a:endParaRPr lang="ar-EG" sz="2400" kern="1200" dirty="0"/>
          </a:p>
        </p:txBody>
      </p:sp>
    </p:spTree>
    <p:extLst>
      <p:ext uri="{BB962C8B-B14F-4D97-AF65-F5344CB8AC3E}">
        <p14:creationId xmlns:p14="http://schemas.microsoft.com/office/powerpoint/2010/main" val="1458303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5"/>
          </a:lnRef>
          <a:fillRef idx="3">
            <a:schemeClr val="accent5"/>
          </a:fillRef>
          <a:effectRef idx="3">
            <a:schemeClr val="accent5"/>
          </a:effectRef>
          <a:fontRef idx="minor">
            <a:schemeClr val="lt1"/>
          </a:fontRef>
        </p:style>
        <p:txBody>
          <a:bodyPr>
            <a:normAutofit/>
          </a:bodyPr>
          <a:lstStyle/>
          <a:p>
            <a:pPr rtl="1"/>
            <a:r>
              <a:rPr lang="ar-SA" sz="2400" b="1" dirty="0"/>
              <a:t>نمو الطفل في العامين الأولين</a:t>
            </a:r>
            <a:endParaRPr lang="en-US" sz="2400" dirty="0"/>
          </a:p>
        </p:txBody>
      </p:sp>
      <p:graphicFrame>
        <p:nvGraphicFramePr>
          <p:cNvPr id="3" name="Diagram 2"/>
          <p:cNvGraphicFramePr/>
          <p:nvPr>
            <p:extLst>
              <p:ext uri="{D42A27DB-BD31-4B8C-83A1-F6EECF244321}">
                <p14:modId xmlns:p14="http://schemas.microsoft.com/office/powerpoint/2010/main" val="13957187"/>
              </p:ext>
            </p:extLst>
          </p:nvPr>
        </p:nvGraphicFramePr>
        <p:xfrm>
          <a:off x="251520" y="1124744"/>
          <a:ext cx="8674832"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5414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071188654"/>
              </p:ext>
            </p:extLst>
          </p:nvPr>
        </p:nvGraphicFramePr>
        <p:xfrm>
          <a:off x="107504" y="1196752"/>
          <a:ext cx="8712968" cy="5432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عنوان 1"/>
          <p:cNvSpPr txBox="1">
            <a:spLocks/>
          </p:cNvSpPr>
          <p:nvPr/>
        </p:nvSpPr>
        <p:spPr>
          <a:xfrm>
            <a:off x="2286000" y="228600"/>
            <a:ext cx="4514844"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spcBef>
                <a:spcPct val="50000"/>
              </a:spcBef>
            </a:pPr>
            <a:r>
              <a:rPr lang="ar-SA" sz="2800" b="1" dirty="0"/>
              <a:t>تكيف الطفل مع البيئة الجديدة </a:t>
            </a:r>
            <a:endParaRPr lang="en-US" sz="2800" dirty="0"/>
          </a:p>
        </p:txBody>
      </p:sp>
    </p:spTree>
    <p:extLst>
      <p:ext uri="{BB962C8B-B14F-4D97-AF65-F5344CB8AC3E}">
        <p14:creationId xmlns:p14="http://schemas.microsoft.com/office/powerpoint/2010/main" val="3727961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عنوان 1"/>
          <p:cNvSpPr txBox="1">
            <a:spLocks/>
          </p:cNvSpPr>
          <p:nvPr/>
        </p:nvSpPr>
        <p:spPr>
          <a:xfrm>
            <a:off x="0" y="0"/>
            <a:ext cx="9144000" cy="69269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solidFill>
                  <a:srgbClr val="002060"/>
                </a:solidFill>
              </a:rPr>
              <a:t>أهم العوامل التي يتعين علي الطفل أن يتكيف معها في هذه المرحلة ما يلي :</a:t>
            </a:r>
            <a:endParaRPr lang="en-US" sz="2800" b="1" dirty="0">
              <a:solidFill>
                <a:srgbClr val="002060"/>
              </a:solidFill>
            </a:endParaRPr>
          </a:p>
        </p:txBody>
      </p:sp>
      <p:sp>
        <p:nvSpPr>
          <p:cNvPr id="6" name="Straight Connector 5"/>
          <p:cNvSpPr/>
          <p:nvPr/>
        </p:nvSpPr>
        <p:spPr>
          <a:xfrm>
            <a:off x="7812360" y="1484807"/>
            <a:ext cx="0" cy="5179512"/>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ectangle 6"/>
          <p:cNvSpPr/>
          <p:nvPr/>
        </p:nvSpPr>
        <p:spPr>
          <a:xfrm>
            <a:off x="4792397" y="1659684"/>
            <a:ext cx="2950893" cy="2330780"/>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8" name="Freeform 7"/>
          <p:cNvSpPr/>
          <p:nvPr/>
        </p:nvSpPr>
        <p:spPr>
          <a:xfrm>
            <a:off x="4792397" y="3990465"/>
            <a:ext cx="2950893" cy="2676081"/>
          </a:xfrm>
          <a:custGeom>
            <a:avLst/>
            <a:gdLst>
              <a:gd name="connsiteX0" fmla="*/ 0 w 2950893"/>
              <a:gd name="connsiteY0" fmla="*/ 0 h 2676081"/>
              <a:gd name="connsiteX1" fmla="*/ 2950893 w 2950893"/>
              <a:gd name="connsiteY1" fmla="*/ 0 h 2676081"/>
              <a:gd name="connsiteX2" fmla="*/ 2950893 w 2950893"/>
              <a:gd name="connsiteY2" fmla="*/ 2676081 h 2676081"/>
              <a:gd name="connsiteX3" fmla="*/ 0 w 2950893"/>
              <a:gd name="connsiteY3" fmla="*/ 2676081 h 2676081"/>
              <a:gd name="connsiteX4" fmla="*/ 0 w 2950893"/>
              <a:gd name="connsiteY4" fmla="*/ 0 h 267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893" h="2676081">
                <a:moveTo>
                  <a:pt x="0" y="0"/>
                </a:moveTo>
                <a:lnTo>
                  <a:pt x="2950893" y="0"/>
                </a:lnTo>
                <a:lnTo>
                  <a:pt x="2950893" y="2676081"/>
                </a:lnTo>
                <a:lnTo>
                  <a:pt x="0" y="26760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0070C0"/>
                </a:solidFill>
              </a:rPr>
              <a:t>إذ بعد أن كان في رحم الأم يتعرض لدرجة حرارة ثابتة تبلغ 37 درجة مئوية يضطر إلى التكيف مع درجات متغيرة من الحرارة بعد الولادة.</a:t>
            </a:r>
            <a:endParaRPr lang="ar-EG" sz="2400" kern="1200" dirty="0">
              <a:solidFill>
                <a:srgbClr val="0070C0"/>
              </a:solidFill>
            </a:endParaRPr>
          </a:p>
        </p:txBody>
      </p:sp>
      <p:sp>
        <p:nvSpPr>
          <p:cNvPr id="9" name="Freeform 8"/>
          <p:cNvSpPr/>
          <p:nvPr/>
        </p:nvSpPr>
        <p:spPr>
          <a:xfrm>
            <a:off x="4716004" y="908720"/>
            <a:ext cx="3117030" cy="575501"/>
          </a:xfrm>
          <a:custGeom>
            <a:avLst/>
            <a:gdLst>
              <a:gd name="connsiteX0" fmla="*/ 0 w 3117030"/>
              <a:gd name="connsiteY0" fmla="*/ 0 h 575501"/>
              <a:gd name="connsiteX1" fmla="*/ 3117030 w 3117030"/>
              <a:gd name="connsiteY1" fmla="*/ 0 h 575501"/>
              <a:gd name="connsiteX2" fmla="*/ 3117030 w 3117030"/>
              <a:gd name="connsiteY2" fmla="*/ 575501 h 575501"/>
              <a:gd name="connsiteX3" fmla="*/ 0 w 3117030"/>
              <a:gd name="connsiteY3" fmla="*/ 575501 h 575501"/>
              <a:gd name="connsiteX4" fmla="*/ 0 w 3117030"/>
              <a:gd name="connsiteY4" fmla="*/ 0 h 57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030" h="575501">
                <a:moveTo>
                  <a:pt x="0" y="0"/>
                </a:moveTo>
                <a:lnTo>
                  <a:pt x="3117030" y="0"/>
                </a:lnTo>
                <a:lnTo>
                  <a:pt x="3117030" y="575501"/>
                </a:lnTo>
                <a:lnTo>
                  <a:pt x="0" y="575501"/>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8740" tIns="78740" rIns="78740" bIns="78740" numCol="1" spcCol="1270" anchor="ctr" anchorCtr="0">
            <a:noAutofit/>
          </a:bodyPr>
          <a:lstStyle/>
          <a:p>
            <a:pPr lvl="0" algn="ctr" defTabSz="1377950" rtl="1">
              <a:lnSpc>
                <a:spcPct val="90000"/>
              </a:lnSpc>
              <a:spcBef>
                <a:spcPct val="0"/>
              </a:spcBef>
              <a:spcAft>
                <a:spcPct val="35000"/>
              </a:spcAft>
            </a:pPr>
            <a:r>
              <a:rPr lang="ar-EG" sz="3100" kern="1200" dirty="0" smtClean="0"/>
              <a:t>التكيف لحرارة الجو </a:t>
            </a:r>
            <a:endParaRPr lang="ar-EG" sz="3100" kern="1200" dirty="0"/>
          </a:p>
        </p:txBody>
      </p:sp>
      <p:sp>
        <p:nvSpPr>
          <p:cNvPr id="10" name="Straight Connector 9"/>
          <p:cNvSpPr/>
          <p:nvPr/>
        </p:nvSpPr>
        <p:spPr>
          <a:xfrm>
            <a:off x="4355976" y="1484807"/>
            <a:ext cx="0" cy="5179512"/>
          </a:xfrm>
          <a:prstGeom prst="line">
            <a:avLst/>
          </a:prstGeom>
        </p:spPr>
        <p:style>
          <a:lnRef idx="2">
            <a:schemeClr val="accent5">
              <a:hueOff val="-9933876"/>
              <a:satOff val="39811"/>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1247337" y="1659684"/>
            <a:ext cx="2950893" cy="2330780"/>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hueOff val="-9933876"/>
              <a:satOff val="39811"/>
              <a:lumOff val="8628"/>
              <a:alphaOff val="0"/>
            </a:schemeClr>
          </a:effectRef>
          <a:fontRef idx="minor">
            <a:schemeClr val="lt1"/>
          </a:fontRef>
        </p:style>
      </p:sp>
      <p:sp>
        <p:nvSpPr>
          <p:cNvPr id="12" name="Freeform 11"/>
          <p:cNvSpPr/>
          <p:nvPr/>
        </p:nvSpPr>
        <p:spPr>
          <a:xfrm>
            <a:off x="1247337" y="3990465"/>
            <a:ext cx="2950893" cy="2676081"/>
          </a:xfrm>
          <a:custGeom>
            <a:avLst/>
            <a:gdLst>
              <a:gd name="connsiteX0" fmla="*/ 0 w 2950893"/>
              <a:gd name="connsiteY0" fmla="*/ 0 h 2676081"/>
              <a:gd name="connsiteX1" fmla="*/ 2950893 w 2950893"/>
              <a:gd name="connsiteY1" fmla="*/ 0 h 2676081"/>
              <a:gd name="connsiteX2" fmla="*/ 2950893 w 2950893"/>
              <a:gd name="connsiteY2" fmla="*/ 2676081 h 2676081"/>
              <a:gd name="connsiteX3" fmla="*/ 0 w 2950893"/>
              <a:gd name="connsiteY3" fmla="*/ 2676081 h 2676081"/>
              <a:gd name="connsiteX4" fmla="*/ 0 w 2950893"/>
              <a:gd name="connsiteY4" fmla="*/ 0 h 267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893" h="2676081">
                <a:moveTo>
                  <a:pt x="0" y="0"/>
                </a:moveTo>
                <a:lnTo>
                  <a:pt x="2950893" y="0"/>
                </a:lnTo>
                <a:lnTo>
                  <a:pt x="2950893" y="2676081"/>
                </a:lnTo>
                <a:lnTo>
                  <a:pt x="0" y="26760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0070C0"/>
                </a:solidFill>
              </a:rPr>
              <a:t>كان الطفل في بيئته الأولى محاطا بالسائل الامنيوتي ويحصل على الأكسجين اللازم من المشيمة عن طريق الحبل السري وعندما يقطع الحبل السري بعد الولادة يضطر الوليد اضطرارا للقيام بعملية الشهيق والزفير.</a:t>
            </a:r>
            <a:endParaRPr lang="ar-EG" sz="2400" kern="1200" dirty="0">
              <a:solidFill>
                <a:srgbClr val="0070C0"/>
              </a:solidFill>
            </a:endParaRPr>
          </a:p>
        </p:txBody>
      </p:sp>
      <p:sp>
        <p:nvSpPr>
          <p:cNvPr id="13" name="Freeform 12"/>
          <p:cNvSpPr/>
          <p:nvPr/>
        </p:nvSpPr>
        <p:spPr>
          <a:xfrm>
            <a:off x="1240954" y="911532"/>
            <a:ext cx="3117030" cy="575501"/>
          </a:xfrm>
          <a:custGeom>
            <a:avLst/>
            <a:gdLst>
              <a:gd name="connsiteX0" fmla="*/ 0 w 3117030"/>
              <a:gd name="connsiteY0" fmla="*/ 0 h 575501"/>
              <a:gd name="connsiteX1" fmla="*/ 3117030 w 3117030"/>
              <a:gd name="connsiteY1" fmla="*/ 0 h 575501"/>
              <a:gd name="connsiteX2" fmla="*/ 3117030 w 3117030"/>
              <a:gd name="connsiteY2" fmla="*/ 575501 h 575501"/>
              <a:gd name="connsiteX3" fmla="*/ 0 w 3117030"/>
              <a:gd name="connsiteY3" fmla="*/ 575501 h 575501"/>
              <a:gd name="connsiteX4" fmla="*/ 0 w 3117030"/>
              <a:gd name="connsiteY4" fmla="*/ 0 h 57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030" h="575501">
                <a:moveTo>
                  <a:pt x="0" y="0"/>
                </a:moveTo>
                <a:lnTo>
                  <a:pt x="3117030" y="0"/>
                </a:lnTo>
                <a:lnTo>
                  <a:pt x="3117030" y="575501"/>
                </a:lnTo>
                <a:lnTo>
                  <a:pt x="0" y="575501"/>
                </a:lnTo>
                <a:lnTo>
                  <a:pt x="0" y="0"/>
                </a:lnTo>
                <a:close/>
              </a:path>
            </a:pathLst>
          </a:custGeom>
        </p:spPr>
        <p:style>
          <a:lnRef idx="2">
            <a:schemeClr val="accent5">
              <a:hueOff val="-9933876"/>
              <a:satOff val="39811"/>
              <a:lumOff val="8628"/>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78740" tIns="78740" rIns="78740" bIns="78740" numCol="1" spcCol="1270" anchor="ctr" anchorCtr="0">
            <a:noAutofit/>
          </a:bodyPr>
          <a:lstStyle/>
          <a:p>
            <a:pPr lvl="0" algn="ctr" defTabSz="1377950" rtl="1">
              <a:lnSpc>
                <a:spcPct val="90000"/>
              </a:lnSpc>
              <a:spcBef>
                <a:spcPct val="0"/>
              </a:spcBef>
              <a:spcAft>
                <a:spcPct val="35000"/>
              </a:spcAft>
            </a:pPr>
            <a:r>
              <a:rPr lang="ar-EG" sz="3100" kern="1200" dirty="0" smtClean="0"/>
              <a:t>التكيف للتنفس </a:t>
            </a:r>
            <a:endParaRPr lang="ar-EG" sz="3100" kern="1200" dirty="0"/>
          </a:p>
        </p:txBody>
      </p:sp>
    </p:spTree>
    <p:extLst>
      <p:ext uri="{BB962C8B-B14F-4D97-AF65-F5344CB8AC3E}">
        <p14:creationId xmlns:p14="http://schemas.microsoft.com/office/powerpoint/2010/main" val="416192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7"/>
          <p:cNvSpPr>
            <a:spLocks noChangeArrowheads="1"/>
          </p:cNvSpPr>
          <p:nvPr/>
        </p:nvSpPr>
        <p:spPr bwMode="auto">
          <a:xfrm>
            <a:off x="2913410" y="1057157"/>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الإلتزام بوقت البرنامج وفترات الاستراحة</a:t>
            </a:r>
          </a:p>
          <a:p>
            <a:pPr algn="ctr" rtl="1"/>
            <a:r>
              <a:rPr lang="ar-EG" sz="2400" b="1" dirty="0">
                <a:latin typeface="Verdana" panose="020B0604030504040204" pitchFamily="34" charset="0"/>
                <a:ea typeface="HY헤드라인M" pitchFamily="2" charset="-127"/>
              </a:rPr>
              <a:t> دليل وعيك</a:t>
            </a:r>
            <a:endParaRPr lang="en-GB" sz="2400" b="1" dirty="0">
              <a:latin typeface="Verdana" panose="020B0604030504040204" pitchFamily="34" charset="0"/>
              <a:ea typeface="HY헤드라인M" pitchFamily="2" charset="-127"/>
            </a:endParaRPr>
          </a:p>
        </p:txBody>
      </p:sp>
      <p:sp>
        <p:nvSpPr>
          <p:cNvPr id="20" name="AutoShape 7"/>
          <p:cNvSpPr>
            <a:spLocks noChangeArrowheads="1"/>
          </p:cNvSpPr>
          <p:nvPr/>
        </p:nvSpPr>
        <p:spPr bwMode="auto">
          <a:xfrm>
            <a:off x="2903080" y="2170874"/>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a:latin typeface="Verdana" panose="020B0604030504040204" pitchFamily="34" charset="0"/>
                <a:ea typeface="HY헤드라인M" pitchFamily="2" charset="-127"/>
              </a:rPr>
              <a:t>لاتدع هاتفك </a:t>
            </a:r>
            <a:r>
              <a:rPr lang="ar-EG" sz="2400" b="1" dirty="0">
                <a:latin typeface="Verdana" panose="020B0604030504040204" pitchFamily="34" charset="0"/>
                <a:ea typeface="HY헤드라인M" pitchFamily="2" charset="-127"/>
              </a:rPr>
              <a:t>المتنقل يشوش أفكار من حولك</a:t>
            </a:r>
            <a:endParaRPr lang="ar-SA" sz="2400" b="1" dirty="0">
              <a:latin typeface="Verdana" panose="020B0604030504040204" pitchFamily="34" charset="0"/>
              <a:ea typeface="HY헤드라인M" pitchFamily="2" charset="-127"/>
            </a:endParaRPr>
          </a:p>
        </p:txBody>
      </p:sp>
      <p:sp>
        <p:nvSpPr>
          <p:cNvPr id="21" name="AutoShape 7"/>
          <p:cNvSpPr>
            <a:spLocks noChangeArrowheads="1"/>
          </p:cNvSpPr>
          <p:nvPr/>
        </p:nvSpPr>
        <p:spPr bwMode="auto">
          <a:xfrm>
            <a:off x="2892751" y="3284591"/>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الأسئلة والنقاش متاحة في محتوى البرنامج</a:t>
            </a:r>
            <a:endParaRPr lang="ar-SA" sz="2400" b="1" dirty="0">
              <a:latin typeface="Verdana" panose="020B0604030504040204" pitchFamily="34" charset="0"/>
              <a:ea typeface="HY헤드라인M" pitchFamily="2" charset="-127"/>
            </a:endParaRPr>
          </a:p>
        </p:txBody>
      </p:sp>
      <p:sp>
        <p:nvSpPr>
          <p:cNvPr id="23" name="AutoShape 7"/>
          <p:cNvSpPr>
            <a:spLocks noChangeArrowheads="1"/>
          </p:cNvSpPr>
          <p:nvPr/>
        </p:nvSpPr>
        <p:spPr bwMode="auto">
          <a:xfrm>
            <a:off x="2882421" y="4398308"/>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إبتسامتك و تعاونك دليل حب العمل الجماعي</a:t>
            </a:r>
            <a:endParaRPr lang="ar-SA" sz="2400" b="1" dirty="0">
              <a:latin typeface="Verdana" panose="020B0604030504040204" pitchFamily="34" charset="0"/>
              <a:ea typeface="HY헤드라인M" pitchFamily="2" charset="-127"/>
            </a:endParaRPr>
          </a:p>
        </p:txBody>
      </p:sp>
      <p:sp>
        <p:nvSpPr>
          <p:cNvPr id="24" name="AutoShape 7"/>
          <p:cNvSpPr>
            <a:spLocks noChangeArrowheads="1"/>
          </p:cNvSpPr>
          <p:nvPr/>
        </p:nvSpPr>
        <p:spPr bwMode="auto">
          <a:xfrm>
            <a:off x="2872091" y="5512025"/>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تأقلمك مع المدرب و تنفيذ التمارين يسهل</a:t>
            </a:r>
          </a:p>
          <a:p>
            <a:pPr algn="ctr" rtl="1"/>
            <a:r>
              <a:rPr lang="ar-EG" sz="2400" b="1" dirty="0">
                <a:latin typeface="Verdana" panose="020B0604030504040204" pitchFamily="34" charset="0"/>
                <a:ea typeface="HY헤드라인M" pitchFamily="2" charset="-127"/>
              </a:rPr>
              <a:t> استيعاب المادة العلمية</a:t>
            </a:r>
            <a:endParaRPr lang="ar-SA" sz="2400" b="1" dirty="0">
              <a:latin typeface="Verdana" panose="020B0604030504040204" pitchFamily="34" charset="0"/>
              <a:ea typeface="HY헤드라인M" pitchFamily="2" charset="-127"/>
            </a:endParaRPr>
          </a:p>
        </p:txBody>
      </p:sp>
      <p:pic>
        <p:nvPicPr>
          <p:cNvPr id="25" name="Picture 6" descr="F:\دينى\work\صور\15460_IPhone_Lock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790700"/>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6" name="Picture 8" descr="F:\دينى\work\صور\imagت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1" y="2933700"/>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7" name="Picture 3" descr="F:\دينى\work\صور\إدارة الوقت.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647700"/>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9" descr="F:\دينى\work\صور\84848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020" y="5143500"/>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9" name="Picture 2" descr="F:\دينى\work\صور\kid-sma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4076701"/>
            <a:ext cx="1302880" cy="1288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5" name="Rectangle 2"/>
          <p:cNvSpPr txBox="1">
            <a:spLocks noChangeArrowheads="1"/>
          </p:cNvSpPr>
          <p:nvPr/>
        </p:nvSpPr>
        <p:spPr>
          <a:xfrm>
            <a:off x="6664896" y="43559"/>
            <a:ext cx="247910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الاتفاقيات </a:t>
            </a:r>
            <a:endParaRPr lang="en-US" b="1" dirty="0">
              <a:solidFill>
                <a:schemeClr val="accent2">
                  <a:lumMod val="50000"/>
                </a:schemeClr>
              </a:solidFill>
            </a:endParaRPr>
          </a:p>
        </p:txBody>
      </p:sp>
    </p:spTree>
    <p:extLst>
      <p:ext uri="{BB962C8B-B14F-4D97-AF65-F5344CB8AC3E}">
        <p14:creationId xmlns:p14="http://schemas.microsoft.com/office/powerpoint/2010/main" val="156351453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 calcmode="lin" valueType="num">
                                      <p:cBhvr>
                                        <p:cTn id="23" dur="1000" fill="hold"/>
                                        <p:tgtEl>
                                          <p:spTgt spid="20"/>
                                        </p:tgtEl>
                                        <p:attrNameLst>
                                          <p:attrName>style.rotation</p:attrName>
                                        </p:attrNameLst>
                                      </p:cBhvr>
                                      <p:tavLst>
                                        <p:tav tm="0">
                                          <p:val>
                                            <p:fltVal val="90"/>
                                          </p:val>
                                        </p:tav>
                                        <p:tav tm="100000">
                                          <p:val>
                                            <p:fltVal val="0"/>
                                          </p:val>
                                        </p:tav>
                                      </p:tavLst>
                                    </p:anim>
                                    <p:animEffect transition="in" filter="fade">
                                      <p:cBhvr>
                                        <p:cTn id="24" dur="1000"/>
                                        <p:tgtEl>
                                          <p:spTgt spid="20"/>
                                        </p:tgtEl>
                                      </p:cBhvr>
                                    </p:animEffect>
                                  </p:childTnLst>
                                </p:cTn>
                              </p:par>
                              <p:par>
                                <p:cTn id="25" presetID="3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 calcmode="lin" valueType="num">
                                      <p:cBhvr>
                                        <p:cTn id="29" dur="1000" fill="hold"/>
                                        <p:tgtEl>
                                          <p:spTgt spid="25"/>
                                        </p:tgtEl>
                                        <p:attrNameLst>
                                          <p:attrName>style.rotation</p:attrName>
                                        </p:attrNameLst>
                                      </p:cBhvr>
                                      <p:tavLst>
                                        <p:tav tm="0">
                                          <p:val>
                                            <p:fltVal val="90"/>
                                          </p:val>
                                        </p:tav>
                                        <p:tav tm="100000">
                                          <p:val>
                                            <p:fltVal val="0"/>
                                          </p:val>
                                        </p:tav>
                                      </p:tavLst>
                                    </p:anim>
                                    <p:animEffect transition="in" filter="fade">
                                      <p:cBhvr>
                                        <p:cTn id="30" dur="1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fltVal val="0"/>
                                          </p:val>
                                        </p:tav>
                                        <p:tav tm="100000">
                                          <p:val>
                                            <p:strVal val="#ppt_w"/>
                                          </p:val>
                                        </p:tav>
                                      </p:tavLst>
                                    </p:anim>
                                    <p:anim calcmode="lin" valueType="num">
                                      <p:cBhvr>
                                        <p:cTn id="36" dur="1000" fill="hold"/>
                                        <p:tgtEl>
                                          <p:spTgt spid="21"/>
                                        </p:tgtEl>
                                        <p:attrNameLst>
                                          <p:attrName>ppt_h</p:attrName>
                                        </p:attrNameLst>
                                      </p:cBhvr>
                                      <p:tavLst>
                                        <p:tav tm="0">
                                          <p:val>
                                            <p:fltVal val="0"/>
                                          </p:val>
                                        </p:tav>
                                        <p:tav tm="100000">
                                          <p:val>
                                            <p:strVal val="#ppt_h"/>
                                          </p:val>
                                        </p:tav>
                                      </p:tavLst>
                                    </p:anim>
                                    <p:anim calcmode="lin" valueType="num">
                                      <p:cBhvr>
                                        <p:cTn id="37" dur="1000" fill="hold"/>
                                        <p:tgtEl>
                                          <p:spTgt spid="21"/>
                                        </p:tgtEl>
                                        <p:attrNameLst>
                                          <p:attrName>style.rotation</p:attrName>
                                        </p:attrNameLst>
                                      </p:cBhvr>
                                      <p:tavLst>
                                        <p:tav tm="0">
                                          <p:val>
                                            <p:fltVal val="90"/>
                                          </p:val>
                                        </p:tav>
                                        <p:tav tm="100000">
                                          <p:val>
                                            <p:fltVal val="0"/>
                                          </p:val>
                                        </p:tav>
                                      </p:tavLst>
                                    </p:anim>
                                    <p:animEffect transition="in" filter="fade">
                                      <p:cBhvr>
                                        <p:cTn id="38" dur="1000"/>
                                        <p:tgtEl>
                                          <p:spTgt spid="21"/>
                                        </p:tgtEl>
                                      </p:cBhvr>
                                    </p:animEffect>
                                  </p:childTnLst>
                                </p:cTn>
                              </p:par>
                              <p:par>
                                <p:cTn id="39" presetID="3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 calcmode="lin" valueType="num">
                                      <p:cBhvr>
                                        <p:cTn id="43" dur="1000" fill="hold"/>
                                        <p:tgtEl>
                                          <p:spTgt spid="26"/>
                                        </p:tgtEl>
                                        <p:attrNameLst>
                                          <p:attrName>style.rotation</p:attrName>
                                        </p:attrNameLst>
                                      </p:cBhvr>
                                      <p:tavLst>
                                        <p:tav tm="0">
                                          <p:val>
                                            <p:fltVal val="90"/>
                                          </p:val>
                                        </p:tav>
                                        <p:tav tm="100000">
                                          <p:val>
                                            <p:fltVal val="0"/>
                                          </p:val>
                                        </p:tav>
                                      </p:tavLst>
                                    </p:anim>
                                    <p:animEffect transition="in" filter="fade">
                                      <p:cBhvr>
                                        <p:cTn id="44" dur="1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1000" fill="hold"/>
                                        <p:tgtEl>
                                          <p:spTgt spid="23"/>
                                        </p:tgtEl>
                                        <p:attrNameLst>
                                          <p:attrName>ppt_w</p:attrName>
                                        </p:attrNameLst>
                                      </p:cBhvr>
                                      <p:tavLst>
                                        <p:tav tm="0">
                                          <p:val>
                                            <p:fltVal val="0"/>
                                          </p:val>
                                        </p:tav>
                                        <p:tav tm="100000">
                                          <p:val>
                                            <p:strVal val="#ppt_w"/>
                                          </p:val>
                                        </p:tav>
                                      </p:tavLst>
                                    </p:anim>
                                    <p:anim calcmode="lin" valueType="num">
                                      <p:cBhvr>
                                        <p:cTn id="50" dur="1000" fill="hold"/>
                                        <p:tgtEl>
                                          <p:spTgt spid="23"/>
                                        </p:tgtEl>
                                        <p:attrNameLst>
                                          <p:attrName>ppt_h</p:attrName>
                                        </p:attrNameLst>
                                      </p:cBhvr>
                                      <p:tavLst>
                                        <p:tav tm="0">
                                          <p:val>
                                            <p:fltVal val="0"/>
                                          </p:val>
                                        </p:tav>
                                        <p:tav tm="100000">
                                          <p:val>
                                            <p:strVal val="#ppt_h"/>
                                          </p:val>
                                        </p:tav>
                                      </p:tavLst>
                                    </p:anim>
                                    <p:anim calcmode="lin" valueType="num">
                                      <p:cBhvr>
                                        <p:cTn id="51" dur="1000" fill="hold"/>
                                        <p:tgtEl>
                                          <p:spTgt spid="23"/>
                                        </p:tgtEl>
                                        <p:attrNameLst>
                                          <p:attrName>style.rotation</p:attrName>
                                        </p:attrNameLst>
                                      </p:cBhvr>
                                      <p:tavLst>
                                        <p:tav tm="0">
                                          <p:val>
                                            <p:fltVal val="90"/>
                                          </p:val>
                                        </p:tav>
                                        <p:tav tm="100000">
                                          <p:val>
                                            <p:fltVal val="0"/>
                                          </p:val>
                                        </p:tav>
                                      </p:tavLst>
                                    </p:anim>
                                    <p:animEffect transition="in" filter="fade">
                                      <p:cBhvr>
                                        <p:cTn id="52" dur="1000"/>
                                        <p:tgtEl>
                                          <p:spTgt spid="23"/>
                                        </p:tgtEl>
                                      </p:cBhvr>
                                    </p:animEffect>
                                  </p:childTnLst>
                                </p:cTn>
                              </p:par>
                              <p:par>
                                <p:cTn id="53" presetID="3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1000" fill="hold"/>
                                        <p:tgtEl>
                                          <p:spTgt spid="29"/>
                                        </p:tgtEl>
                                        <p:attrNameLst>
                                          <p:attrName>ppt_w</p:attrName>
                                        </p:attrNameLst>
                                      </p:cBhvr>
                                      <p:tavLst>
                                        <p:tav tm="0">
                                          <p:val>
                                            <p:fltVal val="0"/>
                                          </p:val>
                                        </p:tav>
                                        <p:tav tm="100000">
                                          <p:val>
                                            <p:strVal val="#ppt_w"/>
                                          </p:val>
                                        </p:tav>
                                      </p:tavLst>
                                    </p:anim>
                                    <p:anim calcmode="lin" valueType="num">
                                      <p:cBhvr>
                                        <p:cTn id="56" dur="1000" fill="hold"/>
                                        <p:tgtEl>
                                          <p:spTgt spid="29"/>
                                        </p:tgtEl>
                                        <p:attrNameLst>
                                          <p:attrName>ppt_h</p:attrName>
                                        </p:attrNameLst>
                                      </p:cBhvr>
                                      <p:tavLst>
                                        <p:tav tm="0">
                                          <p:val>
                                            <p:fltVal val="0"/>
                                          </p:val>
                                        </p:tav>
                                        <p:tav tm="100000">
                                          <p:val>
                                            <p:strVal val="#ppt_h"/>
                                          </p:val>
                                        </p:tav>
                                      </p:tavLst>
                                    </p:anim>
                                    <p:anim calcmode="lin" valueType="num">
                                      <p:cBhvr>
                                        <p:cTn id="57" dur="1000" fill="hold"/>
                                        <p:tgtEl>
                                          <p:spTgt spid="29"/>
                                        </p:tgtEl>
                                        <p:attrNameLst>
                                          <p:attrName>style.rotation</p:attrName>
                                        </p:attrNameLst>
                                      </p:cBhvr>
                                      <p:tavLst>
                                        <p:tav tm="0">
                                          <p:val>
                                            <p:fltVal val="90"/>
                                          </p:val>
                                        </p:tav>
                                        <p:tav tm="100000">
                                          <p:val>
                                            <p:fltVal val="0"/>
                                          </p:val>
                                        </p:tav>
                                      </p:tavLst>
                                    </p:anim>
                                    <p:animEffect transition="in" filter="fade">
                                      <p:cBhvr>
                                        <p:cTn id="58" dur="10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1000" fill="hold"/>
                                        <p:tgtEl>
                                          <p:spTgt spid="24"/>
                                        </p:tgtEl>
                                        <p:attrNameLst>
                                          <p:attrName>ppt_w</p:attrName>
                                        </p:attrNameLst>
                                      </p:cBhvr>
                                      <p:tavLst>
                                        <p:tav tm="0">
                                          <p:val>
                                            <p:fltVal val="0"/>
                                          </p:val>
                                        </p:tav>
                                        <p:tav tm="100000">
                                          <p:val>
                                            <p:strVal val="#ppt_w"/>
                                          </p:val>
                                        </p:tav>
                                      </p:tavLst>
                                    </p:anim>
                                    <p:anim calcmode="lin" valueType="num">
                                      <p:cBhvr>
                                        <p:cTn id="64" dur="1000" fill="hold"/>
                                        <p:tgtEl>
                                          <p:spTgt spid="24"/>
                                        </p:tgtEl>
                                        <p:attrNameLst>
                                          <p:attrName>ppt_h</p:attrName>
                                        </p:attrNameLst>
                                      </p:cBhvr>
                                      <p:tavLst>
                                        <p:tav tm="0">
                                          <p:val>
                                            <p:fltVal val="0"/>
                                          </p:val>
                                        </p:tav>
                                        <p:tav tm="100000">
                                          <p:val>
                                            <p:strVal val="#ppt_h"/>
                                          </p:val>
                                        </p:tav>
                                      </p:tavLst>
                                    </p:anim>
                                    <p:anim calcmode="lin" valueType="num">
                                      <p:cBhvr>
                                        <p:cTn id="65" dur="1000" fill="hold"/>
                                        <p:tgtEl>
                                          <p:spTgt spid="24"/>
                                        </p:tgtEl>
                                        <p:attrNameLst>
                                          <p:attrName>style.rotation</p:attrName>
                                        </p:attrNameLst>
                                      </p:cBhvr>
                                      <p:tavLst>
                                        <p:tav tm="0">
                                          <p:val>
                                            <p:fltVal val="90"/>
                                          </p:val>
                                        </p:tav>
                                        <p:tav tm="100000">
                                          <p:val>
                                            <p:fltVal val="0"/>
                                          </p:val>
                                        </p:tav>
                                      </p:tavLst>
                                    </p:anim>
                                    <p:animEffect transition="in" filter="fade">
                                      <p:cBhvr>
                                        <p:cTn id="66" dur="1000"/>
                                        <p:tgtEl>
                                          <p:spTgt spid="24"/>
                                        </p:tgtEl>
                                      </p:cBhvr>
                                    </p:animEffect>
                                  </p:childTnLst>
                                </p:cTn>
                              </p:par>
                              <p:par>
                                <p:cTn id="67" presetID="31" presetClass="entr" presetSubtype="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 calcmode="lin" valueType="num">
                                      <p:cBhvr>
                                        <p:cTn id="71" dur="1000" fill="hold"/>
                                        <p:tgtEl>
                                          <p:spTgt spid="28"/>
                                        </p:tgtEl>
                                        <p:attrNameLst>
                                          <p:attrName>style.rotation</p:attrName>
                                        </p:attrNameLst>
                                      </p:cBhvr>
                                      <p:tavLst>
                                        <p:tav tm="0">
                                          <p:val>
                                            <p:fltVal val="90"/>
                                          </p:val>
                                        </p:tav>
                                        <p:tav tm="100000">
                                          <p:val>
                                            <p:fltVal val="0"/>
                                          </p:val>
                                        </p:tav>
                                      </p:tavLst>
                                    </p:anim>
                                    <p:animEffect transition="in" filter="fade">
                                      <p:cBhvr>
                                        <p:cTn id="7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عنوان 1"/>
          <p:cNvSpPr txBox="1">
            <a:spLocks/>
          </p:cNvSpPr>
          <p:nvPr/>
        </p:nvSpPr>
        <p:spPr>
          <a:xfrm>
            <a:off x="0" y="0"/>
            <a:ext cx="9144000" cy="69269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solidFill>
                  <a:srgbClr val="002060"/>
                </a:solidFill>
              </a:rPr>
              <a:t>أهم العوامل التي يتعين علي الطفل أن يتكيف معها في هذه المرحلة ما يلي :</a:t>
            </a:r>
            <a:endParaRPr lang="en-US" sz="2800" b="1" dirty="0">
              <a:solidFill>
                <a:srgbClr val="002060"/>
              </a:solidFill>
            </a:endParaRPr>
          </a:p>
        </p:txBody>
      </p:sp>
      <p:sp>
        <p:nvSpPr>
          <p:cNvPr id="5" name="Straight Connector 4"/>
          <p:cNvSpPr/>
          <p:nvPr/>
        </p:nvSpPr>
        <p:spPr>
          <a:xfrm>
            <a:off x="7906866" y="1484807"/>
            <a:ext cx="0" cy="5179512"/>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Rectangle 5"/>
          <p:cNvSpPr/>
          <p:nvPr/>
        </p:nvSpPr>
        <p:spPr>
          <a:xfrm>
            <a:off x="4886904" y="1659684"/>
            <a:ext cx="2950893" cy="2330780"/>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7" name="Freeform 6"/>
          <p:cNvSpPr/>
          <p:nvPr/>
        </p:nvSpPr>
        <p:spPr>
          <a:xfrm>
            <a:off x="4886904" y="3990465"/>
            <a:ext cx="2950893" cy="2676081"/>
          </a:xfrm>
          <a:custGeom>
            <a:avLst/>
            <a:gdLst>
              <a:gd name="connsiteX0" fmla="*/ 0 w 2950893"/>
              <a:gd name="connsiteY0" fmla="*/ 0 h 2676081"/>
              <a:gd name="connsiteX1" fmla="*/ 2950893 w 2950893"/>
              <a:gd name="connsiteY1" fmla="*/ 0 h 2676081"/>
              <a:gd name="connsiteX2" fmla="*/ 2950893 w 2950893"/>
              <a:gd name="connsiteY2" fmla="*/ 2676081 h 2676081"/>
              <a:gd name="connsiteX3" fmla="*/ 0 w 2950893"/>
              <a:gd name="connsiteY3" fmla="*/ 2676081 h 2676081"/>
              <a:gd name="connsiteX4" fmla="*/ 0 w 2950893"/>
              <a:gd name="connsiteY4" fmla="*/ 0 h 267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893" h="2676081">
                <a:moveTo>
                  <a:pt x="0" y="0"/>
                </a:moveTo>
                <a:lnTo>
                  <a:pt x="2950893" y="0"/>
                </a:lnTo>
                <a:lnTo>
                  <a:pt x="2950893" y="2676081"/>
                </a:lnTo>
                <a:lnTo>
                  <a:pt x="0" y="26760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0070C0"/>
                </a:solidFill>
                <a:latin typeface="+mj-lt"/>
              </a:rPr>
              <a:t>تناول الغذاء عن طريق الفم عملية شاقة بالنسبة للوليد الجديد لأن عمليتي الامتصاص والبلع من الأفعال المنعكسة التي لا يتم تكاملها عند الولادة ولذلك يصعب علية الحصول على الطعام اللازم .</a:t>
            </a:r>
            <a:endParaRPr lang="ar-EG" sz="2400" kern="1200" dirty="0">
              <a:solidFill>
                <a:srgbClr val="0070C0"/>
              </a:solidFill>
              <a:latin typeface="+mj-lt"/>
            </a:endParaRPr>
          </a:p>
        </p:txBody>
      </p:sp>
      <p:sp>
        <p:nvSpPr>
          <p:cNvPr id="8" name="Freeform 7"/>
          <p:cNvSpPr/>
          <p:nvPr/>
        </p:nvSpPr>
        <p:spPr>
          <a:xfrm>
            <a:off x="4810510" y="908720"/>
            <a:ext cx="3117030" cy="575501"/>
          </a:xfrm>
          <a:custGeom>
            <a:avLst/>
            <a:gdLst>
              <a:gd name="connsiteX0" fmla="*/ 0 w 3117030"/>
              <a:gd name="connsiteY0" fmla="*/ 0 h 575501"/>
              <a:gd name="connsiteX1" fmla="*/ 3117030 w 3117030"/>
              <a:gd name="connsiteY1" fmla="*/ 0 h 575501"/>
              <a:gd name="connsiteX2" fmla="*/ 3117030 w 3117030"/>
              <a:gd name="connsiteY2" fmla="*/ 575501 h 575501"/>
              <a:gd name="connsiteX3" fmla="*/ 0 w 3117030"/>
              <a:gd name="connsiteY3" fmla="*/ 575501 h 575501"/>
              <a:gd name="connsiteX4" fmla="*/ 0 w 3117030"/>
              <a:gd name="connsiteY4" fmla="*/ 0 h 57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030" h="575501">
                <a:moveTo>
                  <a:pt x="0" y="0"/>
                </a:moveTo>
                <a:lnTo>
                  <a:pt x="3117030" y="0"/>
                </a:lnTo>
                <a:lnTo>
                  <a:pt x="3117030" y="575501"/>
                </a:lnTo>
                <a:lnTo>
                  <a:pt x="0" y="575501"/>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8740" tIns="78740" rIns="78740" bIns="78740" numCol="1" spcCol="1270" anchor="ctr" anchorCtr="0">
            <a:noAutofit/>
          </a:bodyPr>
          <a:lstStyle/>
          <a:p>
            <a:pPr lvl="0" algn="ctr" defTabSz="1377950" rtl="1">
              <a:lnSpc>
                <a:spcPct val="90000"/>
              </a:lnSpc>
              <a:spcBef>
                <a:spcPct val="0"/>
              </a:spcBef>
              <a:spcAft>
                <a:spcPct val="35000"/>
              </a:spcAft>
            </a:pPr>
            <a:r>
              <a:rPr lang="ar-EG" sz="3100" kern="1200" dirty="0" smtClean="0"/>
              <a:t>تناول الغذاء </a:t>
            </a:r>
            <a:endParaRPr lang="ar-EG" sz="3100" kern="1200" dirty="0"/>
          </a:p>
        </p:txBody>
      </p:sp>
      <p:sp>
        <p:nvSpPr>
          <p:cNvPr id="9" name="Straight Connector 8"/>
          <p:cNvSpPr/>
          <p:nvPr/>
        </p:nvSpPr>
        <p:spPr>
          <a:xfrm>
            <a:off x="4441490" y="1484807"/>
            <a:ext cx="0" cy="5179512"/>
          </a:xfrm>
          <a:prstGeom prst="line">
            <a:avLst/>
          </a:prstGeom>
        </p:spPr>
        <p:style>
          <a:lnRef idx="2">
            <a:schemeClr val="accent5">
              <a:hueOff val="-9933876"/>
              <a:satOff val="39811"/>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1332851" y="1659684"/>
            <a:ext cx="2950893" cy="2330780"/>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hueOff val="-9933876"/>
              <a:satOff val="39811"/>
              <a:lumOff val="8628"/>
              <a:alphaOff val="0"/>
            </a:schemeClr>
          </a:effectRef>
          <a:fontRef idx="minor">
            <a:schemeClr val="lt1"/>
          </a:fontRef>
        </p:style>
      </p:sp>
      <p:sp>
        <p:nvSpPr>
          <p:cNvPr id="11" name="Freeform 10"/>
          <p:cNvSpPr/>
          <p:nvPr/>
        </p:nvSpPr>
        <p:spPr>
          <a:xfrm>
            <a:off x="1332851" y="3990465"/>
            <a:ext cx="2950893" cy="2676081"/>
          </a:xfrm>
          <a:custGeom>
            <a:avLst/>
            <a:gdLst>
              <a:gd name="connsiteX0" fmla="*/ 0 w 2950893"/>
              <a:gd name="connsiteY0" fmla="*/ 0 h 2676081"/>
              <a:gd name="connsiteX1" fmla="*/ 2950893 w 2950893"/>
              <a:gd name="connsiteY1" fmla="*/ 0 h 2676081"/>
              <a:gd name="connsiteX2" fmla="*/ 2950893 w 2950893"/>
              <a:gd name="connsiteY2" fmla="*/ 2676081 h 2676081"/>
              <a:gd name="connsiteX3" fmla="*/ 0 w 2950893"/>
              <a:gd name="connsiteY3" fmla="*/ 2676081 h 2676081"/>
              <a:gd name="connsiteX4" fmla="*/ 0 w 2950893"/>
              <a:gd name="connsiteY4" fmla="*/ 0 h 267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893" h="2676081">
                <a:moveTo>
                  <a:pt x="0" y="0"/>
                </a:moveTo>
                <a:lnTo>
                  <a:pt x="2950893" y="0"/>
                </a:lnTo>
                <a:lnTo>
                  <a:pt x="2950893" y="2676081"/>
                </a:lnTo>
                <a:lnTo>
                  <a:pt x="0" y="26760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0070C0"/>
                </a:solidFill>
              </a:rPr>
              <a:t>فتأخذ أجهزة الإخراج في القيام بوظيفتها بعد الولادة بفترة وجيزة قد تتراوح بين عدة دقائق وبضع ساعات بعد ان كان الإخراج يتم قبل الولادة عن طريق الحبل السري و المشيمة .</a:t>
            </a:r>
            <a:endParaRPr lang="ar-EG" sz="2400" kern="1200" dirty="0">
              <a:solidFill>
                <a:srgbClr val="0070C0"/>
              </a:solidFill>
            </a:endParaRPr>
          </a:p>
        </p:txBody>
      </p:sp>
      <p:sp>
        <p:nvSpPr>
          <p:cNvPr id="12" name="Freeform 11"/>
          <p:cNvSpPr/>
          <p:nvPr/>
        </p:nvSpPr>
        <p:spPr>
          <a:xfrm>
            <a:off x="1326468" y="911532"/>
            <a:ext cx="3117030" cy="575501"/>
          </a:xfrm>
          <a:custGeom>
            <a:avLst/>
            <a:gdLst>
              <a:gd name="connsiteX0" fmla="*/ 0 w 3117030"/>
              <a:gd name="connsiteY0" fmla="*/ 0 h 575501"/>
              <a:gd name="connsiteX1" fmla="*/ 3117030 w 3117030"/>
              <a:gd name="connsiteY1" fmla="*/ 0 h 575501"/>
              <a:gd name="connsiteX2" fmla="*/ 3117030 w 3117030"/>
              <a:gd name="connsiteY2" fmla="*/ 575501 h 575501"/>
              <a:gd name="connsiteX3" fmla="*/ 0 w 3117030"/>
              <a:gd name="connsiteY3" fmla="*/ 575501 h 575501"/>
              <a:gd name="connsiteX4" fmla="*/ 0 w 3117030"/>
              <a:gd name="connsiteY4" fmla="*/ 0 h 57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030" h="575501">
                <a:moveTo>
                  <a:pt x="0" y="0"/>
                </a:moveTo>
                <a:lnTo>
                  <a:pt x="3117030" y="0"/>
                </a:lnTo>
                <a:lnTo>
                  <a:pt x="3117030" y="575501"/>
                </a:lnTo>
                <a:lnTo>
                  <a:pt x="0" y="575501"/>
                </a:lnTo>
                <a:lnTo>
                  <a:pt x="0" y="0"/>
                </a:lnTo>
                <a:close/>
              </a:path>
            </a:pathLst>
          </a:custGeom>
        </p:spPr>
        <p:style>
          <a:lnRef idx="2">
            <a:schemeClr val="accent5">
              <a:hueOff val="-9933876"/>
              <a:satOff val="39811"/>
              <a:lumOff val="8628"/>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78740" tIns="78740" rIns="78740" bIns="78740" numCol="1" spcCol="1270" anchor="ctr" anchorCtr="0">
            <a:noAutofit/>
          </a:bodyPr>
          <a:lstStyle/>
          <a:p>
            <a:pPr lvl="0" algn="ctr" defTabSz="1377950" rtl="1">
              <a:lnSpc>
                <a:spcPct val="90000"/>
              </a:lnSpc>
              <a:spcBef>
                <a:spcPct val="0"/>
              </a:spcBef>
              <a:spcAft>
                <a:spcPct val="35000"/>
              </a:spcAft>
            </a:pPr>
            <a:r>
              <a:rPr lang="ar-EG" sz="3100" kern="1200" dirty="0" smtClean="0"/>
              <a:t>التكيف للإخراج </a:t>
            </a:r>
            <a:endParaRPr lang="ar-EG" sz="3100" kern="1200" dirty="0"/>
          </a:p>
        </p:txBody>
      </p:sp>
    </p:spTree>
    <p:extLst>
      <p:ext uri="{BB962C8B-B14F-4D97-AF65-F5344CB8AC3E}">
        <p14:creationId xmlns:p14="http://schemas.microsoft.com/office/powerpoint/2010/main" val="2856581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p:cNvGraphicFramePr>
          <p:nvPr>
            <p:extLst>
              <p:ext uri="{D42A27DB-BD31-4B8C-83A1-F6EECF244321}">
                <p14:modId xmlns:p14="http://schemas.microsoft.com/office/powerpoint/2010/main" val="3573491632"/>
              </p:ext>
            </p:extLst>
          </p:nvPr>
        </p:nvGraphicFramePr>
        <p:xfrm>
          <a:off x="467544" y="1124744"/>
          <a:ext cx="8229600" cy="4929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7215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النمو الجسمي </a:t>
            </a:r>
            <a:endParaRPr lang="en-US" sz="2800" dirty="0"/>
          </a:p>
        </p:txBody>
      </p:sp>
      <p:sp>
        <p:nvSpPr>
          <p:cNvPr id="5" name="Rectangle 4"/>
          <p:cNvSpPr/>
          <p:nvPr/>
        </p:nvSpPr>
        <p:spPr>
          <a:xfrm>
            <a:off x="251520" y="1664500"/>
            <a:ext cx="8496944" cy="730800"/>
          </a:xfrm>
          <a:prstGeom prst="rect">
            <a:avLst/>
          </a:prstGeom>
          <a:scene3d>
            <a:camera prst="orthographicFront"/>
            <a:lightRig rig="flat" dir="t"/>
          </a:scene3d>
          <a:sp3d z="190500" extrusionH="12700" prstMaterial="plastic">
            <a:bevelT w="50800" h="50800"/>
          </a:sp3d>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2375755" y="1236460"/>
            <a:ext cx="5947860" cy="856080"/>
          </a:xfrm>
          <a:custGeom>
            <a:avLst/>
            <a:gdLst>
              <a:gd name="connsiteX0" fmla="*/ 0 w 5947860"/>
              <a:gd name="connsiteY0" fmla="*/ 142683 h 856080"/>
              <a:gd name="connsiteX1" fmla="*/ 142683 w 5947860"/>
              <a:gd name="connsiteY1" fmla="*/ 0 h 856080"/>
              <a:gd name="connsiteX2" fmla="*/ 5805177 w 5947860"/>
              <a:gd name="connsiteY2" fmla="*/ 0 h 856080"/>
              <a:gd name="connsiteX3" fmla="*/ 5947860 w 5947860"/>
              <a:gd name="connsiteY3" fmla="*/ 142683 h 856080"/>
              <a:gd name="connsiteX4" fmla="*/ 5947860 w 5947860"/>
              <a:gd name="connsiteY4" fmla="*/ 713397 h 856080"/>
              <a:gd name="connsiteX5" fmla="*/ 5805177 w 5947860"/>
              <a:gd name="connsiteY5" fmla="*/ 856080 h 856080"/>
              <a:gd name="connsiteX6" fmla="*/ 142683 w 5947860"/>
              <a:gd name="connsiteY6" fmla="*/ 856080 h 856080"/>
              <a:gd name="connsiteX7" fmla="*/ 0 w 5947860"/>
              <a:gd name="connsiteY7" fmla="*/ 713397 h 856080"/>
              <a:gd name="connsiteX8" fmla="*/ 0 w 5947860"/>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860" h="856080">
                <a:moveTo>
                  <a:pt x="0" y="142683"/>
                </a:moveTo>
                <a:cubicBezTo>
                  <a:pt x="0" y="63881"/>
                  <a:pt x="63881" y="0"/>
                  <a:pt x="142683" y="0"/>
                </a:cubicBezTo>
                <a:lnTo>
                  <a:pt x="5805177" y="0"/>
                </a:lnTo>
                <a:cubicBezTo>
                  <a:pt x="5883979" y="0"/>
                  <a:pt x="5947860" y="63881"/>
                  <a:pt x="5947860" y="142683"/>
                </a:cubicBezTo>
                <a:lnTo>
                  <a:pt x="5947860" y="713397"/>
                </a:lnTo>
                <a:cubicBezTo>
                  <a:pt x="5947860" y="792199"/>
                  <a:pt x="5883979" y="856080"/>
                  <a:pt x="5805177" y="856080"/>
                </a:cubicBezTo>
                <a:lnTo>
                  <a:pt x="142683" y="856080"/>
                </a:lnTo>
                <a:cubicBezTo>
                  <a:pt x="63881" y="856080"/>
                  <a:pt x="0" y="792199"/>
                  <a:pt x="0" y="713397"/>
                </a:cubicBezTo>
                <a:lnTo>
                  <a:pt x="0" y="14268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66605" tIns="41790" rIns="266605" bIns="41790" numCol="1" spcCol="1270" anchor="ctr" anchorCtr="0">
            <a:noAutofit/>
          </a:bodyPr>
          <a:lstStyle/>
          <a:p>
            <a:pPr lvl="0" algn="ctr" defTabSz="1066800" rtl="1">
              <a:lnSpc>
                <a:spcPct val="90000"/>
              </a:lnSpc>
              <a:spcBef>
                <a:spcPct val="0"/>
              </a:spcBef>
              <a:spcAft>
                <a:spcPct val="35000"/>
              </a:spcAft>
            </a:pPr>
            <a:r>
              <a:rPr lang="ar-EG" sz="2400" kern="1200" dirty="0" smtClean="0"/>
              <a:t>يبلغ وزن الطفل العادي بعد الولادة في المتوسط ثلاثة كيلو جرام ونصف. </a:t>
            </a:r>
            <a:endParaRPr lang="ar-EG" sz="2400" kern="1200" dirty="0"/>
          </a:p>
        </p:txBody>
      </p:sp>
      <p:sp>
        <p:nvSpPr>
          <p:cNvPr id="7" name="Rectangle 6"/>
          <p:cNvSpPr/>
          <p:nvPr/>
        </p:nvSpPr>
        <p:spPr>
          <a:xfrm>
            <a:off x="251520" y="2979940"/>
            <a:ext cx="8496944" cy="730800"/>
          </a:xfrm>
          <a:prstGeom prst="rect">
            <a:avLst/>
          </a:prstGeom>
          <a:scene3d>
            <a:camera prst="orthographicFront"/>
            <a:lightRig rig="flat" dir="t"/>
          </a:scene3d>
          <a:sp3d z="190500" extrusionH="12700" prstMaterial="plastic">
            <a:bevelT w="50800" h="50800"/>
          </a:sp3d>
        </p:spPr>
        <p:style>
          <a:lnRef idx="1">
            <a:schemeClr val="accent5">
              <a:hueOff val="-3311292"/>
              <a:satOff val="13270"/>
              <a:lumOff val="2876"/>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375755" y="2551900"/>
            <a:ext cx="5947860" cy="856080"/>
          </a:xfrm>
          <a:custGeom>
            <a:avLst/>
            <a:gdLst>
              <a:gd name="connsiteX0" fmla="*/ 0 w 5947860"/>
              <a:gd name="connsiteY0" fmla="*/ 142683 h 856080"/>
              <a:gd name="connsiteX1" fmla="*/ 142683 w 5947860"/>
              <a:gd name="connsiteY1" fmla="*/ 0 h 856080"/>
              <a:gd name="connsiteX2" fmla="*/ 5805177 w 5947860"/>
              <a:gd name="connsiteY2" fmla="*/ 0 h 856080"/>
              <a:gd name="connsiteX3" fmla="*/ 5947860 w 5947860"/>
              <a:gd name="connsiteY3" fmla="*/ 142683 h 856080"/>
              <a:gd name="connsiteX4" fmla="*/ 5947860 w 5947860"/>
              <a:gd name="connsiteY4" fmla="*/ 713397 h 856080"/>
              <a:gd name="connsiteX5" fmla="*/ 5805177 w 5947860"/>
              <a:gd name="connsiteY5" fmla="*/ 856080 h 856080"/>
              <a:gd name="connsiteX6" fmla="*/ 142683 w 5947860"/>
              <a:gd name="connsiteY6" fmla="*/ 856080 h 856080"/>
              <a:gd name="connsiteX7" fmla="*/ 0 w 5947860"/>
              <a:gd name="connsiteY7" fmla="*/ 713397 h 856080"/>
              <a:gd name="connsiteX8" fmla="*/ 0 w 5947860"/>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860" h="856080">
                <a:moveTo>
                  <a:pt x="0" y="142683"/>
                </a:moveTo>
                <a:cubicBezTo>
                  <a:pt x="0" y="63881"/>
                  <a:pt x="63881" y="0"/>
                  <a:pt x="142683" y="0"/>
                </a:cubicBezTo>
                <a:lnTo>
                  <a:pt x="5805177" y="0"/>
                </a:lnTo>
                <a:cubicBezTo>
                  <a:pt x="5883979" y="0"/>
                  <a:pt x="5947860" y="63881"/>
                  <a:pt x="5947860" y="142683"/>
                </a:cubicBezTo>
                <a:lnTo>
                  <a:pt x="5947860" y="713397"/>
                </a:lnTo>
                <a:cubicBezTo>
                  <a:pt x="5947860" y="792199"/>
                  <a:pt x="5883979" y="856080"/>
                  <a:pt x="5805177" y="856080"/>
                </a:cubicBezTo>
                <a:lnTo>
                  <a:pt x="142683" y="856080"/>
                </a:lnTo>
                <a:cubicBezTo>
                  <a:pt x="63881" y="856080"/>
                  <a:pt x="0" y="792199"/>
                  <a:pt x="0" y="713397"/>
                </a:cubicBezTo>
                <a:lnTo>
                  <a:pt x="0" y="14268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311292"/>
              <a:satOff val="13270"/>
              <a:lumOff val="2876"/>
              <a:alphaOff val="0"/>
            </a:schemeClr>
          </a:fillRef>
          <a:effectRef idx="2">
            <a:schemeClr val="accent5">
              <a:hueOff val="-3311292"/>
              <a:satOff val="13270"/>
              <a:lumOff val="2876"/>
              <a:alphaOff val="0"/>
            </a:schemeClr>
          </a:effectRef>
          <a:fontRef idx="minor">
            <a:schemeClr val="lt1"/>
          </a:fontRef>
        </p:style>
        <p:txBody>
          <a:bodyPr spcFirstLastPara="0" vert="horz" wrap="square" lIns="266605" tIns="41790" rIns="266605" bIns="41790" numCol="1" spcCol="1270" anchor="ctr" anchorCtr="0">
            <a:noAutofit/>
          </a:bodyPr>
          <a:lstStyle/>
          <a:p>
            <a:pPr lvl="0" algn="ctr" defTabSz="1066800" rtl="1">
              <a:lnSpc>
                <a:spcPct val="90000"/>
              </a:lnSpc>
              <a:spcBef>
                <a:spcPct val="0"/>
              </a:spcBef>
              <a:spcAft>
                <a:spcPct val="35000"/>
              </a:spcAft>
            </a:pPr>
            <a:r>
              <a:rPr lang="ar-EG" sz="2400" kern="1200" dirty="0" smtClean="0"/>
              <a:t>في حين يبلغ طوله حوالي 50 سم.</a:t>
            </a:r>
            <a:endParaRPr lang="ar-EG" sz="2400" kern="1200" dirty="0"/>
          </a:p>
        </p:txBody>
      </p:sp>
      <p:sp>
        <p:nvSpPr>
          <p:cNvPr id="9" name="Rectangle 8"/>
          <p:cNvSpPr/>
          <p:nvPr/>
        </p:nvSpPr>
        <p:spPr>
          <a:xfrm>
            <a:off x="251520" y="4295380"/>
            <a:ext cx="8496944" cy="730800"/>
          </a:xfrm>
          <a:prstGeom prst="rect">
            <a:avLst/>
          </a:prstGeom>
          <a:scene3d>
            <a:camera prst="orthographicFront"/>
            <a:lightRig rig="flat" dir="t"/>
          </a:scene3d>
          <a:sp3d z="190500" extrusionH="12700" prstMaterial="plastic">
            <a:bevelT w="50800" h="50800"/>
          </a:sp3d>
        </p:spPr>
        <p:style>
          <a:lnRef idx="1">
            <a:schemeClr val="accent5">
              <a:hueOff val="-6622584"/>
              <a:satOff val="26541"/>
              <a:lumOff val="5752"/>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375755" y="3867340"/>
            <a:ext cx="5947860" cy="856080"/>
          </a:xfrm>
          <a:custGeom>
            <a:avLst/>
            <a:gdLst>
              <a:gd name="connsiteX0" fmla="*/ 0 w 5947860"/>
              <a:gd name="connsiteY0" fmla="*/ 142683 h 856080"/>
              <a:gd name="connsiteX1" fmla="*/ 142683 w 5947860"/>
              <a:gd name="connsiteY1" fmla="*/ 0 h 856080"/>
              <a:gd name="connsiteX2" fmla="*/ 5805177 w 5947860"/>
              <a:gd name="connsiteY2" fmla="*/ 0 h 856080"/>
              <a:gd name="connsiteX3" fmla="*/ 5947860 w 5947860"/>
              <a:gd name="connsiteY3" fmla="*/ 142683 h 856080"/>
              <a:gd name="connsiteX4" fmla="*/ 5947860 w 5947860"/>
              <a:gd name="connsiteY4" fmla="*/ 713397 h 856080"/>
              <a:gd name="connsiteX5" fmla="*/ 5805177 w 5947860"/>
              <a:gd name="connsiteY5" fmla="*/ 856080 h 856080"/>
              <a:gd name="connsiteX6" fmla="*/ 142683 w 5947860"/>
              <a:gd name="connsiteY6" fmla="*/ 856080 h 856080"/>
              <a:gd name="connsiteX7" fmla="*/ 0 w 5947860"/>
              <a:gd name="connsiteY7" fmla="*/ 713397 h 856080"/>
              <a:gd name="connsiteX8" fmla="*/ 0 w 5947860"/>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860" h="856080">
                <a:moveTo>
                  <a:pt x="0" y="142683"/>
                </a:moveTo>
                <a:cubicBezTo>
                  <a:pt x="0" y="63881"/>
                  <a:pt x="63881" y="0"/>
                  <a:pt x="142683" y="0"/>
                </a:cubicBezTo>
                <a:lnTo>
                  <a:pt x="5805177" y="0"/>
                </a:lnTo>
                <a:cubicBezTo>
                  <a:pt x="5883979" y="0"/>
                  <a:pt x="5947860" y="63881"/>
                  <a:pt x="5947860" y="142683"/>
                </a:cubicBezTo>
                <a:lnTo>
                  <a:pt x="5947860" y="713397"/>
                </a:lnTo>
                <a:cubicBezTo>
                  <a:pt x="5947860" y="792199"/>
                  <a:pt x="5883979" y="856080"/>
                  <a:pt x="5805177" y="856080"/>
                </a:cubicBezTo>
                <a:lnTo>
                  <a:pt x="142683" y="856080"/>
                </a:lnTo>
                <a:cubicBezTo>
                  <a:pt x="63881" y="856080"/>
                  <a:pt x="0" y="792199"/>
                  <a:pt x="0" y="713397"/>
                </a:cubicBezTo>
                <a:lnTo>
                  <a:pt x="0" y="14268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622584"/>
              <a:satOff val="26541"/>
              <a:lumOff val="5752"/>
              <a:alphaOff val="0"/>
            </a:schemeClr>
          </a:fillRef>
          <a:effectRef idx="2">
            <a:schemeClr val="accent5">
              <a:hueOff val="-6622584"/>
              <a:satOff val="26541"/>
              <a:lumOff val="5752"/>
              <a:alphaOff val="0"/>
            </a:schemeClr>
          </a:effectRef>
          <a:fontRef idx="minor">
            <a:schemeClr val="lt1"/>
          </a:fontRef>
        </p:style>
        <p:txBody>
          <a:bodyPr spcFirstLastPara="0" vert="horz" wrap="square" lIns="266605" tIns="41790" rIns="266605" bIns="41790" numCol="1" spcCol="1270" anchor="ctr" anchorCtr="0">
            <a:noAutofit/>
          </a:bodyPr>
          <a:lstStyle/>
          <a:p>
            <a:pPr lvl="0" algn="ctr" defTabSz="1066800" rtl="1">
              <a:lnSpc>
                <a:spcPct val="90000"/>
              </a:lnSpc>
              <a:spcBef>
                <a:spcPct val="0"/>
              </a:spcBef>
              <a:spcAft>
                <a:spcPct val="35000"/>
              </a:spcAft>
            </a:pPr>
            <a:r>
              <a:rPr lang="ar-EG" sz="2400" kern="1200" dirty="0" smtClean="0"/>
              <a:t>يلاحظ زيادة وزن الذكور عن وزن الإناث إلا أن الزيادة طفيفة جدا لا تزيد عن 250 جرام .</a:t>
            </a:r>
            <a:endParaRPr lang="ar-EG" sz="2400" kern="1200" dirty="0"/>
          </a:p>
        </p:txBody>
      </p:sp>
      <p:sp>
        <p:nvSpPr>
          <p:cNvPr id="11" name="Rectangle 10"/>
          <p:cNvSpPr/>
          <p:nvPr/>
        </p:nvSpPr>
        <p:spPr>
          <a:xfrm>
            <a:off x="251520" y="5610819"/>
            <a:ext cx="8496944" cy="730800"/>
          </a:xfrm>
          <a:prstGeom prst="rect">
            <a:avLst/>
          </a:prstGeom>
          <a:scene3d>
            <a:camera prst="orthographicFront"/>
            <a:lightRig rig="flat" dir="t"/>
          </a:scene3d>
          <a:sp3d z="190500" extrusionH="12700" prstMaterial="plastic">
            <a:bevelT w="50800" h="50800"/>
          </a:sp3d>
        </p:spPr>
        <p:style>
          <a:lnRef idx="1">
            <a:schemeClr val="accent5">
              <a:hueOff val="-9933876"/>
              <a:satOff val="39811"/>
              <a:lumOff val="862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4" name="Freeform 23"/>
          <p:cNvSpPr/>
          <p:nvPr/>
        </p:nvSpPr>
        <p:spPr>
          <a:xfrm>
            <a:off x="2375755" y="5182780"/>
            <a:ext cx="5947860" cy="856080"/>
          </a:xfrm>
          <a:custGeom>
            <a:avLst/>
            <a:gdLst>
              <a:gd name="connsiteX0" fmla="*/ 0 w 5947860"/>
              <a:gd name="connsiteY0" fmla="*/ 142683 h 856080"/>
              <a:gd name="connsiteX1" fmla="*/ 142683 w 5947860"/>
              <a:gd name="connsiteY1" fmla="*/ 0 h 856080"/>
              <a:gd name="connsiteX2" fmla="*/ 5805177 w 5947860"/>
              <a:gd name="connsiteY2" fmla="*/ 0 h 856080"/>
              <a:gd name="connsiteX3" fmla="*/ 5947860 w 5947860"/>
              <a:gd name="connsiteY3" fmla="*/ 142683 h 856080"/>
              <a:gd name="connsiteX4" fmla="*/ 5947860 w 5947860"/>
              <a:gd name="connsiteY4" fmla="*/ 713397 h 856080"/>
              <a:gd name="connsiteX5" fmla="*/ 5805177 w 5947860"/>
              <a:gd name="connsiteY5" fmla="*/ 856080 h 856080"/>
              <a:gd name="connsiteX6" fmla="*/ 142683 w 5947860"/>
              <a:gd name="connsiteY6" fmla="*/ 856080 h 856080"/>
              <a:gd name="connsiteX7" fmla="*/ 0 w 5947860"/>
              <a:gd name="connsiteY7" fmla="*/ 713397 h 856080"/>
              <a:gd name="connsiteX8" fmla="*/ 0 w 5947860"/>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860" h="856080">
                <a:moveTo>
                  <a:pt x="0" y="142683"/>
                </a:moveTo>
                <a:cubicBezTo>
                  <a:pt x="0" y="63881"/>
                  <a:pt x="63881" y="0"/>
                  <a:pt x="142683" y="0"/>
                </a:cubicBezTo>
                <a:lnTo>
                  <a:pt x="5805177" y="0"/>
                </a:lnTo>
                <a:cubicBezTo>
                  <a:pt x="5883979" y="0"/>
                  <a:pt x="5947860" y="63881"/>
                  <a:pt x="5947860" y="142683"/>
                </a:cubicBezTo>
                <a:lnTo>
                  <a:pt x="5947860" y="713397"/>
                </a:lnTo>
                <a:cubicBezTo>
                  <a:pt x="5947860" y="792199"/>
                  <a:pt x="5883979" y="856080"/>
                  <a:pt x="5805177" y="856080"/>
                </a:cubicBezTo>
                <a:lnTo>
                  <a:pt x="142683" y="856080"/>
                </a:lnTo>
                <a:cubicBezTo>
                  <a:pt x="63881" y="856080"/>
                  <a:pt x="0" y="792199"/>
                  <a:pt x="0" y="713397"/>
                </a:cubicBezTo>
                <a:lnTo>
                  <a:pt x="0" y="14268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266605" tIns="41790" rIns="266605" bIns="41790" numCol="1" spcCol="1270" anchor="ctr" anchorCtr="0">
            <a:noAutofit/>
          </a:bodyPr>
          <a:lstStyle/>
          <a:p>
            <a:pPr lvl="0" algn="ctr" defTabSz="1066800" rtl="1">
              <a:lnSpc>
                <a:spcPct val="90000"/>
              </a:lnSpc>
              <a:spcBef>
                <a:spcPct val="0"/>
              </a:spcBef>
              <a:spcAft>
                <a:spcPct val="35000"/>
              </a:spcAft>
            </a:pPr>
            <a:r>
              <a:rPr lang="ar-EG" sz="2400" kern="1200" dirty="0" smtClean="0"/>
              <a:t>تختلف نسب أعضاء الجسم بالنسبة لبعضها البعض عند الولادة عنها في المراحل التالية .</a:t>
            </a:r>
            <a:endParaRPr lang="ar-EG" sz="2400" kern="1200" dirty="0"/>
          </a:p>
        </p:txBody>
      </p:sp>
    </p:spTree>
    <p:extLst>
      <p:ext uri="{BB962C8B-B14F-4D97-AF65-F5344CB8AC3E}">
        <p14:creationId xmlns:p14="http://schemas.microsoft.com/office/powerpoint/2010/main" val="928007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691680" y="116632"/>
            <a:ext cx="5580112" cy="792088"/>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النمو الفسيولوجي </a:t>
            </a:r>
            <a:endParaRPr lang="en-US" sz="2800" dirty="0"/>
          </a:p>
        </p:txBody>
      </p:sp>
      <p:sp>
        <p:nvSpPr>
          <p:cNvPr id="2" name="Oval Callout 1"/>
          <p:cNvSpPr/>
          <p:nvPr/>
        </p:nvSpPr>
        <p:spPr>
          <a:xfrm>
            <a:off x="7668344" y="1124744"/>
            <a:ext cx="1296144" cy="792088"/>
          </a:xfrm>
          <a:prstGeom prst="wedgeEllipseCallou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rtl="1"/>
            <a:r>
              <a:rPr lang="ar-EG" sz="2400" dirty="0">
                <a:solidFill>
                  <a:srgbClr val="C00000"/>
                </a:solidFill>
              </a:rPr>
              <a:t>النبض</a:t>
            </a:r>
          </a:p>
        </p:txBody>
      </p:sp>
      <p:sp>
        <p:nvSpPr>
          <p:cNvPr id="13" name="Freeform 12"/>
          <p:cNvSpPr/>
          <p:nvPr/>
        </p:nvSpPr>
        <p:spPr>
          <a:xfrm>
            <a:off x="5634764" y="2348879"/>
            <a:ext cx="2302470" cy="40640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2400" tIns="812800" rIns="152400" bIns="812800" numCol="1" spcCol="1270" anchor="ctr" anchorCtr="0">
            <a:noAutofit/>
          </a:bodyPr>
          <a:lstStyle/>
          <a:p>
            <a:pPr lvl="0" algn="justLow" defTabSz="1066800" rtl="1">
              <a:lnSpc>
                <a:spcPct val="90000"/>
              </a:lnSpc>
              <a:spcBef>
                <a:spcPct val="0"/>
              </a:spcBef>
              <a:spcAft>
                <a:spcPct val="35000"/>
              </a:spcAft>
            </a:pPr>
            <a:r>
              <a:rPr lang="ar-EG" sz="2400" kern="1200" dirty="0" smtClean="0"/>
              <a:t>تصل سرعة النبض عند الوليد إلى 130 أو150 نبضة في الدقيقة . </a:t>
            </a:r>
            <a:endParaRPr lang="ar-EG" sz="2400" kern="1200" dirty="0"/>
          </a:p>
        </p:txBody>
      </p:sp>
      <p:sp>
        <p:nvSpPr>
          <p:cNvPr id="14" name="Freeform 13"/>
          <p:cNvSpPr/>
          <p:nvPr/>
        </p:nvSpPr>
        <p:spPr>
          <a:xfrm>
            <a:off x="3159609" y="2348879"/>
            <a:ext cx="2302470" cy="40640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152400" tIns="812800" rIns="152400" bIns="812800" numCol="1" spcCol="1270" anchor="ctr" anchorCtr="0">
            <a:noAutofit/>
          </a:bodyPr>
          <a:lstStyle/>
          <a:p>
            <a:pPr lvl="0" algn="justLow" defTabSz="1066800" rtl="1">
              <a:lnSpc>
                <a:spcPct val="90000"/>
              </a:lnSpc>
              <a:spcBef>
                <a:spcPct val="0"/>
              </a:spcBef>
              <a:spcAft>
                <a:spcPct val="35000"/>
              </a:spcAft>
            </a:pPr>
            <a:r>
              <a:rPr lang="ar-EG" sz="2400" kern="1200" dirty="0" smtClean="0">
                <a:solidFill>
                  <a:schemeClr val="bg1"/>
                </a:solidFill>
              </a:rPr>
              <a:t>تنخفض إلى 117 بعد عدة أيام من الولادة .</a:t>
            </a:r>
            <a:endParaRPr lang="ar-EG" sz="2400" kern="1200" dirty="0">
              <a:solidFill>
                <a:schemeClr val="bg1"/>
              </a:solidFill>
            </a:endParaRPr>
          </a:p>
        </p:txBody>
      </p:sp>
      <p:sp>
        <p:nvSpPr>
          <p:cNvPr id="15" name="Freeform 14"/>
          <p:cNvSpPr/>
          <p:nvPr/>
        </p:nvSpPr>
        <p:spPr>
          <a:xfrm>
            <a:off x="684454" y="2348878"/>
            <a:ext cx="2302470" cy="406400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209550" tIns="812801" rIns="210344" bIns="812800" numCol="1" spcCol="1270" anchor="ctr" anchorCtr="0">
            <a:noAutofit/>
          </a:bodyPr>
          <a:lstStyle/>
          <a:p>
            <a:pPr lvl="0" algn="ctr" defTabSz="1466850" rtl="1">
              <a:lnSpc>
                <a:spcPct val="90000"/>
              </a:lnSpc>
              <a:spcBef>
                <a:spcPct val="0"/>
              </a:spcBef>
              <a:spcAft>
                <a:spcPct val="35000"/>
              </a:spcAft>
            </a:pPr>
            <a:r>
              <a:rPr lang="ar-EG" sz="3300" kern="1200" dirty="0" smtClean="0"/>
              <a:t>يرتفع نبض الطفل أثناء الصباح وينخفض أثناء النوم العميق .</a:t>
            </a:r>
            <a:endParaRPr lang="ar-EG" sz="3300" kern="1200" dirty="0"/>
          </a:p>
        </p:txBody>
      </p:sp>
    </p:spTree>
    <p:extLst>
      <p:ext uri="{BB962C8B-B14F-4D97-AF65-F5344CB8AC3E}">
        <p14:creationId xmlns:p14="http://schemas.microsoft.com/office/powerpoint/2010/main" val="2979618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النمو الفسيولوجي </a:t>
            </a:r>
            <a:endParaRPr lang="en-US" sz="2800" dirty="0"/>
          </a:p>
        </p:txBody>
      </p:sp>
      <p:sp>
        <p:nvSpPr>
          <p:cNvPr id="2" name="Oval Callout 1"/>
          <p:cNvSpPr/>
          <p:nvPr/>
        </p:nvSpPr>
        <p:spPr>
          <a:xfrm>
            <a:off x="7633269" y="1034563"/>
            <a:ext cx="1296144" cy="792088"/>
          </a:xfrm>
          <a:prstGeom prst="wedgeEllipseCallou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rtl="1"/>
            <a:r>
              <a:rPr lang="ar-EG" sz="2400" dirty="0">
                <a:solidFill>
                  <a:srgbClr val="C00000"/>
                </a:solidFill>
              </a:rPr>
              <a:t>التنفس</a:t>
            </a:r>
          </a:p>
        </p:txBody>
      </p:sp>
      <p:sp>
        <p:nvSpPr>
          <p:cNvPr id="6" name="Freeform 5"/>
          <p:cNvSpPr/>
          <p:nvPr/>
        </p:nvSpPr>
        <p:spPr>
          <a:xfrm rot="21155418">
            <a:off x="1356494" y="2463741"/>
            <a:ext cx="3125491" cy="1875295"/>
          </a:xfrm>
          <a:custGeom>
            <a:avLst/>
            <a:gdLst>
              <a:gd name="connsiteX0" fmla="*/ 0 w 3125491"/>
              <a:gd name="connsiteY0" fmla="*/ 0 h 1875295"/>
              <a:gd name="connsiteX1" fmla="*/ 3125491 w 3125491"/>
              <a:gd name="connsiteY1" fmla="*/ 0 h 1875295"/>
              <a:gd name="connsiteX2" fmla="*/ 3125491 w 3125491"/>
              <a:gd name="connsiteY2" fmla="*/ 1875295 h 1875295"/>
              <a:gd name="connsiteX3" fmla="*/ 0 w 3125491"/>
              <a:gd name="connsiteY3" fmla="*/ 1875295 h 1875295"/>
              <a:gd name="connsiteX4" fmla="*/ 0 w 3125491"/>
              <a:gd name="connsiteY4" fmla="*/ 0 h 187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491" h="1875295">
                <a:moveTo>
                  <a:pt x="0" y="0"/>
                </a:moveTo>
                <a:lnTo>
                  <a:pt x="3125491" y="0"/>
                </a:lnTo>
                <a:lnTo>
                  <a:pt x="3125491" y="1875295"/>
                </a:lnTo>
                <a:lnTo>
                  <a:pt x="0" y="1875295"/>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ar-EG" sz="2400" kern="1200" dirty="0" smtClean="0"/>
              <a:t>سرعة التنفس عند الوليد في الأسبوع الأول من حياته حوالي 35 حركة تنفس في الدقيقة. </a:t>
            </a:r>
            <a:endParaRPr lang="ar-EG" sz="2400" kern="1200" dirty="0"/>
          </a:p>
        </p:txBody>
      </p:sp>
      <p:sp>
        <p:nvSpPr>
          <p:cNvPr id="7" name="Freeform 6"/>
          <p:cNvSpPr/>
          <p:nvPr/>
        </p:nvSpPr>
        <p:spPr>
          <a:xfrm rot="21155418">
            <a:off x="4765825" y="2020359"/>
            <a:ext cx="3125491" cy="1875295"/>
          </a:xfrm>
          <a:custGeom>
            <a:avLst/>
            <a:gdLst>
              <a:gd name="connsiteX0" fmla="*/ 0 w 3125491"/>
              <a:gd name="connsiteY0" fmla="*/ 0 h 1875295"/>
              <a:gd name="connsiteX1" fmla="*/ 3125491 w 3125491"/>
              <a:gd name="connsiteY1" fmla="*/ 0 h 1875295"/>
              <a:gd name="connsiteX2" fmla="*/ 3125491 w 3125491"/>
              <a:gd name="connsiteY2" fmla="*/ 1875295 h 1875295"/>
              <a:gd name="connsiteX3" fmla="*/ 0 w 3125491"/>
              <a:gd name="connsiteY3" fmla="*/ 1875295 h 1875295"/>
              <a:gd name="connsiteX4" fmla="*/ 0 w 3125491"/>
              <a:gd name="connsiteY4" fmla="*/ 0 h 187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491" h="1875295">
                <a:moveTo>
                  <a:pt x="0" y="0"/>
                </a:moveTo>
                <a:lnTo>
                  <a:pt x="3125491" y="0"/>
                </a:lnTo>
                <a:lnTo>
                  <a:pt x="3125491" y="1875295"/>
                </a:lnTo>
                <a:lnTo>
                  <a:pt x="0" y="1875295"/>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311292"/>
              <a:satOff val="13270"/>
              <a:lumOff val="2876"/>
              <a:alphaOff val="0"/>
            </a:schemeClr>
          </a:fillRef>
          <a:effectRef idx="2">
            <a:schemeClr val="accent5">
              <a:hueOff val="-3311292"/>
              <a:satOff val="13270"/>
              <a:lumOff val="2876"/>
              <a:alphaOff val="0"/>
            </a:schemeClr>
          </a:effectRef>
          <a:fontRef idx="minor">
            <a:schemeClr val="lt1"/>
          </a:fontRef>
        </p:style>
        <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ar-EG" sz="2400" kern="1200" dirty="0" smtClean="0"/>
              <a:t>تصل إلى 27 حركة تقريبا عندما يبلغ الطفل العام الأول .</a:t>
            </a:r>
            <a:endParaRPr lang="ar-EG" sz="2400" kern="1200" dirty="0"/>
          </a:p>
        </p:txBody>
      </p:sp>
      <p:sp>
        <p:nvSpPr>
          <p:cNvPr id="8" name="Freeform 7"/>
          <p:cNvSpPr/>
          <p:nvPr/>
        </p:nvSpPr>
        <p:spPr>
          <a:xfrm rot="21155418">
            <a:off x="1638646" y="4633315"/>
            <a:ext cx="3125491" cy="1875295"/>
          </a:xfrm>
          <a:custGeom>
            <a:avLst/>
            <a:gdLst>
              <a:gd name="connsiteX0" fmla="*/ 0 w 3125491"/>
              <a:gd name="connsiteY0" fmla="*/ 0 h 1875295"/>
              <a:gd name="connsiteX1" fmla="*/ 3125491 w 3125491"/>
              <a:gd name="connsiteY1" fmla="*/ 0 h 1875295"/>
              <a:gd name="connsiteX2" fmla="*/ 3125491 w 3125491"/>
              <a:gd name="connsiteY2" fmla="*/ 1875295 h 1875295"/>
              <a:gd name="connsiteX3" fmla="*/ 0 w 3125491"/>
              <a:gd name="connsiteY3" fmla="*/ 1875295 h 1875295"/>
              <a:gd name="connsiteX4" fmla="*/ 0 w 3125491"/>
              <a:gd name="connsiteY4" fmla="*/ 0 h 187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491" h="1875295">
                <a:moveTo>
                  <a:pt x="0" y="0"/>
                </a:moveTo>
                <a:lnTo>
                  <a:pt x="3125491" y="0"/>
                </a:lnTo>
                <a:lnTo>
                  <a:pt x="3125491" y="1875295"/>
                </a:lnTo>
                <a:lnTo>
                  <a:pt x="0" y="1875295"/>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622584"/>
              <a:satOff val="26541"/>
              <a:lumOff val="5752"/>
              <a:alphaOff val="0"/>
            </a:schemeClr>
          </a:fillRef>
          <a:effectRef idx="2">
            <a:schemeClr val="accent5">
              <a:hueOff val="-6622584"/>
              <a:satOff val="26541"/>
              <a:lumOff val="5752"/>
              <a:alphaOff val="0"/>
            </a:schemeClr>
          </a:effectRef>
          <a:fontRef idx="minor">
            <a:schemeClr val="lt1"/>
          </a:fontRef>
        </p:style>
        <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ar-EG" sz="2400" kern="1200" dirty="0" smtClean="0"/>
              <a:t>في حين يصل عدد حركات التنفس لدي الفرد الراشد 18 حركة .</a:t>
            </a:r>
            <a:endParaRPr lang="ar-EG" sz="2400" kern="1200" dirty="0"/>
          </a:p>
        </p:txBody>
      </p:sp>
      <p:sp>
        <p:nvSpPr>
          <p:cNvPr id="9" name="Freeform 8"/>
          <p:cNvSpPr/>
          <p:nvPr/>
        </p:nvSpPr>
        <p:spPr>
          <a:xfrm rot="21155418">
            <a:off x="5047977" y="4189933"/>
            <a:ext cx="3125491" cy="1875295"/>
          </a:xfrm>
          <a:custGeom>
            <a:avLst/>
            <a:gdLst>
              <a:gd name="connsiteX0" fmla="*/ 0 w 3125491"/>
              <a:gd name="connsiteY0" fmla="*/ 0 h 1875295"/>
              <a:gd name="connsiteX1" fmla="*/ 3125491 w 3125491"/>
              <a:gd name="connsiteY1" fmla="*/ 0 h 1875295"/>
              <a:gd name="connsiteX2" fmla="*/ 3125491 w 3125491"/>
              <a:gd name="connsiteY2" fmla="*/ 1875295 h 1875295"/>
              <a:gd name="connsiteX3" fmla="*/ 0 w 3125491"/>
              <a:gd name="connsiteY3" fmla="*/ 1875295 h 1875295"/>
              <a:gd name="connsiteX4" fmla="*/ 0 w 3125491"/>
              <a:gd name="connsiteY4" fmla="*/ 0 h 187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491" h="1875295">
                <a:moveTo>
                  <a:pt x="0" y="0"/>
                </a:moveTo>
                <a:lnTo>
                  <a:pt x="3125491" y="0"/>
                </a:lnTo>
                <a:lnTo>
                  <a:pt x="3125491" y="1875295"/>
                </a:lnTo>
                <a:lnTo>
                  <a:pt x="0" y="1875295"/>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ar-EG" sz="2400" kern="1200" smtClean="0"/>
              <a:t>تزايد </a:t>
            </a:r>
            <a:r>
              <a:rPr lang="ar-EG" sz="2400" kern="1200" dirty="0" smtClean="0"/>
              <a:t>حركات التنفس أثناء الصباح وتنخفض أثناء النوم وقبل الاستيقاظ </a:t>
            </a:r>
            <a:endParaRPr lang="ar-EG" sz="2400" kern="1200" dirty="0"/>
          </a:p>
        </p:txBody>
      </p:sp>
    </p:spTree>
    <p:extLst>
      <p:ext uri="{BB962C8B-B14F-4D97-AF65-F5344CB8AC3E}">
        <p14:creationId xmlns:p14="http://schemas.microsoft.com/office/powerpoint/2010/main" val="2873408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style.rotation</p:attrName>
                                        </p:attrNameLst>
                                      </p:cBhvr>
                                      <p:tavLst>
                                        <p:tav tm="0">
                                          <p:val>
                                            <p:fltVal val="90"/>
                                          </p:val>
                                        </p:tav>
                                        <p:tav tm="100000">
                                          <p:val>
                                            <p:fltVal val="0"/>
                                          </p:val>
                                        </p:tav>
                                      </p:tavLst>
                                    </p:anim>
                                    <p:animEffect transition="in" filter="fade">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smtClean="0"/>
              <a:t>النمو الفسيولوجي </a:t>
            </a:r>
            <a:endParaRPr lang="en-US" sz="2800" dirty="0"/>
          </a:p>
        </p:txBody>
      </p:sp>
      <p:sp>
        <p:nvSpPr>
          <p:cNvPr id="2" name="Oval Callout 1"/>
          <p:cNvSpPr/>
          <p:nvPr/>
        </p:nvSpPr>
        <p:spPr>
          <a:xfrm>
            <a:off x="7668344" y="1124744"/>
            <a:ext cx="1296144" cy="792088"/>
          </a:xfrm>
          <a:prstGeom prst="wedgeEllipseCallou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rtl="1"/>
            <a:r>
              <a:rPr lang="ar-EG" sz="2400" dirty="0">
                <a:solidFill>
                  <a:srgbClr val="C00000"/>
                </a:solidFill>
              </a:rPr>
              <a:t>النوم </a:t>
            </a:r>
          </a:p>
        </p:txBody>
      </p:sp>
      <p:sp>
        <p:nvSpPr>
          <p:cNvPr id="6" name="Rounded Rectangle 5"/>
          <p:cNvSpPr/>
          <p:nvPr/>
        </p:nvSpPr>
        <p:spPr>
          <a:xfrm>
            <a:off x="5820513" y="2348880"/>
            <a:ext cx="2996589" cy="2539999"/>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5332696" y="3872880"/>
            <a:ext cx="2996589" cy="2539999"/>
          </a:xfrm>
          <a:custGeom>
            <a:avLst/>
            <a:gdLst>
              <a:gd name="connsiteX0" fmla="*/ 0 w 2996589"/>
              <a:gd name="connsiteY0" fmla="*/ 254000 h 2539999"/>
              <a:gd name="connsiteX1" fmla="*/ 254000 w 2996589"/>
              <a:gd name="connsiteY1" fmla="*/ 0 h 2539999"/>
              <a:gd name="connsiteX2" fmla="*/ 2742589 w 2996589"/>
              <a:gd name="connsiteY2" fmla="*/ 0 h 2539999"/>
              <a:gd name="connsiteX3" fmla="*/ 2996589 w 2996589"/>
              <a:gd name="connsiteY3" fmla="*/ 254000 h 2539999"/>
              <a:gd name="connsiteX4" fmla="*/ 2996589 w 2996589"/>
              <a:gd name="connsiteY4" fmla="*/ 2285999 h 2539999"/>
              <a:gd name="connsiteX5" fmla="*/ 2742589 w 2996589"/>
              <a:gd name="connsiteY5" fmla="*/ 2539999 h 2539999"/>
              <a:gd name="connsiteX6" fmla="*/ 254000 w 2996589"/>
              <a:gd name="connsiteY6" fmla="*/ 2539999 h 2539999"/>
              <a:gd name="connsiteX7" fmla="*/ 0 w 2996589"/>
              <a:gd name="connsiteY7" fmla="*/ 2285999 h 2539999"/>
              <a:gd name="connsiteX8" fmla="*/ 0 w 2996589"/>
              <a:gd name="connsiteY8" fmla="*/ 254000 h 25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6589" h="2539999">
                <a:moveTo>
                  <a:pt x="0" y="254000"/>
                </a:moveTo>
                <a:cubicBezTo>
                  <a:pt x="0" y="113720"/>
                  <a:pt x="113720" y="0"/>
                  <a:pt x="254000" y="0"/>
                </a:cubicBezTo>
                <a:lnTo>
                  <a:pt x="2742589" y="0"/>
                </a:lnTo>
                <a:cubicBezTo>
                  <a:pt x="2882869" y="0"/>
                  <a:pt x="2996589" y="113720"/>
                  <a:pt x="2996589" y="254000"/>
                </a:cubicBezTo>
                <a:lnTo>
                  <a:pt x="2996589" y="2285999"/>
                </a:lnTo>
                <a:cubicBezTo>
                  <a:pt x="2996589" y="2426279"/>
                  <a:pt x="2882869" y="2539999"/>
                  <a:pt x="2742589" y="2539999"/>
                </a:cubicBezTo>
                <a:lnTo>
                  <a:pt x="254000" y="2539999"/>
                </a:lnTo>
                <a:cubicBezTo>
                  <a:pt x="113720" y="2539999"/>
                  <a:pt x="0" y="2426279"/>
                  <a:pt x="0" y="2285999"/>
                </a:cubicBezTo>
                <a:lnTo>
                  <a:pt x="0" y="25400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5834" tIns="165834" rIns="165834" bIns="165834" numCol="1" spcCol="1270" anchor="ctr" anchorCtr="0">
            <a:noAutofit/>
          </a:bodyPr>
          <a:lstStyle/>
          <a:p>
            <a:pPr lvl="0" algn="ctr" defTabSz="1066800" rtl="1">
              <a:lnSpc>
                <a:spcPct val="90000"/>
              </a:lnSpc>
              <a:spcBef>
                <a:spcPct val="0"/>
              </a:spcBef>
              <a:spcAft>
                <a:spcPct val="35000"/>
              </a:spcAft>
            </a:pPr>
            <a:r>
              <a:rPr lang="ar-EG" sz="2400" kern="1200" dirty="0" smtClean="0"/>
              <a:t>ينام الوليد من 15 : 20 ساعة يوميا في حين ان الراشد ينام 8 ساعات .</a:t>
            </a:r>
            <a:endParaRPr lang="ar-EG" sz="2400" kern="1200" dirty="0"/>
          </a:p>
        </p:txBody>
      </p:sp>
      <p:sp>
        <p:nvSpPr>
          <p:cNvPr id="8" name="Freeform 7"/>
          <p:cNvSpPr/>
          <p:nvPr/>
        </p:nvSpPr>
        <p:spPr>
          <a:xfrm>
            <a:off x="4666094" y="3258860"/>
            <a:ext cx="577209" cy="720038"/>
          </a:xfrm>
          <a:custGeom>
            <a:avLst/>
            <a:gdLst>
              <a:gd name="connsiteX0" fmla="*/ 0 w 577209"/>
              <a:gd name="connsiteY0" fmla="*/ 144008 h 720038"/>
              <a:gd name="connsiteX1" fmla="*/ 288605 w 577209"/>
              <a:gd name="connsiteY1" fmla="*/ 144008 h 720038"/>
              <a:gd name="connsiteX2" fmla="*/ 288605 w 577209"/>
              <a:gd name="connsiteY2" fmla="*/ 0 h 720038"/>
              <a:gd name="connsiteX3" fmla="*/ 577209 w 577209"/>
              <a:gd name="connsiteY3" fmla="*/ 360019 h 720038"/>
              <a:gd name="connsiteX4" fmla="*/ 288605 w 577209"/>
              <a:gd name="connsiteY4" fmla="*/ 720038 h 720038"/>
              <a:gd name="connsiteX5" fmla="*/ 288605 w 577209"/>
              <a:gd name="connsiteY5" fmla="*/ 576030 h 720038"/>
              <a:gd name="connsiteX6" fmla="*/ 0 w 577209"/>
              <a:gd name="connsiteY6" fmla="*/ 576030 h 720038"/>
              <a:gd name="connsiteX7" fmla="*/ 0 w 577209"/>
              <a:gd name="connsiteY7" fmla="*/ 144008 h 72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209" h="720038">
                <a:moveTo>
                  <a:pt x="577209" y="576030"/>
                </a:moveTo>
                <a:lnTo>
                  <a:pt x="288604" y="576030"/>
                </a:lnTo>
                <a:lnTo>
                  <a:pt x="288604" y="720038"/>
                </a:lnTo>
                <a:lnTo>
                  <a:pt x="0" y="360019"/>
                </a:lnTo>
                <a:lnTo>
                  <a:pt x="288604" y="0"/>
                </a:lnTo>
                <a:lnTo>
                  <a:pt x="288604" y="144008"/>
                </a:lnTo>
                <a:lnTo>
                  <a:pt x="577209" y="144008"/>
                </a:lnTo>
                <a:lnTo>
                  <a:pt x="577209" y="576030"/>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3163" tIns="144008" rIns="0" bIns="144007" numCol="1" spcCol="1270" anchor="ctr" anchorCtr="0">
            <a:noAutofit/>
          </a:bodyPr>
          <a:lstStyle/>
          <a:p>
            <a:pPr lvl="0" algn="ctr" defTabSz="1422400" rtl="1">
              <a:lnSpc>
                <a:spcPct val="90000"/>
              </a:lnSpc>
              <a:spcBef>
                <a:spcPct val="0"/>
              </a:spcBef>
              <a:spcAft>
                <a:spcPct val="35000"/>
              </a:spcAft>
            </a:pPr>
            <a:endParaRPr lang="ar-EG" sz="3200" kern="1200"/>
          </a:p>
        </p:txBody>
      </p:sp>
      <p:sp>
        <p:nvSpPr>
          <p:cNvPr id="9" name="Rounded Rectangle 8"/>
          <p:cNvSpPr/>
          <p:nvPr/>
        </p:nvSpPr>
        <p:spPr>
          <a:xfrm>
            <a:off x="1174753" y="2348880"/>
            <a:ext cx="2996589" cy="2539999"/>
          </a:xfrm>
          <a:prstGeom prst="roundRect">
            <a:avLst>
              <a:gd name="adj" fmla="val 10000"/>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tint val="50000"/>
              <a:hueOff val="-10774846"/>
              <a:satOff val="46375"/>
              <a:lumOff val="12537"/>
              <a:alphaOff val="0"/>
            </a:schemeClr>
          </a:effectRef>
          <a:fontRef idx="minor">
            <a:schemeClr val="lt1">
              <a:hueOff val="0"/>
              <a:satOff val="0"/>
              <a:lumOff val="0"/>
              <a:alphaOff val="0"/>
            </a:schemeClr>
          </a:fontRef>
        </p:style>
      </p:sp>
      <p:sp>
        <p:nvSpPr>
          <p:cNvPr id="10" name="Freeform 9"/>
          <p:cNvSpPr/>
          <p:nvPr/>
        </p:nvSpPr>
        <p:spPr>
          <a:xfrm>
            <a:off x="686936" y="3872880"/>
            <a:ext cx="2996589" cy="2539999"/>
          </a:xfrm>
          <a:custGeom>
            <a:avLst/>
            <a:gdLst>
              <a:gd name="connsiteX0" fmla="*/ 0 w 2996589"/>
              <a:gd name="connsiteY0" fmla="*/ 254000 h 2539999"/>
              <a:gd name="connsiteX1" fmla="*/ 254000 w 2996589"/>
              <a:gd name="connsiteY1" fmla="*/ 0 h 2539999"/>
              <a:gd name="connsiteX2" fmla="*/ 2742589 w 2996589"/>
              <a:gd name="connsiteY2" fmla="*/ 0 h 2539999"/>
              <a:gd name="connsiteX3" fmla="*/ 2996589 w 2996589"/>
              <a:gd name="connsiteY3" fmla="*/ 254000 h 2539999"/>
              <a:gd name="connsiteX4" fmla="*/ 2996589 w 2996589"/>
              <a:gd name="connsiteY4" fmla="*/ 2285999 h 2539999"/>
              <a:gd name="connsiteX5" fmla="*/ 2742589 w 2996589"/>
              <a:gd name="connsiteY5" fmla="*/ 2539999 h 2539999"/>
              <a:gd name="connsiteX6" fmla="*/ 254000 w 2996589"/>
              <a:gd name="connsiteY6" fmla="*/ 2539999 h 2539999"/>
              <a:gd name="connsiteX7" fmla="*/ 0 w 2996589"/>
              <a:gd name="connsiteY7" fmla="*/ 2285999 h 2539999"/>
              <a:gd name="connsiteX8" fmla="*/ 0 w 2996589"/>
              <a:gd name="connsiteY8" fmla="*/ 254000 h 25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6589" h="2539999">
                <a:moveTo>
                  <a:pt x="0" y="254000"/>
                </a:moveTo>
                <a:cubicBezTo>
                  <a:pt x="0" y="113720"/>
                  <a:pt x="113720" y="0"/>
                  <a:pt x="254000" y="0"/>
                </a:cubicBezTo>
                <a:lnTo>
                  <a:pt x="2742589" y="0"/>
                </a:lnTo>
                <a:cubicBezTo>
                  <a:pt x="2882869" y="0"/>
                  <a:pt x="2996589" y="113720"/>
                  <a:pt x="2996589" y="254000"/>
                </a:cubicBezTo>
                <a:lnTo>
                  <a:pt x="2996589" y="2285999"/>
                </a:lnTo>
                <a:cubicBezTo>
                  <a:pt x="2996589" y="2426279"/>
                  <a:pt x="2882869" y="2539999"/>
                  <a:pt x="2742589" y="2539999"/>
                </a:cubicBezTo>
                <a:lnTo>
                  <a:pt x="254000" y="2539999"/>
                </a:lnTo>
                <a:cubicBezTo>
                  <a:pt x="113720" y="2539999"/>
                  <a:pt x="0" y="2426279"/>
                  <a:pt x="0" y="2285999"/>
                </a:cubicBezTo>
                <a:lnTo>
                  <a:pt x="0" y="254000"/>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65834" tIns="165834" rIns="165834" bIns="165834" numCol="1" spcCol="1270" anchor="ctr" anchorCtr="0">
            <a:noAutofit/>
          </a:bodyPr>
          <a:lstStyle/>
          <a:p>
            <a:pPr lvl="0" algn="ctr" defTabSz="1066800" rtl="1">
              <a:lnSpc>
                <a:spcPct val="90000"/>
              </a:lnSpc>
              <a:spcBef>
                <a:spcPct val="0"/>
              </a:spcBef>
              <a:spcAft>
                <a:spcPct val="35000"/>
              </a:spcAft>
            </a:pPr>
            <a:r>
              <a:rPr lang="ar-EG" sz="2400" kern="1200" dirty="0" smtClean="0">
                <a:solidFill>
                  <a:schemeClr val="bg1"/>
                </a:solidFill>
              </a:rPr>
              <a:t>يتخلل نوم الطفل فترات يقظة قصيرة تحدث كل ساعتين .</a:t>
            </a:r>
            <a:endParaRPr lang="ar-EG" sz="2400" kern="1200" dirty="0">
              <a:solidFill>
                <a:schemeClr val="bg1"/>
              </a:solidFill>
            </a:endParaRPr>
          </a:p>
        </p:txBody>
      </p:sp>
    </p:spTree>
    <p:extLst>
      <p:ext uri="{BB962C8B-B14F-4D97-AF65-F5344CB8AC3E}">
        <p14:creationId xmlns:p14="http://schemas.microsoft.com/office/powerpoint/2010/main" val="1285472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7" grpId="0" animBg="1"/>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smtClean="0"/>
              <a:t>النمو الفسيولوجي </a:t>
            </a:r>
            <a:endParaRPr lang="en-US" sz="2800" dirty="0"/>
          </a:p>
        </p:txBody>
      </p:sp>
      <p:sp>
        <p:nvSpPr>
          <p:cNvPr id="2" name="Oval Callout 1"/>
          <p:cNvSpPr/>
          <p:nvPr/>
        </p:nvSpPr>
        <p:spPr>
          <a:xfrm>
            <a:off x="7668344" y="1124744"/>
            <a:ext cx="1296144" cy="792088"/>
          </a:xfrm>
          <a:prstGeom prst="wedgeEllipseCallou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rtl="1"/>
            <a:r>
              <a:rPr lang="ar-EG" sz="2400" dirty="0" smtClean="0">
                <a:solidFill>
                  <a:srgbClr val="C00000"/>
                </a:solidFill>
              </a:rPr>
              <a:t>الصياح</a:t>
            </a:r>
            <a:endParaRPr lang="ar-EG" sz="2400" dirty="0">
              <a:solidFill>
                <a:srgbClr val="C00000"/>
              </a:solidFill>
            </a:endParaRPr>
          </a:p>
        </p:txBody>
      </p:sp>
      <p:sp>
        <p:nvSpPr>
          <p:cNvPr id="6" name="Freeform 5"/>
          <p:cNvSpPr/>
          <p:nvPr/>
        </p:nvSpPr>
        <p:spPr>
          <a:xfrm>
            <a:off x="3699705" y="2350344"/>
            <a:ext cx="4147357" cy="1875783"/>
          </a:xfrm>
          <a:custGeom>
            <a:avLst/>
            <a:gdLst>
              <a:gd name="connsiteX0" fmla="*/ 0 w 4147357"/>
              <a:gd name="connsiteY0" fmla="*/ 0 h 1875783"/>
              <a:gd name="connsiteX1" fmla="*/ 4147357 w 4147357"/>
              <a:gd name="connsiteY1" fmla="*/ 0 h 1875783"/>
              <a:gd name="connsiteX2" fmla="*/ 4147357 w 4147357"/>
              <a:gd name="connsiteY2" fmla="*/ 1875783 h 1875783"/>
              <a:gd name="connsiteX3" fmla="*/ 0 w 4147357"/>
              <a:gd name="connsiteY3" fmla="*/ 1875783 h 1875783"/>
              <a:gd name="connsiteX4" fmla="*/ 0 w 4147357"/>
              <a:gd name="connsiteY4" fmla="*/ 0 h 187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357" h="1875783">
                <a:moveTo>
                  <a:pt x="0" y="0"/>
                </a:moveTo>
                <a:lnTo>
                  <a:pt x="4147357" y="0"/>
                </a:lnTo>
                <a:lnTo>
                  <a:pt x="4147357" y="1875783"/>
                </a:lnTo>
                <a:lnTo>
                  <a:pt x="0" y="1875783"/>
                </a:lnTo>
                <a:lnTo>
                  <a:pt x="0" y="0"/>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يطلق الطفل صيحته الأولى بعد الولادة مباشرة وتنتج عن انفصال الطفل عن الرحم .</a:t>
            </a:r>
            <a:endParaRPr lang="ar-EG" sz="2400" kern="1200" dirty="0"/>
          </a:p>
        </p:txBody>
      </p:sp>
      <p:sp>
        <p:nvSpPr>
          <p:cNvPr id="7" name="Rectangle 6"/>
          <p:cNvSpPr/>
          <p:nvPr/>
        </p:nvSpPr>
        <p:spPr>
          <a:xfrm>
            <a:off x="1656976" y="2350344"/>
            <a:ext cx="1857025" cy="1875783"/>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8" name="Freeform 7"/>
          <p:cNvSpPr/>
          <p:nvPr/>
        </p:nvSpPr>
        <p:spPr>
          <a:xfrm>
            <a:off x="1656976" y="4535632"/>
            <a:ext cx="4147357" cy="1875783"/>
          </a:xfrm>
          <a:custGeom>
            <a:avLst/>
            <a:gdLst>
              <a:gd name="connsiteX0" fmla="*/ 0 w 4147357"/>
              <a:gd name="connsiteY0" fmla="*/ 0 h 1875783"/>
              <a:gd name="connsiteX1" fmla="*/ 4147357 w 4147357"/>
              <a:gd name="connsiteY1" fmla="*/ 0 h 1875783"/>
              <a:gd name="connsiteX2" fmla="*/ 4147357 w 4147357"/>
              <a:gd name="connsiteY2" fmla="*/ 1875783 h 1875783"/>
              <a:gd name="connsiteX3" fmla="*/ 0 w 4147357"/>
              <a:gd name="connsiteY3" fmla="*/ 1875783 h 1875783"/>
              <a:gd name="connsiteX4" fmla="*/ 0 w 4147357"/>
              <a:gd name="connsiteY4" fmla="*/ 0 h 187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357" h="1875783">
                <a:moveTo>
                  <a:pt x="0" y="0"/>
                </a:moveTo>
                <a:lnTo>
                  <a:pt x="4147357" y="0"/>
                </a:lnTo>
                <a:lnTo>
                  <a:pt x="4147357" y="1875783"/>
                </a:lnTo>
                <a:lnTo>
                  <a:pt x="0" y="1875783"/>
                </a:lnTo>
                <a:lnTo>
                  <a:pt x="0" y="0"/>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solidFill>
                  <a:schemeClr val="bg1"/>
                </a:solidFill>
              </a:rPr>
              <a:t>يعبر صياح الطفل فيما بعد عن جوع الطفل أو عدم راحته أو مرضه .</a:t>
            </a:r>
            <a:endParaRPr lang="ar-EG" sz="2400" kern="1200" dirty="0">
              <a:solidFill>
                <a:schemeClr val="bg1"/>
              </a:solidFill>
            </a:endParaRPr>
          </a:p>
        </p:txBody>
      </p:sp>
      <p:sp>
        <p:nvSpPr>
          <p:cNvPr id="9" name="Rectangle 8"/>
          <p:cNvSpPr/>
          <p:nvPr/>
        </p:nvSpPr>
        <p:spPr>
          <a:xfrm>
            <a:off x="5990037" y="4535632"/>
            <a:ext cx="1857025" cy="1875783"/>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hueOff val="-9933876"/>
              <a:satOff val="39811"/>
              <a:lumOff val="8628"/>
              <a:alphaOff val="0"/>
            </a:schemeClr>
          </a:effectRef>
          <a:fontRef idx="minor">
            <a:schemeClr val="lt1"/>
          </a:fontRef>
        </p:style>
      </p:sp>
    </p:spTree>
    <p:extLst>
      <p:ext uri="{BB962C8B-B14F-4D97-AF65-F5344CB8AC3E}">
        <p14:creationId xmlns:p14="http://schemas.microsoft.com/office/powerpoint/2010/main" val="4046014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النمو الحسي </a:t>
            </a:r>
            <a:endParaRPr lang="en-US" sz="2800" dirty="0"/>
          </a:p>
        </p:txBody>
      </p:sp>
      <p:sp>
        <p:nvSpPr>
          <p:cNvPr id="2" name="Oval Callout 1"/>
          <p:cNvSpPr/>
          <p:nvPr/>
        </p:nvSpPr>
        <p:spPr>
          <a:xfrm>
            <a:off x="7740352" y="1124744"/>
            <a:ext cx="1224136" cy="792088"/>
          </a:xfrm>
          <a:prstGeom prst="wedgeEllipseCallou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rtl="1"/>
            <a:r>
              <a:rPr lang="ar-EG" sz="2400" dirty="0">
                <a:solidFill>
                  <a:srgbClr val="C00000"/>
                </a:solidFill>
              </a:rPr>
              <a:t>حاسة النظر </a:t>
            </a:r>
          </a:p>
        </p:txBody>
      </p:sp>
      <p:sp>
        <p:nvSpPr>
          <p:cNvPr id="6" name="Freeform 5"/>
          <p:cNvSpPr/>
          <p:nvPr/>
        </p:nvSpPr>
        <p:spPr>
          <a:xfrm>
            <a:off x="2488387" y="2349513"/>
            <a:ext cx="5411041" cy="1767553"/>
          </a:xfrm>
          <a:custGeom>
            <a:avLst/>
            <a:gdLst>
              <a:gd name="connsiteX0" fmla="*/ 0 w 5411041"/>
              <a:gd name="connsiteY0" fmla="*/ 0 h 1767551"/>
              <a:gd name="connsiteX1" fmla="*/ 4527266 w 5411041"/>
              <a:gd name="connsiteY1" fmla="*/ 0 h 1767551"/>
              <a:gd name="connsiteX2" fmla="*/ 5411041 w 5411041"/>
              <a:gd name="connsiteY2" fmla="*/ 883776 h 1767551"/>
              <a:gd name="connsiteX3" fmla="*/ 4527266 w 5411041"/>
              <a:gd name="connsiteY3" fmla="*/ 1767551 h 1767551"/>
              <a:gd name="connsiteX4" fmla="*/ 0 w 5411041"/>
              <a:gd name="connsiteY4" fmla="*/ 1767551 h 1767551"/>
              <a:gd name="connsiteX5" fmla="*/ 0 w 5411041"/>
              <a:gd name="connsiteY5" fmla="*/ 0 h 176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041" h="1767551">
                <a:moveTo>
                  <a:pt x="5411041" y="1767550"/>
                </a:moveTo>
                <a:lnTo>
                  <a:pt x="883775" y="1767550"/>
                </a:lnTo>
                <a:lnTo>
                  <a:pt x="0" y="883775"/>
                </a:lnTo>
                <a:lnTo>
                  <a:pt x="883775" y="1"/>
                </a:lnTo>
                <a:lnTo>
                  <a:pt x="5411041" y="1"/>
                </a:lnTo>
                <a:lnTo>
                  <a:pt x="5411041" y="1767550"/>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1221329" tIns="91441" rIns="170688" bIns="91441" numCol="1" spcCol="1270" anchor="ctr" anchorCtr="0">
            <a:noAutofit/>
          </a:bodyPr>
          <a:lstStyle/>
          <a:p>
            <a:pPr lvl="0" algn="ctr" defTabSz="1066800" rtl="1">
              <a:lnSpc>
                <a:spcPct val="90000"/>
              </a:lnSpc>
              <a:spcBef>
                <a:spcPct val="0"/>
              </a:spcBef>
              <a:spcAft>
                <a:spcPct val="35000"/>
              </a:spcAft>
            </a:pPr>
            <a:r>
              <a:rPr lang="ar-EG" sz="2400" kern="1200" dirty="0" smtClean="0"/>
              <a:t>عند الولادة تكون شبكية العين اصغر</a:t>
            </a:r>
            <a:br>
              <a:rPr lang="ar-EG" sz="2400" kern="1200" dirty="0" smtClean="0"/>
            </a:br>
            <a:r>
              <a:rPr lang="ar-EG" sz="2400" kern="1200" dirty="0" smtClean="0"/>
              <a:t> و اقل سمكا من شبكية الراشد وتكون حساسيتها للضوء ضعيفة .</a:t>
            </a:r>
            <a:endParaRPr lang="ar-EG" sz="2400" kern="1200" dirty="0"/>
          </a:p>
        </p:txBody>
      </p:sp>
      <p:sp>
        <p:nvSpPr>
          <p:cNvPr id="7" name="Oval 6"/>
          <p:cNvSpPr/>
          <p:nvPr/>
        </p:nvSpPr>
        <p:spPr>
          <a:xfrm>
            <a:off x="1604611" y="2349514"/>
            <a:ext cx="1767551" cy="1767551"/>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2488387" y="4644692"/>
            <a:ext cx="5411041" cy="1767552"/>
          </a:xfrm>
          <a:custGeom>
            <a:avLst/>
            <a:gdLst>
              <a:gd name="connsiteX0" fmla="*/ 0 w 5411041"/>
              <a:gd name="connsiteY0" fmla="*/ 0 h 1767551"/>
              <a:gd name="connsiteX1" fmla="*/ 4527266 w 5411041"/>
              <a:gd name="connsiteY1" fmla="*/ 0 h 1767551"/>
              <a:gd name="connsiteX2" fmla="*/ 5411041 w 5411041"/>
              <a:gd name="connsiteY2" fmla="*/ 883776 h 1767551"/>
              <a:gd name="connsiteX3" fmla="*/ 4527266 w 5411041"/>
              <a:gd name="connsiteY3" fmla="*/ 1767551 h 1767551"/>
              <a:gd name="connsiteX4" fmla="*/ 0 w 5411041"/>
              <a:gd name="connsiteY4" fmla="*/ 1767551 h 1767551"/>
              <a:gd name="connsiteX5" fmla="*/ 0 w 5411041"/>
              <a:gd name="connsiteY5" fmla="*/ 0 h 176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041" h="1767551">
                <a:moveTo>
                  <a:pt x="5411041" y="1767550"/>
                </a:moveTo>
                <a:lnTo>
                  <a:pt x="883775" y="1767550"/>
                </a:lnTo>
                <a:lnTo>
                  <a:pt x="0" y="883775"/>
                </a:lnTo>
                <a:lnTo>
                  <a:pt x="883775" y="1"/>
                </a:lnTo>
                <a:lnTo>
                  <a:pt x="5411041" y="1"/>
                </a:lnTo>
                <a:lnTo>
                  <a:pt x="5411041" y="1767550"/>
                </a:lnTo>
                <a:close/>
              </a:path>
            </a:pathLst>
          </a:custGeom>
        </p:spPr>
        <p:style>
          <a:lnRef idx="0">
            <a:schemeClr val="accent4"/>
          </a:lnRef>
          <a:fillRef idx="3">
            <a:schemeClr val="accent4"/>
          </a:fillRef>
          <a:effectRef idx="3">
            <a:schemeClr val="accent4"/>
          </a:effectRef>
          <a:fontRef idx="minor">
            <a:schemeClr val="lt1"/>
          </a:fontRef>
        </p:style>
        <p:txBody>
          <a:bodyPr spcFirstLastPara="0" vert="horz" wrap="square" lIns="1221329" tIns="91441" rIns="170688" bIns="91440" numCol="1" spcCol="1270" anchor="ctr" anchorCtr="0">
            <a:noAutofit/>
          </a:bodyPr>
          <a:lstStyle/>
          <a:p>
            <a:pPr lvl="0" algn="ctr" defTabSz="1066800" rtl="1">
              <a:lnSpc>
                <a:spcPct val="90000"/>
              </a:lnSpc>
              <a:spcBef>
                <a:spcPct val="0"/>
              </a:spcBef>
              <a:spcAft>
                <a:spcPct val="35000"/>
              </a:spcAft>
            </a:pPr>
            <a:r>
              <a:rPr lang="ar-EG" sz="2400" kern="1200" dirty="0" smtClean="0"/>
              <a:t>تستمر في النمو السريع حتى تكاد تقترب من حساسية شبكية عين الراشد في نهاية العام الأول .</a:t>
            </a:r>
            <a:endParaRPr lang="ar-EG" sz="2400" kern="1200" dirty="0"/>
          </a:p>
        </p:txBody>
      </p:sp>
      <p:sp>
        <p:nvSpPr>
          <p:cNvPr id="9" name="Oval 8"/>
          <p:cNvSpPr/>
          <p:nvPr/>
        </p:nvSpPr>
        <p:spPr>
          <a:xfrm>
            <a:off x="1604611" y="4644693"/>
            <a:ext cx="1767551" cy="1767551"/>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tint val="50000"/>
              <a:hueOff val="-10682366"/>
              <a:satOff val="47617"/>
              <a:lumOff val="4207"/>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674425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النمو الحسي </a:t>
            </a:r>
            <a:endParaRPr lang="en-US" sz="2800" dirty="0"/>
          </a:p>
        </p:txBody>
      </p:sp>
      <p:sp>
        <p:nvSpPr>
          <p:cNvPr id="2" name="Oval Callout 1"/>
          <p:cNvSpPr/>
          <p:nvPr/>
        </p:nvSpPr>
        <p:spPr>
          <a:xfrm>
            <a:off x="7668344" y="1124744"/>
            <a:ext cx="1296144" cy="792088"/>
          </a:xfrm>
          <a:prstGeom prst="wedgeEllipseCallou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rtl="1"/>
            <a:r>
              <a:rPr lang="ar-EG" sz="2400" dirty="0">
                <a:solidFill>
                  <a:srgbClr val="C00000"/>
                </a:solidFill>
              </a:rPr>
              <a:t>حاسة السمع </a:t>
            </a:r>
          </a:p>
        </p:txBody>
      </p:sp>
      <p:graphicFrame>
        <p:nvGraphicFramePr>
          <p:cNvPr id="4" name="Diagram 3"/>
          <p:cNvGraphicFramePr/>
          <p:nvPr>
            <p:extLst>
              <p:ext uri="{D42A27DB-BD31-4B8C-83A1-F6EECF244321}">
                <p14:modId xmlns:p14="http://schemas.microsoft.com/office/powerpoint/2010/main" val="3971145102"/>
              </p:ext>
            </p:extLst>
          </p:nvPr>
        </p:nvGraphicFramePr>
        <p:xfrm>
          <a:off x="683568" y="2348880"/>
          <a:ext cx="81369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1971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Graphic spid="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النمو الحسي </a:t>
            </a:r>
            <a:endParaRPr lang="en-US" sz="2800" dirty="0"/>
          </a:p>
        </p:txBody>
      </p:sp>
      <p:sp>
        <p:nvSpPr>
          <p:cNvPr id="2" name="Oval Callout 1"/>
          <p:cNvSpPr/>
          <p:nvPr/>
        </p:nvSpPr>
        <p:spPr>
          <a:xfrm>
            <a:off x="7668344" y="1124744"/>
            <a:ext cx="1296144" cy="792088"/>
          </a:xfrm>
          <a:prstGeom prst="wedgeEllipseCallou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rtl="1"/>
            <a:r>
              <a:rPr lang="ar-EG" sz="2400" dirty="0">
                <a:solidFill>
                  <a:srgbClr val="C00000"/>
                </a:solidFill>
              </a:rPr>
              <a:t>حاسة التذوق </a:t>
            </a:r>
          </a:p>
        </p:txBody>
      </p:sp>
      <p:graphicFrame>
        <p:nvGraphicFramePr>
          <p:cNvPr id="4" name="Diagram 3"/>
          <p:cNvGraphicFramePr/>
          <p:nvPr>
            <p:extLst>
              <p:ext uri="{D42A27DB-BD31-4B8C-83A1-F6EECF244321}">
                <p14:modId xmlns:p14="http://schemas.microsoft.com/office/powerpoint/2010/main" val="347825149"/>
              </p:ext>
            </p:extLst>
          </p:nvPr>
        </p:nvGraphicFramePr>
        <p:xfrm>
          <a:off x="683568" y="2348880"/>
          <a:ext cx="81369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99311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 name="Rectangle 2"/>
          <p:cNvSpPr txBox="1">
            <a:spLocks noChangeArrowheads="1"/>
          </p:cNvSpPr>
          <p:nvPr/>
        </p:nvSpPr>
        <p:spPr>
          <a:xfrm>
            <a:off x="5652120" y="43559"/>
            <a:ext cx="345638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smtClean="0">
                <a:solidFill>
                  <a:schemeClr val="accent2">
                    <a:lumMod val="50000"/>
                  </a:schemeClr>
                </a:solidFill>
              </a:rPr>
              <a:t>محاور الدورة</a:t>
            </a:r>
            <a:endParaRPr lang="en-US" b="1" dirty="0">
              <a:solidFill>
                <a:schemeClr val="accent2">
                  <a:lumMod val="50000"/>
                </a:schemeClr>
              </a:solidFill>
            </a:endParaRPr>
          </a:p>
        </p:txBody>
      </p:sp>
      <p:sp>
        <p:nvSpPr>
          <p:cNvPr id="4" name="Freeform 3"/>
          <p:cNvSpPr/>
          <p:nvPr/>
        </p:nvSpPr>
        <p:spPr>
          <a:xfrm>
            <a:off x="3521009" y="1125783"/>
            <a:ext cx="1883724" cy="1224421"/>
          </a:xfrm>
          <a:custGeom>
            <a:avLst/>
            <a:gdLst>
              <a:gd name="connsiteX0" fmla="*/ 0 w 1883724"/>
              <a:gd name="connsiteY0" fmla="*/ 204074 h 1224421"/>
              <a:gd name="connsiteX1" fmla="*/ 204074 w 1883724"/>
              <a:gd name="connsiteY1" fmla="*/ 0 h 1224421"/>
              <a:gd name="connsiteX2" fmla="*/ 1679650 w 1883724"/>
              <a:gd name="connsiteY2" fmla="*/ 0 h 1224421"/>
              <a:gd name="connsiteX3" fmla="*/ 1883724 w 1883724"/>
              <a:gd name="connsiteY3" fmla="*/ 204074 h 1224421"/>
              <a:gd name="connsiteX4" fmla="*/ 1883724 w 1883724"/>
              <a:gd name="connsiteY4" fmla="*/ 1020347 h 1224421"/>
              <a:gd name="connsiteX5" fmla="*/ 1679650 w 1883724"/>
              <a:gd name="connsiteY5" fmla="*/ 1224421 h 1224421"/>
              <a:gd name="connsiteX6" fmla="*/ 204074 w 1883724"/>
              <a:gd name="connsiteY6" fmla="*/ 1224421 h 1224421"/>
              <a:gd name="connsiteX7" fmla="*/ 0 w 1883724"/>
              <a:gd name="connsiteY7" fmla="*/ 1020347 h 1224421"/>
              <a:gd name="connsiteX8" fmla="*/ 0 w 1883724"/>
              <a:gd name="connsiteY8" fmla="*/ 204074 h 122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724" h="1224421">
                <a:moveTo>
                  <a:pt x="0" y="204074"/>
                </a:moveTo>
                <a:cubicBezTo>
                  <a:pt x="0" y="91367"/>
                  <a:pt x="91367" y="0"/>
                  <a:pt x="204074" y="0"/>
                </a:cubicBezTo>
                <a:lnTo>
                  <a:pt x="1679650" y="0"/>
                </a:lnTo>
                <a:cubicBezTo>
                  <a:pt x="1792357" y="0"/>
                  <a:pt x="1883724" y="91367"/>
                  <a:pt x="1883724" y="204074"/>
                </a:cubicBezTo>
                <a:lnTo>
                  <a:pt x="1883724" y="1020347"/>
                </a:lnTo>
                <a:cubicBezTo>
                  <a:pt x="1883724" y="1133054"/>
                  <a:pt x="1792357" y="1224421"/>
                  <a:pt x="1679650" y="1224421"/>
                </a:cubicBezTo>
                <a:lnTo>
                  <a:pt x="204074" y="1224421"/>
                </a:lnTo>
                <a:cubicBezTo>
                  <a:pt x="91367" y="1224421"/>
                  <a:pt x="0" y="1133054"/>
                  <a:pt x="0" y="1020347"/>
                </a:cubicBezTo>
                <a:lnTo>
                  <a:pt x="0" y="2040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5971" tIns="135971" rIns="135971" bIns="135971" numCol="1" spcCol="1270" anchor="ctr" anchorCtr="0">
            <a:noAutofit/>
          </a:bodyPr>
          <a:lstStyle/>
          <a:p>
            <a:pPr lvl="0" algn="ctr" defTabSz="889000" rtl="1">
              <a:lnSpc>
                <a:spcPct val="90000"/>
              </a:lnSpc>
              <a:spcBef>
                <a:spcPct val="0"/>
              </a:spcBef>
              <a:spcAft>
                <a:spcPct val="35000"/>
              </a:spcAft>
            </a:pPr>
            <a:r>
              <a:rPr lang="ar-EG" sz="2000" b="1" kern="1200" dirty="0" smtClean="0"/>
              <a:t>نمو الأطفال</a:t>
            </a:r>
            <a:endParaRPr lang="ar-EG" sz="2000" b="1" kern="1200" dirty="0"/>
          </a:p>
        </p:txBody>
      </p:sp>
      <p:sp>
        <p:nvSpPr>
          <p:cNvPr id="5" name="Freeform 4"/>
          <p:cNvSpPr/>
          <p:nvPr/>
        </p:nvSpPr>
        <p:spPr>
          <a:xfrm>
            <a:off x="2438093" y="1737993"/>
            <a:ext cx="4049556" cy="4049556"/>
          </a:xfrm>
          <a:custGeom>
            <a:avLst/>
            <a:gdLst/>
            <a:ahLst/>
            <a:cxnLst/>
            <a:rect l="0" t="0" r="0" b="0"/>
            <a:pathLst>
              <a:path>
                <a:moveTo>
                  <a:pt x="2980238" y="239611"/>
                </a:moveTo>
                <a:arcTo wR="2024778" hR="2024778" stAng="17889400" swAng="2628504"/>
              </a:path>
            </a:pathLst>
          </a:custGeom>
          <a:noFill/>
        </p:spPr>
        <p:style>
          <a:lnRef idx="1">
            <a:schemeClr val="accent5">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6" name="Freeform 5"/>
          <p:cNvSpPr/>
          <p:nvPr/>
        </p:nvSpPr>
        <p:spPr>
          <a:xfrm>
            <a:off x="5545787" y="3150561"/>
            <a:ext cx="1883724" cy="1224421"/>
          </a:xfrm>
          <a:custGeom>
            <a:avLst/>
            <a:gdLst>
              <a:gd name="connsiteX0" fmla="*/ 0 w 1883724"/>
              <a:gd name="connsiteY0" fmla="*/ 204074 h 1224421"/>
              <a:gd name="connsiteX1" fmla="*/ 204074 w 1883724"/>
              <a:gd name="connsiteY1" fmla="*/ 0 h 1224421"/>
              <a:gd name="connsiteX2" fmla="*/ 1679650 w 1883724"/>
              <a:gd name="connsiteY2" fmla="*/ 0 h 1224421"/>
              <a:gd name="connsiteX3" fmla="*/ 1883724 w 1883724"/>
              <a:gd name="connsiteY3" fmla="*/ 204074 h 1224421"/>
              <a:gd name="connsiteX4" fmla="*/ 1883724 w 1883724"/>
              <a:gd name="connsiteY4" fmla="*/ 1020347 h 1224421"/>
              <a:gd name="connsiteX5" fmla="*/ 1679650 w 1883724"/>
              <a:gd name="connsiteY5" fmla="*/ 1224421 h 1224421"/>
              <a:gd name="connsiteX6" fmla="*/ 204074 w 1883724"/>
              <a:gd name="connsiteY6" fmla="*/ 1224421 h 1224421"/>
              <a:gd name="connsiteX7" fmla="*/ 0 w 1883724"/>
              <a:gd name="connsiteY7" fmla="*/ 1020347 h 1224421"/>
              <a:gd name="connsiteX8" fmla="*/ 0 w 1883724"/>
              <a:gd name="connsiteY8" fmla="*/ 204074 h 122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724" h="1224421">
                <a:moveTo>
                  <a:pt x="0" y="204074"/>
                </a:moveTo>
                <a:cubicBezTo>
                  <a:pt x="0" y="91367"/>
                  <a:pt x="91367" y="0"/>
                  <a:pt x="204074" y="0"/>
                </a:cubicBezTo>
                <a:lnTo>
                  <a:pt x="1679650" y="0"/>
                </a:lnTo>
                <a:cubicBezTo>
                  <a:pt x="1792357" y="0"/>
                  <a:pt x="1883724" y="91367"/>
                  <a:pt x="1883724" y="204074"/>
                </a:cubicBezTo>
                <a:lnTo>
                  <a:pt x="1883724" y="1020347"/>
                </a:lnTo>
                <a:cubicBezTo>
                  <a:pt x="1883724" y="1133054"/>
                  <a:pt x="1792357" y="1224421"/>
                  <a:pt x="1679650" y="1224421"/>
                </a:cubicBezTo>
                <a:lnTo>
                  <a:pt x="204074" y="1224421"/>
                </a:lnTo>
                <a:cubicBezTo>
                  <a:pt x="91367" y="1224421"/>
                  <a:pt x="0" y="1133054"/>
                  <a:pt x="0" y="1020347"/>
                </a:cubicBezTo>
                <a:lnTo>
                  <a:pt x="0" y="204074"/>
                </a:lnTo>
                <a:close/>
              </a:path>
            </a:pathLst>
          </a:cu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square" lIns="135971" tIns="135971" rIns="135971" bIns="135971" numCol="1" spcCol="1270" anchor="ctr" anchorCtr="0">
            <a:noAutofit/>
          </a:bodyPr>
          <a:lstStyle/>
          <a:p>
            <a:pPr lvl="0" algn="ctr" defTabSz="889000" rtl="1">
              <a:lnSpc>
                <a:spcPct val="90000"/>
              </a:lnSpc>
              <a:spcBef>
                <a:spcPct val="0"/>
              </a:spcBef>
              <a:spcAft>
                <a:spcPct val="35000"/>
              </a:spcAft>
            </a:pPr>
            <a:r>
              <a:rPr lang="ar-EG" sz="2000" b="1" kern="1200" dirty="0" smtClean="0"/>
              <a:t>محتوي المنهج التعليمي للأفراد المعاقين ذهنيا</a:t>
            </a:r>
            <a:endParaRPr lang="ar-EG" sz="2000" b="1" kern="1200" dirty="0"/>
          </a:p>
        </p:txBody>
      </p:sp>
      <p:sp>
        <p:nvSpPr>
          <p:cNvPr id="7" name="Freeform 6"/>
          <p:cNvSpPr/>
          <p:nvPr/>
        </p:nvSpPr>
        <p:spPr>
          <a:xfrm>
            <a:off x="2438093" y="1737993"/>
            <a:ext cx="4049556" cy="4049556"/>
          </a:xfrm>
          <a:custGeom>
            <a:avLst/>
            <a:gdLst/>
            <a:ahLst/>
            <a:cxnLst/>
            <a:rect l="0" t="0" r="0" b="0"/>
            <a:pathLst>
              <a:path>
                <a:moveTo>
                  <a:pt x="3950075" y="2651642"/>
                </a:moveTo>
                <a:arcTo wR="2024778" hR="2024778" stAng="1082096" swAng="2628504"/>
              </a:path>
            </a:pathLst>
          </a:custGeom>
          <a:noFill/>
        </p:spPr>
        <p:style>
          <a:lnRef idx="1">
            <a:schemeClr val="accent5">
              <a:hueOff val="-3311292"/>
              <a:satOff val="13270"/>
              <a:lumOff val="2876"/>
              <a:alphaOff val="0"/>
            </a:schemeClr>
          </a:lnRef>
          <a:fillRef idx="0">
            <a:scrgbClr r="0" g="0" b="0"/>
          </a:fillRef>
          <a:effectRef idx="0">
            <a:scrgbClr r="0" g="0" b="0"/>
          </a:effectRef>
          <a:fontRef idx="minor">
            <a:schemeClr val="tx1">
              <a:hueOff val="0"/>
              <a:satOff val="0"/>
              <a:lumOff val="0"/>
              <a:alphaOff val="0"/>
            </a:schemeClr>
          </a:fontRef>
        </p:style>
      </p:sp>
      <p:sp>
        <p:nvSpPr>
          <p:cNvPr id="8" name="Freeform 7"/>
          <p:cNvSpPr/>
          <p:nvPr/>
        </p:nvSpPr>
        <p:spPr>
          <a:xfrm>
            <a:off x="3521009" y="5175339"/>
            <a:ext cx="1883724" cy="1224421"/>
          </a:xfrm>
          <a:custGeom>
            <a:avLst/>
            <a:gdLst>
              <a:gd name="connsiteX0" fmla="*/ 0 w 1883724"/>
              <a:gd name="connsiteY0" fmla="*/ 204074 h 1224421"/>
              <a:gd name="connsiteX1" fmla="*/ 204074 w 1883724"/>
              <a:gd name="connsiteY1" fmla="*/ 0 h 1224421"/>
              <a:gd name="connsiteX2" fmla="*/ 1679650 w 1883724"/>
              <a:gd name="connsiteY2" fmla="*/ 0 h 1224421"/>
              <a:gd name="connsiteX3" fmla="*/ 1883724 w 1883724"/>
              <a:gd name="connsiteY3" fmla="*/ 204074 h 1224421"/>
              <a:gd name="connsiteX4" fmla="*/ 1883724 w 1883724"/>
              <a:gd name="connsiteY4" fmla="*/ 1020347 h 1224421"/>
              <a:gd name="connsiteX5" fmla="*/ 1679650 w 1883724"/>
              <a:gd name="connsiteY5" fmla="*/ 1224421 h 1224421"/>
              <a:gd name="connsiteX6" fmla="*/ 204074 w 1883724"/>
              <a:gd name="connsiteY6" fmla="*/ 1224421 h 1224421"/>
              <a:gd name="connsiteX7" fmla="*/ 0 w 1883724"/>
              <a:gd name="connsiteY7" fmla="*/ 1020347 h 1224421"/>
              <a:gd name="connsiteX8" fmla="*/ 0 w 1883724"/>
              <a:gd name="connsiteY8" fmla="*/ 204074 h 122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724" h="1224421">
                <a:moveTo>
                  <a:pt x="0" y="204074"/>
                </a:moveTo>
                <a:cubicBezTo>
                  <a:pt x="0" y="91367"/>
                  <a:pt x="91367" y="0"/>
                  <a:pt x="204074" y="0"/>
                </a:cubicBezTo>
                <a:lnTo>
                  <a:pt x="1679650" y="0"/>
                </a:lnTo>
                <a:cubicBezTo>
                  <a:pt x="1792357" y="0"/>
                  <a:pt x="1883724" y="91367"/>
                  <a:pt x="1883724" y="204074"/>
                </a:cubicBezTo>
                <a:lnTo>
                  <a:pt x="1883724" y="1020347"/>
                </a:lnTo>
                <a:cubicBezTo>
                  <a:pt x="1883724" y="1133054"/>
                  <a:pt x="1792357" y="1224421"/>
                  <a:pt x="1679650" y="1224421"/>
                </a:cubicBezTo>
                <a:lnTo>
                  <a:pt x="204074" y="1224421"/>
                </a:lnTo>
                <a:cubicBezTo>
                  <a:pt x="91367" y="1224421"/>
                  <a:pt x="0" y="1133054"/>
                  <a:pt x="0" y="1020347"/>
                </a:cubicBezTo>
                <a:lnTo>
                  <a:pt x="0" y="204074"/>
                </a:lnTo>
                <a:close/>
              </a:path>
            </a:pathLst>
          </a:cu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square" lIns="135971" tIns="135971" rIns="135971" bIns="135971" numCol="1" spcCol="1270" anchor="ctr" anchorCtr="0">
            <a:noAutofit/>
          </a:bodyPr>
          <a:lstStyle/>
          <a:p>
            <a:pPr lvl="0" algn="ctr" defTabSz="889000" rtl="1">
              <a:lnSpc>
                <a:spcPct val="90000"/>
              </a:lnSpc>
              <a:spcBef>
                <a:spcPct val="0"/>
              </a:spcBef>
              <a:spcAft>
                <a:spcPct val="35000"/>
              </a:spcAft>
            </a:pPr>
            <a:r>
              <a:rPr lang="ar-EG" sz="2000" b="1" kern="1200" dirty="0" smtClean="0"/>
              <a:t>بيئة تعليمية مناسبة</a:t>
            </a:r>
            <a:endParaRPr lang="ar-EG" sz="2000" b="1" kern="1200" dirty="0"/>
          </a:p>
        </p:txBody>
      </p:sp>
      <p:sp>
        <p:nvSpPr>
          <p:cNvPr id="9" name="Freeform 8"/>
          <p:cNvSpPr/>
          <p:nvPr/>
        </p:nvSpPr>
        <p:spPr>
          <a:xfrm>
            <a:off x="2438093" y="1737993"/>
            <a:ext cx="4049556" cy="4049556"/>
          </a:xfrm>
          <a:custGeom>
            <a:avLst/>
            <a:gdLst/>
            <a:ahLst/>
            <a:cxnLst/>
            <a:rect l="0" t="0" r="0" b="0"/>
            <a:pathLst>
              <a:path>
                <a:moveTo>
                  <a:pt x="1069317" y="3809945"/>
                </a:moveTo>
                <a:arcTo wR="2024778" hR="2024778" stAng="7089400" swAng="2628504"/>
              </a:path>
            </a:pathLst>
          </a:custGeom>
          <a:noFill/>
        </p:spPr>
        <p:style>
          <a:lnRef idx="1">
            <a:schemeClr val="accent5">
              <a:hueOff val="-6622584"/>
              <a:satOff val="26541"/>
              <a:lumOff val="5752"/>
              <a:alphaOff val="0"/>
            </a:schemeClr>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1496231" y="3150561"/>
            <a:ext cx="1883724" cy="1224421"/>
          </a:xfrm>
          <a:custGeom>
            <a:avLst/>
            <a:gdLst>
              <a:gd name="connsiteX0" fmla="*/ 0 w 1883724"/>
              <a:gd name="connsiteY0" fmla="*/ 204074 h 1224421"/>
              <a:gd name="connsiteX1" fmla="*/ 204074 w 1883724"/>
              <a:gd name="connsiteY1" fmla="*/ 0 h 1224421"/>
              <a:gd name="connsiteX2" fmla="*/ 1679650 w 1883724"/>
              <a:gd name="connsiteY2" fmla="*/ 0 h 1224421"/>
              <a:gd name="connsiteX3" fmla="*/ 1883724 w 1883724"/>
              <a:gd name="connsiteY3" fmla="*/ 204074 h 1224421"/>
              <a:gd name="connsiteX4" fmla="*/ 1883724 w 1883724"/>
              <a:gd name="connsiteY4" fmla="*/ 1020347 h 1224421"/>
              <a:gd name="connsiteX5" fmla="*/ 1679650 w 1883724"/>
              <a:gd name="connsiteY5" fmla="*/ 1224421 h 1224421"/>
              <a:gd name="connsiteX6" fmla="*/ 204074 w 1883724"/>
              <a:gd name="connsiteY6" fmla="*/ 1224421 h 1224421"/>
              <a:gd name="connsiteX7" fmla="*/ 0 w 1883724"/>
              <a:gd name="connsiteY7" fmla="*/ 1020347 h 1224421"/>
              <a:gd name="connsiteX8" fmla="*/ 0 w 1883724"/>
              <a:gd name="connsiteY8" fmla="*/ 204074 h 122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724" h="1224421">
                <a:moveTo>
                  <a:pt x="0" y="204074"/>
                </a:moveTo>
                <a:cubicBezTo>
                  <a:pt x="0" y="91367"/>
                  <a:pt x="91367" y="0"/>
                  <a:pt x="204074" y="0"/>
                </a:cubicBezTo>
                <a:lnTo>
                  <a:pt x="1679650" y="0"/>
                </a:lnTo>
                <a:cubicBezTo>
                  <a:pt x="1792357" y="0"/>
                  <a:pt x="1883724" y="91367"/>
                  <a:pt x="1883724" y="204074"/>
                </a:cubicBezTo>
                <a:lnTo>
                  <a:pt x="1883724" y="1020347"/>
                </a:lnTo>
                <a:cubicBezTo>
                  <a:pt x="1883724" y="1133054"/>
                  <a:pt x="1792357" y="1224421"/>
                  <a:pt x="1679650" y="1224421"/>
                </a:cubicBezTo>
                <a:lnTo>
                  <a:pt x="204074" y="1224421"/>
                </a:lnTo>
                <a:cubicBezTo>
                  <a:pt x="91367" y="1224421"/>
                  <a:pt x="0" y="1133054"/>
                  <a:pt x="0" y="1020347"/>
                </a:cubicBezTo>
                <a:lnTo>
                  <a:pt x="0" y="204074"/>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35971" tIns="135971" rIns="135971" bIns="135971" numCol="1" spcCol="1270" anchor="ctr" anchorCtr="0">
            <a:noAutofit/>
          </a:bodyPr>
          <a:lstStyle/>
          <a:p>
            <a:pPr lvl="0" algn="ctr" defTabSz="889000" rtl="1">
              <a:lnSpc>
                <a:spcPct val="90000"/>
              </a:lnSpc>
              <a:spcBef>
                <a:spcPct val="0"/>
              </a:spcBef>
              <a:spcAft>
                <a:spcPct val="35000"/>
              </a:spcAft>
            </a:pPr>
            <a:r>
              <a:rPr lang="ar-EG" sz="2000" b="1" kern="1200" dirty="0" smtClean="0"/>
              <a:t>مهارات و طرق التدريس للأفراد المعاقين ذهنيا</a:t>
            </a:r>
            <a:endParaRPr lang="ar-EG" sz="2000" b="1" kern="1200" dirty="0"/>
          </a:p>
        </p:txBody>
      </p:sp>
      <p:sp>
        <p:nvSpPr>
          <p:cNvPr id="11" name="Freeform 10"/>
          <p:cNvSpPr/>
          <p:nvPr/>
        </p:nvSpPr>
        <p:spPr>
          <a:xfrm>
            <a:off x="2438093" y="1737993"/>
            <a:ext cx="4049556" cy="4049556"/>
          </a:xfrm>
          <a:custGeom>
            <a:avLst/>
            <a:gdLst/>
            <a:ahLst/>
            <a:cxnLst/>
            <a:rect l="0" t="0" r="0" b="0"/>
            <a:pathLst>
              <a:path>
                <a:moveTo>
                  <a:pt x="99481" y="1397913"/>
                </a:moveTo>
                <a:arcTo wR="2024778" hR="2024778" stAng="11882096" swAng="2628504"/>
              </a:path>
            </a:pathLst>
          </a:custGeom>
          <a:noFill/>
        </p:spPr>
        <p:style>
          <a:lnRef idx="1">
            <a:schemeClr val="accent5">
              <a:hueOff val="-9933876"/>
              <a:satOff val="39811"/>
              <a:lumOff val="8628"/>
              <a:alphaOff val="0"/>
            </a:schemeClr>
          </a:lnRef>
          <a:fillRef idx="0">
            <a:scrgbClr r="0" g="0" b="0"/>
          </a:fillRef>
          <a:effectRef idx="0">
            <a:scrgbClr r="0" g="0" b="0"/>
          </a:effectRef>
          <a:fontRef idx="minor">
            <a:schemeClr val="tx1">
              <a:hueOff val="0"/>
              <a:satOff val="0"/>
              <a:lumOff val="0"/>
              <a:alphaOff val="0"/>
            </a:schemeClr>
          </a:fontRef>
        </p:style>
      </p:sp>
    </p:spTree>
    <p:extLst>
      <p:ext uri="{BB962C8B-B14F-4D97-AF65-F5344CB8AC3E}">
        <p14:creationId xmlns:p14="http://schemas.microsoft.com/office/powerpoint/2010/main" val="2840211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ppt_w</p:attrName>
                                        </p:attrNameLst>
                                      </p:cBhvr>
                                      <p:tavLst>
                                        <p:tav tm="0">
                                          <p:val>
                                            <p:fltVal val="0"/>
                                          </p:val>
                                        </p:tav>
                                        <p:tav tm="100000">
                                          <p:val>
                                            <p:strVal val="#ppt_w"/>
                                          </p:val>
                                        </p:tav>
                                      </p:tavLst>
                                    </p:anim>
                                    <p:anim calcmode="lin" valueType="num">
                                      <p:cBhvr>
                                        <p:cTn id="64" dur="1000" fill="hold"/>
                                        <p:tgtEl>
                                          <p:spTgt spid="11"/>
                                        </p:tgtEl>
                                        <p:attrNameLst>
                                          <p:attrName>ppt_h</p:attrName>
                                        </p:attrNameLst>
                                      </p:cBhvr>
                                      <p:tavLst>
                                        <p:tav tm="0">
                                          <p:val>
                                            <p:fltVal val="0"/>
                                          </p:val>
                                        </p:tav>
                                        <p:tav tm="100000">
                                          <p:val>
                                            <p:strVal val="#ppt_h"/>
                                          </p:val>
                                        </p:tav>
                                      </p:tavLst>
                                    </p:anim>
                                    <p:anim calcmode="lin" valueType="num">
                                      <p:cBhvr>
                                        <p:cTn id="65" dur="1000" fill="hold"/>
                                        <p:tgtEl>
                                          <p:spTgt spid="11"/>
                                        </p:tgtEl>
                                        <p:attrNameLst>
                                          <p:attrName>style.rotation</p:attrName>
                                        </p:attrNameLst>
                                      </p:cBhvr>
                                      <p:tavLst>
                                        <p:tav tm="0">
                                          <p:val>
                                            <p:fltVal val="90"/>
                                          </p:val>
                                        </p:tav>
                                        <p:tav tm="100000">
                                          <p:val>
                                            <p:fltVal val="0"/>
                                          </p:val>
                                        </p:tav>
                                      </p:tavLst>
                                    </p:anim>
                                    <p:animEffect transition="in" filter="fade">
                                      <p:cBhvr>
                                        <p:cTn id="6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النمو الحسي </a:t>
            </a:r>
            <a:endParaRPr lang="en-US" sz="2800" dirty="0"/>
          </a:p>
        </p:txBody>
      </p:sp>
      <p:sp>
        <p:nvSpPr>
          <p:cNvPr id="2" name="Oval Callout 1"/>
          <p:cNvSpPr/>
          <p:nvPr/>
        </p:nvSpPr>
        <p:spPr>
          <a:xfrm>
            <a:off x="7668344" y="1124744"/>
            <a:ext cx="1296144" cy="792088"/>
          </a:xfrm>
          <a:prstGeom prst="wedgeEllipseCallou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rtl="1"/>
            <a:r>
              <a:rPr lang="ar-EG" sz="2400" dirty="0">
                <a:solidFill>
                  <a:srgbClr val="C00000"/>
                </a:solidFill>
              </a:rPr>
              <a:t>حاسة الشم </a:t>
            </a:r>
          </a:p>
        </p:txBody>
      </p:sp>
      <p:graphicFrame>
        <p:nvGraphicFramePr>
          <p:cNvPr id="4" name="Diagram 3"/>
          <p:cNvGraphicFramePr/>
          <p:nvPr>
            <p:extLst>
              <p:ext uri="{D42A27DB-BD31-4B8C-83A1-F6EECF244321}">
                <p14:modId xmlns:p14="http://schemas.microsoft.com/office/powerpoint/2010/main" val="1378916276"/>
              </p:ext>
            </p:extLst>
          </p:nvPr>
        </p:nvGraphicFramePr>
        <p:xfrm>
          <a:off x="683568" y="2348880"/>
          <a:ext cx="81369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5576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Graphic spid="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النمو الحسي </a:t>
            </a:r>
            <a:endParaRPr lang="en-US" sz="2800" dirty="0"/>
          </a:p>
        </p:txBody>
      </p:sp>
      <p:sp>
        <p:nvSpPr>
          <p:cNvPr id="2" name="Oval Callout 1"/>
          <p:cNvSpPr/>
          <p:nvPr/>
        </p:nvSpPr>
        <p:spPr>
          <a:xfrm>
            <a:off x="7668344" y="1124744"/>
            <a:ext cx="1296144" cy="792088"/>
          </a:xfrm>
          <a:prstGeom prst="wedgeEllipseCallou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rtl="1"/>
            <a:r>
              <a:rPr lang="ar-EG" sz="2400" dirty="0">
                <a:solidFill>
                  <a:srgbClr val="C00000"/>
                </a:solidFill>
              </a:rPr>
              <a:t>حاسة اللمس </a:t>
            </a:r>
          </a:p>
        </p:txBody>
      </p:sp>
      <p:graphicFrame>
        <p:nvGraphicFramePr>
          <p:cNvPr id="4" name="Diagram 3"/>
          <p:cNvGraphicFramePr/>
          <p:nvPr>
            <p:extLst>
              <p:ext uri="{D42A27DB-BD31-4B8C-83A1-F6EECF244321}">
                <p14:modId xmlns:p14="http://schemas.microsoft.com/office/powerpoint/2010/main" val="1432641371"/>
              </p:ext>
            </p:extLst>
          </p:nvPr>
        </p:nvGraphicFramePr>
        <p:xfrm>
          <a:off x="683568" y="2348880"/>
          <a:ext cx="81369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0224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النمو الحركي </a:t>
            </a:r>
            <a:endParaRPr lang="en-US" sz="2800" dirty="0"/>
          </a:p>
        </p:txBody>
      </p:sp>
      <p:sp>
        <p:nvSpPr>
          <p:cNvPr id="5" name="Rectangle 4"/>
          <p:cNvSpPr/>
          <p:nvPr/>
        </p:nvSpPr>
        <p:spPr>
          <a:xfrm>
            <a:off x="251520" y="1664500"/>
            <a:ext cx="8496944" cy="730800"/>
          </a:xfrm>
          <a:prstGeom prst="rect">
            <a:avLst/>
          </a:prstGeom>
          <a:scene3d>
            <a:camera prst="orthographicFront"/>
            <a:lightRig rig="flat" dir="t"/>
          </a:scene3d>
          <a:sp3d z="190500" extrusionH="12700" prstMaterial="plastic">
            <a:bevelT w="50800" h="50800"/>
          </a:sp3d>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2375755" y="1236460"/>
            <a:ext cx="5947860" cy="856080"/>
          </a:xfrm>
          <a:custGeom>
            <a:avLst/>
            <a:gdLst>
              <a:gd name="connsiteX0" fmla="*/ 0 w 5947860"/>
              <a:gd name="connsiteY0" fmla="*/ 142683 h 856080"/>
              <a:gd name="connsiteX1" fmla="*/ 142683 w 5947860"/>
              <a:gd name="connsiteY1" fmla="*/ 0 h 856080"/>
              <a:gd name="connsiteX2" fmla="*/ 5805177 w 5947860"/>
              <a:gd name="connsiteY2" fmla="*/ 0 h 856080"/>
              <a:gd name="connsiteX3" fmla="*/ 5947860 w 5947860"/>
              <a:gd name="connsiteY3" fmla="*/ 142683 h 856080"/>
              <a:gd name="connsiteX4" fmla="*/ 5947860 w 5947860"/>
              <a:gd name="connsiteY4" fmla="*/ 713397 h 856080"/>
              <a:gd name="connsiteX5" fmla="*/ 5805177 w 5947860"/>
              <a:gd name="connsiteY5" fmla="*/ 856080 h 856080"/>
              <a:gd name="connsiteX6" fmla="*/ 142683 w 5947860"/>
              <a:gd name="connsiteY6" fmla="*/ 856080 h 856080"/>
              <a:gd name="connsiteX7" fmla="*/ 0 w 5947860"/>
              <a:gd name="connsiteY7" fmla="*/ 713397 h 856080"/>
              <a:gd name="connsiteX8" fmla="*/ 0 w 5947860"/>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860" h="856080">
                <a:moveTo>
                  <a:pt x="0" y="142683"/>
                </a:moveTo>
                <a:cubicBezTo>
                  <a:pt x="0" y="63881"/>
                  <a:pt x="63881" y="0"/>
                  <a:pt x="142683" y="0"/>
                </a:cubicBezTo>
                <a:lnTo>
                  <a:pt x="5805177" y="0"/>
                </a:lnTo>
                <a:cubicBezTo>
                  <a:pt x="5883979" y="0"/>
                  <a:pt x="5947860" y="63881"/>
                  <a:pt x="5947860" y="142683"/>
                </a:cubicBezTo>
                <a:lnTo>
                  <a:pt x="5947860" y="713397"/>
                </a:lnTo>
                <a:cubicBezTo>
                  <a:pt x="5947860" y="792199"/>
                  <a:pt x="5883979" y="856080"/>
                  <a:pt x="5805177" y="856080"/>
                </a:cubicBezTo>
                <a:lnTo>
                  <a:pt x="142683" y="856080"/>
                </a:lnTo>
                <a:cubicBezTo>
                  <a:pt x="63881" y="856080"/>
                  <a:pt x="0" y="792199"/>
                  <a:pt x="0" y="713397"/>
                </a:cubicBezTo>
                <a:lnTo>
                  <a:pt x="0" y="14268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66605" tIns="41790" rIns="266605" bIns="41790" numCol="1" spcCol="1270" anchor="ctr" anchorCtr="0">
            <a:noAutofit/>
          </a:bodyPr>
          <a:lstStyle/>
          <a:p>
            <a:pPr lvl="0" algn="ctr" rtl="1"/>
            <a:r>
              <a:rPr lang="ar-SA" sz="2400" dirty="0"/>
              <a:t>يقوم الطفل في هذه المرحلة بحركات عشوائية عديدة بكل جسمه وبيديه و رجليه .</a:t>
            </a:r>
            <a:endParaRPr lang="en-US" sz="2400" dirty="0"/>
          </a:p>
        </p:txBody>
      </p:sp>
      <p:sp>
        <p:nvSpPr>
          <p:cNvPr id="7" name="Rectangle 6"/>
          <p:cNvSpPr/>
          <p:nvPr/>
        </p:nvSpPr>
        <p:spPr>
          <a:xfrm>
            <a:off x="251520" y="2979940"/>
            <a:ext cx="8496944" cy="730800"/>
          </a:xfrm>
          <a:prstGeom prst="rect">
            <a:avLst/>
          </a:prstGeom>
          <a:scene3d>
            <a:camera prst="orthographicFront"/>
            <a:lightRig rig="flat" dir="t"/>
          </a:scene3d>
          <a:sp3d z="190500" extrusionH="12700" prstMaterial="plastic">
            <a:bevelT w="50800" h="50800"/>
          </a:sp3d>
        </p:spPr>
        <p:style>
          <a:lnRef idx="1">
            <a:schemeClr val="accent5">
              <a:hueOff val="-3311292"/>
              <a:satOff val="13270"/>
              <a:lumOff val="2876"/>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375755" y="2551900"/>
            <a:ext cx="5947860" cy="856080"/>
          </a:xfrm>
          <a:custGeom>
            <a:avLst/>
            <a:gdLst>
              <a:gd name="connsiteX0" fmla="*/ 0 w 5947860"/>
              <a:gd name="connsiteY0" fmla="*/ 142683 h 856080"/>
              <a:gd name="connsiteX1" fmla="*/ 142683 w 5947860"/>
              <a:gd name="connsiteY1" fmla="*/ 0 h 856080"/>
              <a:gd name="connsiteX2" fmla="*/ 5805177 w 5947860"/>
              <a:gd name="connsiteY2" fmla="*/ 0 h 856080"/>
              <a:gd name="connsiteX3" fmla="*/ 5947860 w 5947860"/>
              <a:gd name="connsiteY3" fmla="*/ 142683 h 856080"/>
              <a:gd name="connsiteX4" fmla="*/ 5947860 w 5947860"/>
              <a:gd name="connsiteY4" fmla="*/ 713397 h 856080"/>
              <a:gd name="connsiteX5" fmla="*/ 5805177 w 5947860"/>
              <a:gd name="connsiteY5" fmla="*/ 856080 h 856080"/>
              <a:gd name="connsiteX6" fmla="*/ 142683 w 5947860"/>
              <a:gd name="connsiteY6" fmla="*/ 856080 h 856080"/>
              <a:gd name="connsiteX7" fmla="*/ 0 w 5947860"/>
              <a:gd name="connsiteY7" fmla="*/ 713397 h 856080"/>
              <a:gd name="connsiteX8" fmla="*/ 0 w 5947860"/>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860" h="856080">
                <a:moveTo>
                  <a:pt x="0" y="142683"/>
                </a:moveTo>
                <a:cubicBezTo>
                  <a:pt x="0" y="63881"/>
                  <a:pt x="63881" y="0"/>
                  <a:pt x="142683" y="0"/>
                </a:cubicBezTo>
                <a:lnTo>
                  <a:pt x="5805177" y="0"/>
                </a:lnTo>
                <a:cubicBezTo>
                  <a:pt x="5883979" y="0"/>
                  <a:pt x="5947860" y="63881"/>
                  <a:pt x="5947860" y="142683"/>
                </a:cubicBezTo>
                <a:lnTo>
                  <a:pt x="5947860" y="713397"/>
                </a:lnTo>
                <a:cubicBezTo>
                  <a:pt x="5947860" y="792199"/>
                  <a:pt x="5883979" y="856080"/>
                  <a:pt x="5805177" y="856080"/>
                </a:cubicBezTo>
                <a:lnTo>
                  <a:pt x="142683" y="856080"/>
                </a:lnTo>
                <a:cubicBezTo>
                  <a:pt x="63881" y="856080"/>
                  <a:pt x="0" y="792199"/>
                  <a:pt x="0" y="713397"/>
                </a:cubicBezTo>
                <a:lnTo>
                  <a:pt x="0" y="14268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311292"/>
              <a:satOff val="13270"/>
              <a:lumOff val="2876"/>
              <a:alphaOff val="0"/>
            </a:schemeClr>
          </a:fillRef>
          <a:effectRef idx="2">
            <a:schemeClr val="accent5">
              <a:hueOff val="-3311292"/>
              <a:satOff val="13270"/>
              <a:lumOff val="2876"/>
              <a:alphaOff val="0"/>
            </a:schemeClr>
          </a:effectRef>
          <a:fontRef idx="minor">
            <a:schemeClr val="lt1"/>
          </a:fontRef>
        </p:style>
        <p:txBody>
          <a:bodyPr spcFirstLastPara="0" vert="horz" wrap="square" lIns="266605" tIns="41790" rIns="266605" bIns="41790" numCol="1" spcCol="1270" anchor="ctr" anchorCtr="0">
            <a:noAutofit/>
          </a:bodyPr>
          <a:lstStyle/>
          <a:p>
            <a:pPr lvl="0" algn="ctr" rtl="1"/>
            <a:r>
              <a:rPr lang="ar-SA" sz="2400" dirty="0"/>
              <a:t>يكون الطفل عاجز تماما في هذه المرحلة عن التقلب على الجانبين .</a:t>
            </a:r>
            <a:endParaRPr lang="en-US" sz="2400" dirty="0"/>
          </a:p>
        </p:txBody>
      </p:sp>
      <p:sp>
        <p:nvSpPr>
          <p:cNvPr id="9" name="Rectangle 8"/>
          <p:cNvSpPr/>
          <p:nvPr/>
        </p:nvSpPr>
        <p:spPr>
          <a:xfrm>
            <a:off x="251520" y="4295380"/>
            <a:ext cx="8496944" cy="730800"/>
          </a:xfrm>
          <a:prstGeom prst="rect">
            <a:avLst/>
          </a:prstGeom>
          <a:scene3d>
            <a:camera prst="orthographicFront"/>
            <a:lightRig rig="flat" dir="t"/>
          </a:scene3d>
          <a:sp3d z="190500" extrusionH="12700" prstMaterial="plastic">
            <a:bevelT w="50800" h="50800"/>
          </a:sp3d>
        </p:spPr>
        <p:style>
          <a:lnRef idx="1">
            <a:schemeClr val="accent5">
              <a:hueOff val="-6622584"/>
              <a:satOff val="26541"/>
              <a:lumOff val="5752"/>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375755" y="3867340"/>
            <a:ext cx="5947860" cy="856080"/>
          </a:xfrm>
          <a:custGeom>
            <a:avLst/>
            <a:gdLst>
              <a:gd name="connsiteX0" fmla="*/ 0 w 5947860"/>
              <a:gd name="connsiteY0" fmla="*/ 142683 h 856080"/>
              <a:gd name="connsiteX1" fmla="*/ 142683 w 5947860"/>
              <a:gd name="connsiteY1" fmla="*/ 0 h 856080"/>
              <a:gd name="connsiteX2" fmla="*/ 5805177 w 5947860"/>
              <a:gd name="connsiteY2" fmla="*/ 0 h 856080"/>
              <a:gd name="connsiteX3" fmla="*/ 5947860 w 5947860"/>
              <a:gd name="connsiteY3" fmla="*/ 142683 h 856080"/>
              <a:gd name="connsiteX4" fmla="*/ 5947860 w 5947860"/>
              <a:gd name="connsiteY4" fmla="*/ 713397 h 856080"/>
              <a:gd name="connsiteX5" fmla="*/ 5805177 w 5947860"/>
              <a:gd name="connsiteY5" fmla="*/ 856080 h 856080"/>
              <a:gd name="connsiteX6" fmla="*/ 142683 w 5947860"/>
              <a:gd name="connsiteY6" fmla="*/ 856080 h 856080"/>
              <a:gd name="connsiteX7" fmla="*/ 0 w 5947860"/>
              <a:gd name="connsiteY7" fmla="*/ 713397 h 856080"/>
              <a:gd name="connsiteX8" fmla="*/ 0 w 5947860"/>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860" h="856080">
                <a:moveTo>
                  <a:pt x="0" y="142683"/>
                </a:moveTo>
                <a:cubicBezTo>
                  <a:pt x="0" y="63881"/>
                  <a:pt x="63881" y="0"/>
                  <a:pt x="142683" y="0"/>
                </a:cubicBezTo>
                <a:lnTo>
                  <a:pt x="5805177" y="0"/>
                </a:lnTo>
                <a:cubicBezTo>
                  <a:pt x="5883979" y="0"/>
                  <a:pt x="5947860" y="63881"/>
                  <a:pt x="5947860" y="142683"/>
                </a:cubicBezTo>
                <a:lnTo>
                  <a:pt x="5947860" y="713397"/>
                </a:lnTo>
                <a:cubicBezTo>
                  <a:pt x="5947860" y="792199"/>
                  <a:pt x="5883979" y="856080"/>
                  <a:pt x="5805177" y="856080"/>
                </a:cubicBezTo>
                <a:lnTo>
                  <a:pt x="142683" y="856080"/>
                </a:lnTo>
                <a:cubicBezTo>
                  <a:pt x="63881" y="856080"/>
                  <a:pt x="0" y="792199"/>
                  <a:pt x="0" y="713397"/>
                </a:cubicBezTo>
                <a:lnTo>
                  <a:pt x="0" y="14268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622584"/>
              <a:satOff val="26541"/>
              <a:lumOff val="5752"/>
              <a:alphaOff val="0"/>
            </a:schemeClr>
          </a:fillRef>
          <a:effectRef idx="2">
            <a:schemeClr val="accent5">
              <a:hueOff val="-6622584"/>
              <a:satOff val="26541"/>
              <a:lumOff val="5752"/>
              <a:alphaOff val="0"/>
            </a:schemeClr>
          </a:effectRef>
          <a:fontRef idx="minor">
            <a:schemeClr val="lt1"/>
          </a:fontRef>
        </p:style>
        <p:txBody>
          <a:bodyPr spcFirstLastPara="0" vert="horz" wrap="square" lIns="266605" tIns="41790" rIns="266605" bIns="41790" numCol="1" spcCol="1270" anchor="ctr" anchorCtr="0">
            <a:noAutofit/>
          </a:bodyPr>
          <a:lstStyle/>
          <a:p>
            <a:pPr lvl="0" algn="ctr" rtl="1"/>
            <a:r>
              <a:rPr lang="ar-SA" sz="2400" dirty="0"/>
              <a:t>يتميز سلوك الطفل بأنه انعكاس فمعظم حركاته تتخذ شكل أفعال منعكسة .</a:t>
            </a:r>
            <a:endParaRPr lang="en-US" sz="2400" dirty="0"/>
          </a:p>
        </p:txBody>
      </p:sp>
      <p:sp>
        <p:nvSpPr>
          <p:cNvPr id="11" name="Rectangle 10"/>
          <p:cNvSpPr/>
          <p:nvPr/>
        </p:nvSpPr>
        <p:spPr>
          <a:xfrm>
            <a:off x="251520" y="5610819"/>
            <a:ext cx="8496944" cy="730800"/>
          </a:xfrm>
          <a:prstGeom prst="rect">
            <a:avLst/>
          </a:prstGeom>
          <a:scene3d>
            <a:camera prst="orthographicFront"/>
            <a:lightRig rig="flat" dir="t"/>
          </a:scene3d>
          <a:sp3d z="190500" extrusionH="12700" prstMaterial="plastic">
            <a:bevelT w="50800" h="50800"/>
          </a:sp3d>
        </p:spPr>
        <p:style>
          <a:lnRef idx="1">
            <a:schemeClr val="accent5">
              <a:hueOff val="-9933876"/>
              <a:satOff val="39811"/>
              <a:lumOff val="862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4" name="Freeform 23"/>
          <p:cNvSpPr/>
          <p:nvPr/>
        </p:nvSpPr>
        <p:spPr>
          <a:xfrm>
            <a:off x="2375755" y="5182780"/>
            <a:ext cx="5947860" cy="856080"/>
          </a:xfrm>
          <a:custGeom>
            <a:avLst/>
            <a:gdLst>
              <a:gd name="connsiteX0" fmla="*/ 0 w 5947860"/>
              <a:gd name="connsiteY0" fmla="*/ 142683 h 856080"/>
              <a:gd name="connsiteX1" fmla="*/ 142683 w 5947860"/>
              <a:gd name="connsiteY1" fmla="*/ 0 h 856080"/>
              <a:gd name="connsiteX2" fmla="*/ 5805177 w 5947860"/>
              <a:gd name="connsiteY2" fmla="*/ 0 h 856080"/>
              <a:gd name="connsiteX3" fmla="*/ 5947860 w 5947860"/>
              <a:gd name="connsiteY3" fmla="*/ 142683 h 856080"/>
              <a:gd name="connsiteX4" fmla="*/ 5947860 w 5947860"/>
              <a:gd name="connsiteY4" fmla="*/ 713397 h 856080"/>
              <a:gd name="connsiteX5" fmla="*/ 5805177 w 5947860"/>
              <a:gd name="connsiteY5" fmla="*/ 856080 h 856080"/>
              <a:gd name="connsiteX6" fmla="*/ 142683 w 5947860"/>
              <a:gd name="connsiteY6" fmla="*/ 856080 h 856080"/>
              <a:gd name="connsiteX7" fmla="*/ 0 w 5947860"/>
              <a:gd name="connsiteY7" fmla="*/ 713397 h 856080"/>
              <a:gd name="connsiteX8" fmla="*/ 0 w 5947860"/>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860" h="856080">
                <a:moveTo>
                  <a:pt x="0" y="142683"/>
                </a:moveTo>
                <a:cubicBezTo>
                  <a:pt x="0" y="63881"/>
                  <a:pt x="63881" y="0"/>
                  <a:pt x="142683" y="0"/>
                </a:cubicBezTo>
                <a:lnTo>
                  <a:pt x="5805177" y="0"/>
                </a:lnTo>
                <a:cubicBezTo>
                  <a:pt x="5883979" y="0"/>
                  <a:pt x="5947860" y="63881"/>
                  <a:pt x="5947860" y="142683"/>
                </a:cubicBezTo>
                <a:lnTo>
                  <a:pt x="5947860" y="713397"/>
                </a:lnTo>
                <a:cubicBezTo>
                  <a:pt x="5947860" y="792199"/>
                  <a:pt x="5883979" y="856080"/>
                  <a:pt x="5805177" y="856080"/>
                </a:cubicBezTo>
                <a:lnTo>
                  <a:pt x="142683" y="856080"/>
                </a:lnTo>
                <a:cubicBezTo>
                  <a:pt x="63881" y="856080"/>
                  <a:pt x="0" y="792199"/>
                  <a:pt x="0" y="713397"/>
                </a:cubicBezTo>
                <a:lnTo>
                  <a:pt x="0" y="14268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266605" tIns="41790" rIns="266605" bIns="41790" numCol="1" spcCol="1270" anchor="ctr" anchorCtr="0">
            <a:noAutofit/>
          </a:bodyPr>
          <a:lstStyle/>
          <a:p>
            <a:pPr lvl="0" algn="ctr" rtl="1"/>
            <a:r>
              <a:rPr lang="ar-SA" sz="2400" dirty="0"/>
              <a:t>من أهم مظاهر النمو الحركي في العامين الأولين تطور المهارة اليدوية و الجلوس والحبو و المشي ثم الجري .</a:t>
            </a:r>
            <a:endParaRPr lang="en-US" sz="2400" dirty="0"/>
          </a:p>
        </p:txBody>
      </p:sp>
    </p:spTree>
    <p:extLst>
      <p:ext uri="{BB962C8B-B14F-4D97-AF65-F5344CB8AC3E}">
        <p14:creationId xmlns:p14="http://schemas.microsoft.com/office/powerpoint/2010/main" val="1856057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3"/>
          </a:lnRef>
          <a:fillRef idx="3">
            <a:schemeClr val="accent3"/>
          </a:fillRef>
          <a:effectRef idx="3">
            <a:schemeClr val="accent3"/>
          </a:effectRef>
          <a:fontRef idx="minor">
            <a:schemeClr val="lt1"/>
          </a:fontRef>
        </p:style>
        <p:txBody>
          <a:bodyPr>
            <a:normAutofit/>
          </a:bodyPr>
          <a:lstStyle/>
          <a:p>
            <a:pPr rtl="1"/>
            <a:r>
              <a:rPr lang="ar-SA" sz="2400" b="1" dirty="0"/>
              <a:t>النمو العقلي </a:t>
            </a:r>
            <a:endParaRPr lang="en-US" sz="2400" dirty="0"/>
          </a:p>
        </p:txBody>
      </p:sp>
      <p:graphicFrame>
        <p:nvGraphicFramePr>
          <p:cNvPr id="3" name="Diagram 2"/>
          <p:cNvGraphicFramePr/>
          <p:nvPr>
            <p:extLst>
              <p:ext uri="{D42A27DB-BD31-4B8C-83A1-F6EECF244321}">
                <p14:modId xmlns:p14="http://schemas.microsoft.com/office/powerpoint/2010/main" val="1917723307"/>
              </p:ext>
            </p:extLst>
          </p:nvPr>
        </p:nvGraphicFramePr>
        <p:xfrm>
          <a:off x="251520" y="1124744"/>
          <a:ext cx="8674832"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58061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026" name="Picture 2" descr="http://z1z9.com/wp-content/uploads/2015/02/6579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2088"/>
            <a:ext cx="9143999" cy="6065912"/>
          </a:xfrm>
          <a:prstGeom prst="rect">
            <a:avLst/>
          </a:prstGeom>
          <a:noFill/>
          <a:extLst>
            <a:ext uri="{909E8E84-426E-40DD-AFC4-6F175D3DCCD1}">
              <a14:hiddenFill xmlns:a14="http://schemas.microsoft.com/office/drawing/2010/main">
                <a:solidFill>
                  <a:srgbClr val="FFFFFF"/>
                </a:solidFill>
              </a14:hiddenFill>
            </a:ext>
          </a:extLst>
        </p:spPr>
      </p:pic>
      <p:sp>
        <p:nvSpPr>
          <p:cNvPr id="3" name="عنوان 1"/>
          <p:cNvSpPr txBox="1">
            <a:spLocks/>
          </p:cNvSpPr>
          <p:nvPr/>
        </p:nvSpPr>
        <p:spPr>
          <a:xfrm>
            <a:off x="0" y="0"/>
            <a:ext cx="9144000" cy="792088"/>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EG" sz="2400" dirty="0">
                <a:solidFill>
                  <a:schemeClr val="bg1"/>
                </a:solidFill>
              </a:rPr>
              <a:t>و يتدرج الذكاء للطفل طبقا للسلوك الحسي الحركي الذي يسلكه الطفل في هذه المرحلة إلي عدة مراحل .. هي :</a:t>
            </a:r>
            <a:endParaRPr lang="en-US" sz="2400" dirty="0">
              <a:solidFill>
                <a:schemeClr val="bg1"/>
              </a:solidFill>
            </a:endParaRPr>
          </a:p>
        </p:txBody>
      </p:sp>
      <p:cxnSp>
        <p:nvCxnSpPr>
          <p:cNvPr id="12" name="Straight Connector 11"/>
          <p:cNvCxnSpPr/>
          <p:nvPr/>
        </p:nvCxnSpPr>
        <p:spPr>
          <a:xfrm>
            <a:off x="7092280" y="792088"/>
            <a:ext cx="0" cy="2880320"/>
          </a:xfrm>
          <a:prstGeom prst="line">
            <a:avLst/>
          </a:prstGeom>
        </p:spPr>
        <p:style>
          <a:lnRef idx="3">
            <a:schemeClr val="accent3"/>
          </a:lnRef>
          <a:fillRef idx="0">
            <a:schemeClr val="accent3"/>
          </a:fillRef>
          <a:effectRef idx="2">
            <a:schemeClr val="accent3"/>
          </a:effectRef>
          <a:fontRef idx="minor">
            <a:schemeClr val="tx1"/>
          </a:fontRef>
        </p:style>
      </p:cxnSp>
      <p:sp>
        <p:nvSpPr>
          <p:cNvPr id="13" name="Oval 12"/>
          <p:cNvSpPr/>
          <p:nvPr/>
        </p:nvSpPr>
        <p:spPr>
          <a:xfrm>
            <a:off x="6155085" y="3672408"/>
            <a:ext cx="1872208" cy="1944216"/>
          </a:xfrm>
          <a:prstGeom prst="ellipse">
            <a:avLst/>
          </a:prstGeom>
        </p:spPr>
        <p:style>
          <a:lnRef idx="2">
            <a:schemeClr val="accent3"/>
          </a:lnRef>
          <a:fillRef idx="1">
            <a:schemeClr val="lt1"/>
          </a:fillRef>
          <a:effectRef idx="0">
            <a:schemeClr val="accent3"/>
          </a:effectRef>
          <a:fontRef idx="minor">
            <a:schemeClr val="dk1"/>
          </a:fontRef>
        </p:style>
        <p:txBody>
          <a:bodyPr rtlCol="1" anchor="ctr"/>
          <a:lstStyle/>
          <a:p>
            <a:pPr algn="ctr" rtl="1"/>
            <a:r>
              <a:rPr lang="ar-EG" sz="2400" dirty="0">
                <a:solidFill>
                  <a:srgbClr val="C00000"/>
                </a:solidFill>
                <a:latin typeface="Simplified Arabic" panose="02020603050405020304" pitchFamily="18" charset="-78"/>
                <a:cs typeface="Simplified Arabic" panose="02020603050405020304" pitchFamily="18" charset="-78"/>
              </a:rPr>
              <a:t>مرحلة الأفعال المنعكسة	</a:t>
            </a:r>
          </a:p>
        </p:txBody>
      </p:sp>
      <p:cxnSp>
        <p:nvCxnSpPr>
          <p:cNvPr id="14" name="Straight Connector 13"/>
          <p:cNvCxnSpPr/>
          <p:nvPr/>
        </p:nvCxnSpPr>
        <p:spPr>
          <a:xfrm flipH="1">
            <a:off x="4858941" y="792088"/>
            <a:ext cx="1091" cy="2016224"/>
          </a:xfrm>
          <a:prstGeom prst="line">
            <a:avLst/>
          </a:prstGeom>
        </p:spPr>
        <p:style>
          <a:lnRef idx="3">
            <a:schemeClr val="accent3"/>
          </a:lnRef>
          <a:fillRef idx="0">
            <a:schemeClr val="accent3"/>
          </a:fillRef>
          <a:effectRef idx="2">
            <a:schemeClr val="accent3"/>
          </a:effectRef>
          <a:fontRef idx="minor">
            <a:schemeClr val="tx1"/>
          </a:fontRef>
        </p:style>
      </p:cxnSp>
      <p:sp>
        <p:nvSpPr>
          <p:cNvPr id="15" name="Oval 14"/>
          <p:cNvSpPr/>
          <p:nvPr/>
        </p:nvSpPr>
        <p:spPr>
          <a:xfrm>
            <a:off x="3922837" y="2808312"/>
            <a:ext cx="1872208" cy="1944216"/>
          </a:xfrm>
          <a:prstGeom prst="ellipse">
            <a:avLst/>
          </a:prstGeom>
        </p:spPr>
        <p:style>
          <a:lnRef idx="2">
            <a:schemeClr val="accent3"/>
          </a:lnRef>
          <a:fillRef idx="1">
            <a:schemeClr val="lt1"/>
          </a:fillRef>
          <a:effectRef idx="0">
            <a:schemeClr val="accent3"/>
          </a:effectRef>
          <a:fontRef idx="minor">
            <a:schemeClr val="dk1"/>
          </a:fontRef>
        </p:style>
        <p:txBody>
          <a:bodyPr rtlCol="1" anchor="ctr"/>
          <a:lstStyle/>
          <a:p>
            <a:pPr algn="ctr" rtl="1"/>
            <a:r>
              <a:rPr lang="ar-EG" sz="2400" dirty="0">
                <a:solidFill>
                  <a:srgbClr val="C00000"/>
                </a:solidFill>
                <a:latin typeface="Simplified Arabic" panose="02020603050405020304" pitchFamily="18" charset="-78"/>
                <a:cs typeface="Simplified Arabic" panose="02020603050405020304" pitchFamily="18" charset="-78"/>
              </a:rPr>
              <a:t>مرحلة الإرجاع الدورية </a:t>
            </a:r>
            <a:endParaRPr lang="en-US" sz="2400" dirty="0">
              <a:solidFill>
                <a:srgbClr val="C00000"/>
              </a:solidFill>
              <a:latin typeface="Simplified Arabic" panose="02020603050405020304" pitchFamily="18" charset="-78"/>
              <a:cs typeface="Simplified Arabic" panose="02020603050405020304" pitchFamily="18" charset="-78"/>
            </a:endParaRPr>
          </a:p>
        </p:txBody>
      </p:sp>
      <p:cxnSp>
        <p:nvCxnSpPr>
          <p:cNvPr id="16" name="Straight Connector 15"/>
          <p:cNvCxnSpPr/>
          <p:nvPr/>
        </p:nvCxnSpPr>
        <p:spPr>
          <a:xfrm>
            <a:off x="2411760" y="792088"/>
            <a:ext cx="0" cy="2880320"/>
          </a:xfrm>
          <a:prstGeom prst="line">
            <a:avLst/>
          </a:prstGeom>
        </p:spPr>
        <p:style>
          <a:lnRef idx="3">
            <a:schemeClr val="accent3"/>
          </a:lnRef>
          <a:fillRef idx="0">
            <a:schemeClr val="accent3"/>
          </a:fillRef>
          <a:effectRef idx="2">
            <a:schemeClr val="accent3"/>
          </a:effectRef>
          <a:fontRef idx="minor">
            <a:schemeClr val="tx1"/>
          </a:fontRef>
        </p:style>
      </p:cxnSp>
      <p:sp>
        <p:nvSpPr>
          <p:cNvPr id="17" name="Oval 16"/>
          <p:cNvSpPr/>
          <p:nvPr/>
        </p:nvSpPr>
        <p:spPr>
          <a:xfrm>
            <a:off x="1474565" y="3672408"/>
            <a:ext cx="1872208" cy="1944216"/>
          </a:xfrm>
          <a:prstGeom prst="ellipse">
            <a:avLst/>
          </a:prstGeom>
        </p:spPr>
        <p:style>
          <a:lnRef idx="2">
            <a:schemeClr val="accent3"/>
          </a:lnRef>
          <a:fillRef idx="1">
            <a:schemeClr val="lt1"/>
          </a:fillRef>
          <a:effectRef idx="0">
            <a:schemeClr val="accent3"/>
          </a:effectRef>
          <a:fontRef idx="minor">
            <a:schemeClr val="dk1"/>
          </a:fontRef>
        </p:style>
        <p:txBody>
          <a:bodyPr rtlCol="1" anchor="ctr"/>
          <a:lstStyle/>
          <a:p>
            <a:pPr algn="ctr" rtl="1"/>
            <a:r>
              <a:rPr lang="ar-EG" sz="2400" dirty="0">
                <a:solidFill>
                  <a:srgbClr val="C00000"/>
                </a:solidFill>
                <a:latin typeface="Simplified Arabic" panose="02020603050405020304" pitchFamily="18" charset="-78"/>
                <a:cs typeface="Simplified Arabic" panose="02020603050405020304" pitchFamily="18" charset="-78"/>
              </a:rPr>
              <a:t>مرحلة الإرجاع الدورية الثانوية </a:t>
            </a:r>
            <a:endParaRPr lang="en-US" sz="2400" dirty="0">
              <a:solidFill>
                <a:srgbClr val="C00000"/>
              </a:solidFill>
              <a:latin typeface="Simplified Arabic" panose="02020603050405020304" pitchFamily="18" charset="-78"/>
              <a:cs typeface="Simplified Arabic" panose="02020603050405020304" pitchFamily="18" charset="-78"/>
            </a:endParaRPr>
          </a:p>
        </p:txBody>
      </p:sp>
      <p:sp>
        <p:nvSpPr>
          <p:cNvPr id="20" name="Oval 19"/>
          <p:cNvSpPr/>
          <p:nvPr/>
        </p:nvSpPr>
        <p:spPr>
          <a:xfrm>
            <a:off x="6659141" y="1656184"/>
            <a:ext cx="864096" cy="864096"/>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1</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1" name="Oval 20"/>
          <p:cNvSpPr/>
          <p:nvPr/>
        </p:nvSpPr>
        <p:spPr>
          <a:xfrm>
            <a:off x="4426893" y="1152128"/>
            <a:ext cx="864096" cy="864096"/>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2</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3" name="Oval 22"/>
          <p:cNvSpPr/>
          <p:nvPr/>
        </p:nvSpPr>
        <p:spPr>
          <a:xfrm>
            <a:off x="1978621" y="1656184"/>
            <a:ext cx="864096" cy="864096"/>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3</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7464420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0" grpId="0" animBg="1"/>
      <p:bldP spid="21"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8" name="Picture 2" descr="http://z1z9.com/wp-content/uploads/2015/02/6579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2088"/>
            <a:ext cx="9143999" cy="6065912"/>
          </a:xfrm>
          <a:prstGeom prst="rect">
            <a:avLst/>
          </a:prstGeom>
          <a:noFill/>
          <a:extLst>
            <a:ext uri="{909E8E84-426E-40DD-AFC4-6F175D3DCCD1}">
              <a14:hiddenFill xmlns:a14="http://schemas.microsoft.com/office/drawing/2010/main">
                <a:solidFill>
                  <a:srgbClr val="FFFFFF"/>
                </a:solidFill>
              </a14:hiddenFill>
            </a:ext>
          </a:extLst>
        </p:spPr>
      </p:pic>
      <p:sp>
        <p:nvSpPr>
          <p:cNvPr id="3" name="عنوان 1"/>
          <p:cNvSpPr txBox="1">
            <a:spLocks/>
          </p:cNvSpPr>
          <p:nvPr/>
        </p:nvSpPr>
        <p:spPr>
          <a:xfrm>
            <a:off x="0" y="0"/>
            <a:ext cx="9144000" cy="792088"/>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EG" sz="2400" dirty="0">
                <a:solidFill>
                  <a:schemeClr val="bg1"/>
                </a:solidFill>
              </a:rPr>
              <a:t>و يتدرج الذكاء للطفل طبقا للسلوك الحسي الحركي الذي يسلكه الطفل في هذه المرحلة إلي عدة مراحل .. هي :</a:t>
            </a:r>
            <a:endParaRPr lang="en-US" sz="2400" dirty="0">
              <a:solidFill>
                <a:schemeClr val="bg1"/>
              </a:solidFill>
            </a:endParaRPr>
          </a:p>
        </p:txBody>
      </p:sp>
      <p:cxnSp>
        <p:nvCxnSpPr>
          <p:cNvPr id="12" name="Straight Connector 11"/>
          <p:cNvCxnSpPr/>
          <p:nvPr/>
        </p:nvCxnSpPr>
        <p:spPr>
          <a:xfrm>
            <a:off x="7092280" y="792088"/>
            <a:ext cx="0" cy="2880320"/>
          </a:xfrm>
          <a:prstGeom prst="line">
            <a:avLst/>
          </a:prstGeom>
        </p:spPr>
        <p:style>
          <a:lnRef idx="3">
            <a:schemeClr val="accent3"/>
          </a:lnRef>
          <a:fillRef idx="0">
            <a:schemeClr val="accent3"/>
          </a:fillRef>
          <a:effectRef idx="2">
            <a:schemeClr val="accent3"/>
          </a:effectRef>
          <a:fontRef idx="minor">
            <a:schemeClr val="tx1"/>
          </a:fontRef>
        </p:style>
      </p:cxnSp>
      <p:sp>
        <p:nvSpPr>
          <p:cNvPr id="13" name="Oval 12"/>
          <p:cNvSpPr/>
          <p:nvPr/>
        </p:nvSpPr>
        <p:spPr>
          <a:xfrm>
            <a:off x="6155085" y="3672408"/>
            <a:ext cx="1872208" cy="1944216"/>
          </a:xfrm>
          <a:prstGeom prst="ellipse">
            <a:avLst/>
          </a:prstGeom>
        </p:spPr>
        <p:style>
          <a:lnRef idx="2">
            <a:schemeClr val="accent3"/>
          </a:lnRef>
          <a:fillRef idx="1">
            <a:schemeClr val="lt1"/>
          </a:fillRef>
          <a:effectRef idx="0">
            <a:schemeClr val="accent3"/>
          </a:effectRef>
          <a:fontRef idx="minor">
            <a:schemeClr val="dk1"/>
          </a:fontRef>
        </p:style>
        <p:txBody>
          <a:bodyPr rtlCol="1" anchor="ctr"/>
          <a:lstStyle/>
          <a:p>
            <a:pPr algn="ctr" rtl="1"/>
            <a:r>
              <a:rPr lang="ar-EG" sz="2400" dirty="0">
                <a:solidFill>
                  <a:srgbClr val="C00000"/>
                </a:solidFill>
                <a:latin typeface="Simplified Arabic" panose="02020603050405020304" pitchFamily="18" charset="-78"/>
                <a:cs typeface="Simplified Arabic" panose="02020603050405020304" pitchFamily="18" charset="-78"/>
              </a:rPr>
              <a:t>مرحلة التآزر بين الإرجاع الثانوية </a:t>
            </a:r>
          </a:p>
        </p:txBody>
      </p:sp>
      <p:cxnSp>
        <p:nvCxnSpPr>
          <p:cNvPr id="14" name="Straight Connector 13"/>
          <p:cNvCxnSpPr/>
          <p:nvPr/>
        </p:nvCxnSpPr>
        <p:spPr>
          <a:xfrm flipH="1">
            <a:off x="4858941" y="792088"/>
            <a:ext cx="1091" cy="2016224"/>
          </a:xfrm>
          <a:prstGeom prst="line">
            <a:avLst/>
          </a:prstGeom>
        </p:spPr>
        <p:style>
          <a:lnRef idx="3">
            <a:schemeClr val="accent3"/>
          </a:lnRef>
          <a:fillRef idx="0">
            <a:schemeClr val="accent3"/>
          </a:fillRef>
          <a:effectRef idx="2">
            <a:schemeClr val="accent3"/>
          </a:effectRef>
          <a:fontRef idx="minor">
            <a:schemeClr val="tx1"/>
          </a:fontRef>
        </p:style>
      </p:cxnSp>
      <p:sp>
        <p:nvSpPr>
          <p:cNvPr id="15" name="Oval 14"/>
          <p:cNvSpPr/>
          <p:nvPr/>
        </p:nvSpPr>
        <p:spPr>
          <a:xfrm>
            <a:off x="3922837" y="2808312"/>
            <a:ext cx="1872208" cy="1944216"/>
          </a:xfrm>
          <a:prstGeom prst="ellipse">
            <a:avLst/>
          </a:prstGeom>
        </p:spPr>
        <p:style>
          <a:lnRef idx="2">
            <a:schemeClr val="accent3"/>
          </a:lnRef>
          <a:fillRef idx="1">
            <a:schemeClr val="lt1"/>
          </a:fillRef>
          <a:effectRef idx="0">
            <a:schemeClr val="accent3"/>
          </a:effectRef>
          <a:fontRef idx="minor">
            <a:schemeClr val="dk1"/>
          </a:fontRef>
        </p:style>
        <p:txBody>
          <a:bodyPr rtlCol="1" anchor="ctr"/>
          <a:lstStyle/>
          <a:p>
            <a:pPr algn="ctr" rtl="1"/>
            <a:r>
              <a:rPr lang="ar-EG" sz="2400" dirty="0">
                <a:solidFill>
                  <a:srgbClr val="C00000"/>
                </a:solidFill>
                <a:latin typeface="Simplified Arabic" panose="02020603050405020304" pitchFamily="18" charset="-78"/>
                <a:cs typeface="Simplified Arabic" panose="02020603050405020304" pitchFamily="18" charset="-78"/>
              </a:rPr>
              <a:t>مرحلة الإرجاع الدورية الثالثة </a:t>
            </a:r>
            <a:endParaRPr lang="en-US" sz="2400" dirty="0">
              <a:solidFill>
                <a:srgbClr val="C00000"/>
              </a:solidFill>
              <a:latin typeface="Simplified Arabic" panose="02020603050405020304" pitchFamily="18" charset="-78"/>
              <a:cs typeface="Simplified Arabic" panose="02020603050405020304" pitchFamily="18" charset="-78"/>
            </a:endParaRPr>
          </a:p>
        </p:txBody>
      </p:sp>
      <p:cxnSp>
        <p:nvCxnSpPr>
          <p:cNvPr id="16" name="Straight Connector 15"/>
          <p:cNvCxnSpPr/>
          <p:nvPr/>
        </p:nvCxnSpPr>
        <p:spPr>
          <a:xfrm>
            <a:off x="2411760" y="792088"/>
            <a:ext cx="0" cy="2880320"/>
          </a:xfrm>
          <a:prstGeom prst="line">
            <a:avLst/>
          </a:prstGeom>
        </p:spPr>
        <p:style>
          <a:lnRef idx="3">
            <a:schemeClr val="accent3"/>
          </a:lnRef>
          <a:fillRef idx="0">
            <a:schemeClr val="accent3"/>
          </a:fillRef>
          <a:effectRef idx="2">
            <a:schemeClr val="accent3"/>
          </a:effectRef>
          <a:fontRef idx="minor">
            <a:schemeClr val="tx1"/>
          </a:fontRef>
        </p:style>
      </p:cxnSp>
      <p:sp>
        <p:nvSpPr>
          <p:cNvPr id="17" name="Oval 16"/>
          <p:cNvSpPr/>
          <p:nvPr/>
        </p:nvSpPr>
        <p:spPr>
          <a:xfrm>
            <a:off x="1474565" y="3672408"/>
            <a:ext cx="1872208" cy="1944216"/>
          </a:xfrm>
          <a:prstGeom prst="ellipse">
            <a:avLst/>
          </a:prstGeom>
        </p:spPr>
        <p:style>
          <a:lnRef idx="2">
            <a:schemeClr val="accent3"/>
          </a:lnRef>
          <a:fillRef idx="1">
            <a:schemeClr val="lt1"/>
          </a:fillRef>
          <a:effectRef idx="0">
            <a:schemeClr val="accent3"/>
          </a:effectRef>
          <a:fontRef idx="minor">
            <a:schemeClr val="dk1"/>
          </a:fontRef>
        </p:style>
        <p:txBody>
          <a:bodyPr rtlCol="1" anchor="ctr"/>
          <a:lstStyle/>
          <a:p>
            <a:pPr algn="ctr" rtl="1"/>
            <a:r>
              <a:rPr lang="ar-EG" sz="2400" dirty="0">
                <a:solidFill>
                  <a:srgbClr val="C00000"/>
                </a:solidFill>
                <a:latin typeface="Simplified Arabic" panose="02020603050405020304" pitchFamily="18" charset="-78"/>
                <a:cs typeface="Simplified Arabic" panose="02020603050405020304" pitchFamily="18" charset="-78"/>
              </a:rPr>
              <a:t>مرحلة اختراع وسائل جديدة </a:t>
            </a:r>
            <a:endParaRPr lang="en-US" sz="2400" dirty="0">
              <a:solidFill>
                <a:srgbClr val="C00000"/>
              </a:solidFill>
              <a:latin typeface="Simplified Arabic" panose="02020603050405020304" pitchFamily="18" charset="-78"/>
              <a:cs typeface="Simplified Arabic" panose="02020603050405020304" pitchFamily="18" charset="-78"/>
            </a:endParaRPr>
          </a:p>
        </p:txBody>
      </p:sp>
      <p:sp>
        <p:nvSpPr>
          <p:cNvPr id="20" name="Oval 19"/>
          <p:cNvSpPr/>
          <p:nvPr/>
        </p:nvSpPr>
        <p:spPr>
          <a:xfrm>
            <a:off x="6659141" y="1656184"/>
            <a:ext cx="864096" cy="864096"/>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4</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1" name="Oval 20"/>
          <p:cNvSpPr/>
          <p:nvPr/>
        </p:nvSpPr>
        <p:spPr>
          <a:xfrm>
            <a:off x="4426893" y="1152128"/>
            <a:ext cx="864096" cy="864096"/>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5</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3" name="Oval 22"/>
          <p:cNvSpPr/>
          <p:nvPr/>
        </p:nvSpPr>
        <p:spPr>
          <a:xfrm>
            <a:off x="1978621" y="1656184"/>
            <a:ext cx="864096" cy="864096"/>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dirty="0">
                <a:solidFill>
                  <a:prstClr val="white"/>
                </a:solidFill>
                <a:latin typeface="Simplified Arabic" panose="02020603050405020304" pitchFamily="18" charset="-78"/>
                <a:cs typeface="Simplified Arabic" panose="02020603050405020304" pitchFamily="18" charset="-78"/>
              </a:rPr>
              <a:t>6</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136983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0" grpId="0" animBg="1"/>
      <p:bldP spid="21"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النمو اللغوي</a:t>
            </a:r>
            <a:r>
              <a:rPr lang="ar-SA" sz="2800" dirty="0"/>
              <a:t> </a:t>
            </a:r>
            <a:endParaRPr lang="en-US" sz="2800" dirty="0"/>
          </a:p>
        </p:txBody>
      </p:sp>
      <p:graphicFrame>
        <p:nvGraphicFramePr>
          <p:cNvPr id="4" name="Diagram 3"/>
          <p:cNvGraphicFramePr/>
          <p:nvPr>
            <p:extLst>
              <p:ext uri="{D42A27DB-BD31-4B8C-83A1-F6EECF244321}">
                <p14:modId xmlns:p14="http://schemas.microsoft.com/office/powerpoint/2010/main" val="1163848693"/>
              </p:ext>
            </p:extLst>
          </p:nvPr>
        </p:nvGraphicFramePr>
        <p:xfrm>
          <a:off x="179512" y="1340768"/>
          <a:ext cx="8460432"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56320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085965" y="108317"/>
            <a:ext cx="7254552" cy="79208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dirty="0">
                <a:solidFill>
                  <a:srgbClr val="0070C0"/>
                </a:solidFill>
              </a:rPr>
              <a:t>وهناك معايير لتحديد قدرة الطفل على استعمال </a:t>
            </a:r>
            <a:r>
              <a:rPr lang="ar-SA" sz="2800" dirty="0" smtClean="0">
                <a:solidFill>
                  <a:srgbClr val="0070C0"/>
                </a:solidFill>
              </a:rPr>
              <a:t>اللغة</a:t>
            </a:r>
            <a:endParaRPr lang="en-US" sz="2800" dirty="0">
              <a:solidFill>
                <a:srgbClr val="0070C0"/>
              </a:solidFill>
            </a:endParaRPr>
          </a:p>
        </p:txBody>
      </p:sp>
      <p:sp>
        <p:nvSpPr>
          <p:cNvPr id="5" name="Freeform 4"/>
          <p:cNvSpPr/>
          <p:nvPr/>
        </p:nvSpPr>
        <p:spPr>
          <a:xfrm>
            <a:off x="4932040" y="1700808"/>
            <a:ext cx="3798351" cy="949587"/>
          </a:xfrm>
          <a:custGeom>
            <a:avLst/>
            <a:gdLst>
              <a:gd name="connsiteX0" fmla="*/ 0 w 3798351"/>
              <a:gd name="connsiteY0" fmla="*/ 94959 h 949587"/>
              <a:gd name="connsiteX1" fmla="*/ 94959 w 3798351"/>
              <a:gd name="connsiteY1" fmla="*/ 0 h 949587"/>
              <a:gd name="connsiteX2" fmla="*/ 3703392 w 3798351"/>
              <a:gd name="connsiteY2" fmla="*/ 0 h 949587"/>
              <a:gd name="connsiteX3" fmla="*/ 3798351 w 3798351"/>
              <a:gd name="connsiteY3" fmla="*/ 94959 h 949587"/>
              <a:gd name="connsiteX4" fmla="*/ 3798351 w 3798351"/>
              <a:gd name="connsiteY4" fmla="*/ 854628 h 949587"/>
              <a:gd name="connsiteX5" fmla="*/ 3703392 w 3798351"/>
              <a:gd name="connsiteY5" fmla="*/ 949587 h 949587"/>
              <a:gd name="connsiteX6" fmla="*/ 94959 w 3798351"/>
              <a:gd name="connsiteY6" fmla="*/ 949587 h 949587"/>
              <a:gd name="connsiteX7" fmla="*/ 0 w 3798351"/>
              <a:gd name="connsiteY7" fmla="*/ 854628 h 949587"/>
              <a:gd name="connsiteX8" fmla="*/ 0 w 3798351"/>
              <a:gd name="connsiteY8" fmla="*/ 94959 h 9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351" h="949587">
                <a:moveTo>
                  <a:pt x="0" y="94959"/>
                </a:moveTo>
                <a:cubicBezTo>
                  <a:pt x="0" y="42515"/>
                  <a:pt x="42515" y="0"/>
                  <a:pt x="94959" y="0"/>
                </a:cubicBezTo>
                <a:lnTo>
                  <a:pt x="3703392" y="0"/>
                </a:lnTo>
                <a:cubicBezTo>
                  <a:pt x="3755836" y="0"/>
                  <a:pt x="3798351" y="42515"/>
                  <a:pt x="3798351" y="94959"/>
                </a:cubicBezTo>
                <a:lnTo>
                  <a:pt x="3798351" y="854628"/>
                </a:lnTo>
                <a:cubicBezTo>
                  <a:pt x="3798351" y="907072"/>
                  <a:pt x="3755836" y="949587"/>
                  <a:pt x="3703392" y="949587"/>
                </a:cubicBezTo>
                <a:lnTo>
                  <a:pt x="94959" y="949587"/>
                </a:lnTo>
                <a:cubicBezTo>
                  <a:pt x="42515" y="949587"/>
                  <a:pt x="0" y="907072"/>
                  <a:pt x="0" y="854628"/>
                </a:cubicBezTo>
                <a:lnTo>
                  <a:pt x="0" y="9495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0202" tIns="100202" rIns="100202" bIns="100202" numCol="1" spcCol="1270" anchor="ctr" anchorCtr="0">
            <a:noAutofit/>
          </a:bodyPr>
          <a:lstStyle/>
          <a:p>
            <a:pPr algn="ctr" defTabSz="2533650" rtl="1">
              <a:lnSpc>
                <a:spcPct val="90000"/>
              </a:lnSpc>
              <a:spcBef>
                <a:spcPct val="0"/>
              </a:spcBef>
              <a:spcAft>
                <a:spcPct val="35000"/>
              </a:spcAft>
            </a:pPr>
            <a:r>
              <a:rPr lang="ar-EG" sz="2800" dirty="0"/>
              <a:t>المعيار الأول </a:t>
            </a:r>
          </a:p>
        </p:txBody>
      </p:sp>
      <p:sp>
        <p:nvSpPr>
          <p:cNvPr id="6" name="Right Arrow 5"/>
          <p:cNvSpPr/>
          <p:nvPr/>
        </p:nvSpPr>
        <p:spPr>
          <a:xfrm rot="5400000">
            <a:off x="6638562" y="2843442"/>
            <a:ext cx="385305" cy="360041"/>
          </a:xfrm>
          <a:prstGeom prst="rightArrow">
            <a:avLst>
              <a:gd name="adj1" fmla="val 667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 name="Freeform 6"/>
          <p:cNvSpPr/>
          <p:nvPr/>
        </p:nvSpPr>
        <p:spPr>
          <a:xfrm>
            <a:off x="4713241" y="3459113"/>
            <a:ext cx="3798351" cy="2088232"/>
          </a:xfrm>
          <a:custGeom>
            <a:avLst/>
            <a:gdLst>
              <a:gd name="connsiteX0" fmla="*/ 0 w 3798351"/>
              <a:gd name="connsiteY0" fmla="*/ 94959 h 949587"/>
              <a:gd name="connsiteX1" fmla="*/ 94959 w 3798351"/>
              <a:gd name="connsiteY1" fmla="*/ 0 h 949587"/>
              <a:gd name="connsiteX2" fmla="*/ 3703392 w 3798351"/>
              <a:gd name="connsiteY2" fmla="*/ 0 h 949587"/>
              <a:gd name="connsiteX3" fmla="*/ 3798351 w 3798351"/>
              <a:gd name="connsiteY3" fmla="*/ 94959 h 949587"/>
              <a:gd name="connsiteX4" fmla="*/ 3798351 w 3798351"/>
              <a:gd name="connsiteY4" fmla="*/ 854628 h 949587"/>
              <a:gd name="connsiteX5" fmla="*/ 3703392 w 3798351"/>
              <a:gd name="connsiteY5" fmla="*/ 949587 h 949587"/>
              <a:gd name="connsiteX6" fmla="*/ 94959 w 3798351"/>
              <a:gd name="connsiteY6" fmla="*/ 949587 h 949587"/>
              <a:gd name="connsiteX7" fmla="*/ 0 w 3798351"/>
              <a:gd name="connsiteY7" fmla="*/ 854628 h 949587"/>
              <a:gd name="connsiteX8" fmla="*/ 0 w 3798351"/>
              <a:gd name="connsiteY8" fmla="*/ 94959 h 9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351" h="949587">
                <a:moveTo>
                  <a:pt x="0" y="94959"/>
                </a:moveTo>
                <a:cubicBezTo>
                  <a:pt x="0" y="42515"/>
                  <a:pt x="42515" y="0"/>
                  <a:pt x="94959" y="0"/>
                </a:cubicBezTo>
                <a:lnTo>
                  <a:pt x="3703392" y="0"/>
                </a:lnTo>
                <a:cubicBezTo>
                  <a:pt x="3755836" y="0"/>
                  <a:pt x="3798351" y="42515"/>
                  <a:pt x="3798351" y="94959"/>
                </a:cubicBezTo>
                <a:lnTo>
                  <a:pt x="3798351" y="854628"/>
                </a:lnTo>
                <a:cubicBezTo>
                  <a:pt x="3798351" y="907072"/>
                  <a:pt x="3755836" y="949587"/>
                  <a:pt x="3703392" y="949587"/>
                </a:cubicBezTo>
                <a:lnTo>
                  <a:pt x="94959" y="949587"/>
                </a:lnTo>
                <a:cubicBezTo>
                  <a:pt x="42515" y="949587"/>
                  <a:pt x="0" y="907072"/>
                  <a:pt x="0" y="854628"/>
                </a:cubicBezTo>
                <a:lnTo>
                  <a:pt x="0" y="94959"/>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292" tIns="58292" rIns="58292" bIns="58292" numCol="1" spcCol="1270" anchor="ctr" anchorCtr="0">
            <a:noAutofit/>
          </a:bodyPr>
          <a:lstStyle/>
          <a:p>
            <a:pPr lvl="0" algn="justLow" defTabSz="1066800" rtl="1">
              <a:lnSpc>
                <a:spcPct val="90000"/>
              </a:lnSpc>
              <a:spcBef>
                <a:spcPct val="0"/>
              </a:spcBef>
              <a:spcAft>
                <a:spcPct val="35000"/>
              </a:spcAft>
            </a:pPr>
            <a:r>
              <a:rPr lang="ar-EG" sz="2400" dirty="0">
                <a:solidFill>
                  <a:srgbClr val="0070C0"/>
                </a:solidFill>
              </a:rPr>
              <a:t>أن ينطق الطفل كلماته بطريقة يفهمها الآخرون بقدر ما يفهمها أولئك الذين هم على صلة مستمرة به . </a:t>
            </a:r>
            <a:endParaRPr lang="ar-EG" sz="2400" kern="1200" dirty="0">
              <a:solidFill>
                <a:srgbClr val="0070C0"/>
              </a:solidFill>
            </a:endParaRPr>
          </a:p>
        </p:txBody>
      </p:sp>
      <p:sp>
        <p:nvSpPr>
          <p:cNvPr id="8" name="Freeform 7"/>
          <p:cNvSpPr/>
          <p:nvPr/>
        </p:nvSpPr>
        <p:spPr>
          <a:xfrm>
            <a:off x="601919" y="1700808"/>
            <a:ext cx="3798351" cy="949587"/>
          </a:xfrm>
          <a:custGeom>
            <a:avLst/>
            <a:gdLst>
              <a:gd name="connsiteX0" fmla="*/ 0 w 3798351"/>
              <a:gd name="connsiteY0" fmla="*/ 94959 h 949587"/>
              <a:gd name="connsiteX1" fmla="*/ 94959 w 3798351"/>
              <a:gd name="connsiteY1" fmla="*/ 0 h 949587"/>
              <a:gd name="connsiteX2" fmla="*/ 3703392 w 3798351"/>
              <a:gd name="connsiteY2" fmla="*/ 0 h 949587"/>
              <a:gd name="connsiteX3" fmla="*/ 3798351 w 3798351"/>
              <a:gd name="connsiteY3" fmla="*/ 94959 h 949587"/>
              <a:gd name="connsiteX4" fmla="*/ 3798351 w 3798351"/>
              <a:gd name="connsiteY4" fmla="*/ 854628 h 949587"/>
              <a:gd name="connsiteX5" fmla="*/ 3703392 w 3798351"/>
              <a:gd name="connsiteY5" fmla="*/ 949587 h 949587"/>
              <a:gd name="connsiteX6" fmla="*/ 94959 w 3798351"/>
              <a:gd name="connsiteY6" fmla="*/ 949587 h 949587"/>
              <a:gd name="connsiteX7" fmla="*/ 0 w 3798351"/>
              <a:gd name="connsiteY7" fmla="*/ 854628 h 949587"/>
              <a:gd name="connsiteX8" fmla="*/ 0 w 3798351"/>
              <a:gd name="connsiteY8" fmla="*/ 94959 h 9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351" h="949587">
                <a:moveTo>
                  <a:pt x="0" y="94959"/>
                </a:moveTo>
                <a:cubicBezTo>
                  <a:pt x="0" y="42515"/>
                  <a:pt x="42515" y="0"/>
                  <a:pt x="94959" y="0"/>
                </a:cubicBezTo>
                <a:lnTo>
                  <a:pt x="3703392" y="0"/>
                </a:lnTo>
                <a:cubicBezTo>
                  <a:pt x="3755836" y="0"/>
                  <a:pt x="3798351" y="42515"/>
                  <a:pt x="3798351" y="94959"/>
                </a:cubicBezTo>
                <a:lnTo>
                  <a:pt x="3798351" y="854628"/>
                </a:lnTo>
                <a:cubicBezTo>
                  <a:pt x="3798351" y="907072"/>
                  <a:pt x="3755836" y="949587"/>
                  <a:pt x="3703392" y="949587"/>
                </a:cubicBezTo>
                <a:lnTo>
                  <a:pt x="94959" y="949587"/>
                </a:lnTo>
                <a:cubicBezTo>
                  <a:pt x="42515" y="949587"/>
                  <a:pt x="0" y="907072"/>
                  <a:pt x="0" y="854628"/>
                </a:cubicBezTo>
                <a:lnTo>
                  <a:pt x="0" y="94959"/>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00202" tIns="100202" rIns="100202" bIns="100202" numCol="1" spcCol="1270" anchor="ctr" anchorCtr="0">
            <a:noAutofit/>
          </a:bodyPr>
          <a:lstStyle/>
          <a:p>
            <a:pPr lvl="0" algn="ctr" defTabSz="2533650" rtl="1">
              <a:lnSpc>
                <a:spcPct val="90000"/>
              </a:lnSpc>
              <a:spcBef>
                <a:spcPct val="0"/>
              </a:spcBef>
              <a:spcAft>
                <a:spcPct val="35000"/>
              </a:spcAft>
            </a:pPr>
            <a:r>
              <a:rPr lang="ar-EG" sz="2800" dirty="0"/>
              <a:t>المعيار الثاني </a:t>
            </a:r>
            <a:endParaRPr lang="ar-EG" sz="2800" kern="1200" dirty="0"/>
          </a:p>
        </p:txBody>
      </p:sp>
      <p:sp>
        <p:nvSpPr>
          <p:cNvPr id="9" name="Right Arrow 8"/>
          <p:cNvSpPr/>
          <p:nvPr/>
        </p:nvSpPr>
        <p:spPr>
          <a:xfrm rot="5400000">
            <a:off x="2089642" y="2821019"/>
            <a:ext cx="385305" cy="360041"/>
          </a:xfrm>
          <a:prstGeom prst="rightArrow">
            <a:avLst>
              <a:gd name="adj1" fmla="val 66700"/>
              <a:gd name="adj2" fmla="val 50000"/>
            </a:avLst>
          </a:prstGeom>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0" name="Freeform 9"/>
          <p:cNvSpPr/>
          <p:nvPr/>
        </p:nvSpPr>
        <p:spPr>
          <a:xfrm>
            <a:off x="383120" y="3459113"/>
            <a:ext cx="3798351" cy="2088232"/>
          </a:xfrm>
          <a:custGeom>
            <a:avLst/>
            <a:gdLst>
              <a:gd name="connsiteX0" fmla="*/ 0 w 3798351"/>
              <a:gd name="connsiteY0" fmla="*/ 94959 h 949587"/>
              <a:gd name="connsiteX1" fmla="*/ 94959 w 3798351"/>
              <a:gd name="connsiteY1" fmla="*/ 0 h 949587"/>
              <a:gd name="connsiteX2" fmla="*/ 3703392 w 3798351"/>
              <a:gd name="connsiteY2" fmla="*/ 0 h 949587"/>
              <a:gd name="connsiteX3" fmla="*/ 3798351 w 3798351"/>
              <a:gd name="connsiteY3" fmla="*/ 94959 h 949587"/>
              <a:gd name="connsiteX4" fmla="*/ 3798351 w 3798351"/>
              <a:gd name="connsiteY4" fmla="*/ 854628 h 949587"/>
              <a:gd name="connsiteX5" fmla="*/ 3703392 w 3798351"/>
              <a:gd name="connsiteY5" fmla="*/ 949587 h 949587"/>
              <a:gd name="connsiteX6" fmla="*/ 94959 w 3798351"/>
              <a:gd name="connsiteY6" fmla="*/ 949587 h 949587"/>
              <a:gd name="connsiteX7" fmla="*/ 0 w 3798351"/>
              <a:gd name="connsiteY7" fmla="*/ 854628 h 949587"/>
              <a:gd name="connsiteX8" fmla="*/ 0 w 3798351"/>
              <a:gd name="connsiteY8" fmla="*/ 94959 h 9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351" h="949587">
                <a:moveTo>
                  <a:pt x="0" y="94959"/>
                </a:moveTo>
                <a:cubicBezTo>
                  <a:pt x="0" y="42515"/>
                  <a:pt x="42515" y="0"/>
                  <a:pt x="94959" y="0"/>
                </a:cubicBezTo>
                <a:lnTo>
                  <a:pt x="3703392" y="0"/>
                </a:lnTo>
                <a:cubicBezTo>
                  <a:pt x="3755836" y="0"/>
                  <a:pt x="3798351" y="42515"/>
                  <a:pt x="3798351" y="94959"/>
                </a:cubicBezTo>
                <a:lnTo>
                  <a:pt x="3798351" y="854628"/>
                </a:lnTo>
                <a:cubicBezTo>
                  <a:pt x="3798351" y="907072"/>
                  <a:pt x="3755836" y="949587"/>
                  <a:pt x="3703392" y="949587"/>
                </a:cubicBezTo>
                <a:lnTo>
                  <a:pt x="94959" y="949587"/>
                </a:lnTo>
                <a:cubicBezTo>
                  <a:pt x="42515" y="949587"/>
                  <a:pt x="0" y="907072"/>
                  <a:pt x="0" y="854628"/>
                </a:cubicBezTo>
                <a:lnTo>
                  <a:pt x="0" y="94959"/>
                </a:lnTo>
                <a:close/>
              </a:path>
            </a:pathLst>
          </a:custGeom>
        </p:spPr>
        <p:style>
          <a:lnRef idx="2">
            <a:schemeClr val="accent5">
              <a:tint val="40000"/>
              <a:alpha val="90000"/>
              <a:hueOff val="-10740482"/>
              <a:satOff val="48253"/>
              <a:lumOff val="3317"/>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58292" tIns="58292" rIns="58292" bIns="58292" numCol="1" spcCol="1270" anchor="ctr" anchorCtr="0">
            <a:noAutofit/>
          </a:bodyPr>
          <a:lstStyle/>
          <a:p>
            <a:pPr lvl="0" algn="justLow" defTabSz="1066800" rtl="1">
              <a:lnSpc>
                <a:spcPct val="90000"/>
              </a:lnSpc>
              <a:spcBef>
                <a:spcPct val="0"/>
              </a:spcBef>
              <a:spcAft>
                <a:spcPct val="35000"/>
              </a:spcAft>
            </a:pPr>
            <a:r>
              <a:rPr lang="ar-EG" sz="2400" dirty="0">
                <a:solidFill>
                  <a:srgbClr val="0070C0"/>
                </a:solidFill>
              </a:rPr>
              <a:t>انه يجب على الطفل أن يعرف معني الكلمات التي يستعملها ويربط بين الكلمة ومدلولها .</a:t>
            </a:r>
            <a:endParaRPr lang="ar-EG" sz="2400" kern="1200" dirty="0">
              <a:solidFill>
                <a:srgbClr val="0070C0"/>
              </a:solidFill>
            </a:endParaRPr>
          </a:p>
        </p:txBody>
      </p:sp>
    </p:spTree>
    <p:extLst>
      <p:ext uri="{BB962C8B-B14F-4D97-AF65-F5344CB8AC3E}">
        <p14:creationId xmlns:p14="http://schemas.microsoft.com/office/powerpoint/2010/main" val="3129528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074" name="Picture 2" descr="http://www.yousefquda.com/wp-content/uploads/2015/01/ind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2088"/>
            <a:ext cx="9144000" cy="6065912"/>
          </a:xfrm>
          <a:prstGeom prst="rect">
            <a:avLst/>
          </a:prstGeom>
          <a:noFill/>
          <a:extLst>
            <a:ext uri="{909E8E84-426E-40DD-AFC4-6F175D3DCCD1}">
              <a14:hiddenFill xmlns:a14="http://schemas.microsoft.com/office/drawing/2010/main">
                <a:solidFill>
                  <a:srgbClr val="FFFFFF"/>
                </a:solidFill>
              </a14:hiddenFill>
            </a:ext>
          </a:extLst>
        </p:spPr>
      </p:pic>
      <p:sp>
        <p:nvSpPr>
          <p:cNvPr id="3" name="عنوان 1"/>
          <p:cNvSpPr txBox="1">
            <a:spLocks/>
          </p:cNvSpPr>
          <p:nvPr/>
        </p:nvSpPr>
        <p:spPr>
          <a:xfrm>
            <a:off x="0" y="0"/>
            <a:ext cx="9144000" cy="79208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400" dirty="0">
                <a:solidFill>
                  <a:srgbClr val="002060"/>
                </a:solidFill>
              </a:rPr>
              <a:t>مراحل النمو اللغوي</a:t>
            </a:r>
            <a:endParaRPr lang="en-US" sz="2400" dirty="0">
              <a:solidFill>
                <a:srgbClr val="002060"/>
              </a:solidFill>
            </a:endParaRPr>
          </a:p>
        </p:txBody>
      </p:sp>
      <p:cxnSp>
        <p:nvCxnSpPr>
          <p:cNvPr id="12" name="Straight Connector 11"/>
          <p:cNvCxnSpPr/>
          <p:nvPr/>
        </p:nvCxnSpPr>
        <p:spPr>
          <a:xfrm>
            <a:off x="7092280" y="792088"/>
            <a:ext cx="0" cy="2880320"/>
          </a:xfrm>
          <a:prstGeom prst="line">
            <a:avLst/>
          </a:prstGeom>
        </p:spPr>
        <p:style>
          <a:lnRef idx="3">
            <a:schemeClr val="accent2"/>
          </a:lnRef>
          <a:fillRef idx="0">
            <a:schemeClr val="accent2"/>
          </a:fillRef>
          <a:effectRef idx="2">
            <a:schemeClr val="accent2"/>
          </a:effectRef>
          <a:fontRef idx="minor">
            <a:schemeClr val="tx1"/>
          </a:fontRef>
        </p:style>
      </p:cxnSp>
      <p:sp>
        <p:nvSpPr>
          <p:cNvPr id="13" name="Oval 12"/>
          <p:cNvSpPr/>
          <p:nvPr/>
        </p:nvSpPr>
        <p:spPr>
          <a:xfrm>
            <a:off x="6155085" y="3672408"/>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400" dirty="0" smtClean="0">
                <a:solidFill>
                  <a:srgbClr val="C00000"/>
                </a:solidFill>
                <a:latin typeface="Simplified Arabic" panose="02020603050405020304" pitchFamily="18" charset="-78"/>
                <a:cs typeface="Simplified Arabic" panose="02020603050405020304" pitchFamily="18" charset="-78"/>
              </a:rPr>
              <a:t>صيحة </a:t>
            </a:r>
            <a:r>
              <a:rPr lang="ar-EG" sz="2400" dirty="0">
                <a:solidFill>
                  <a:srgbClr val="C00000"/>
                </a:solidFill>
                <a:latin typeface="Simplified Arabic" panose="02020603050405020304" pitchFamily="18" charset="-78"/>
                <a:cs typeface="Simplified Arabic" panose="02020603050405020304" pitchFamily="18" charset="-78"/>
              </a:rPr>
              <a:t>الميلاد </a:t>
            </a:r>
          </a:p>
        </p:txBody>
      </p:sp>
      <p:cxnSp>
        <p:nvCxnSpPr>
          <p:cNvPr id="14" name="Straight Connector 13"/>
          <p:cNvCxnSpPr/>
          <p:nvPr/>
        </p:nvCxnSpPr>
        <p:spPr>
          <a:xfrm flipH="1">
            <a:off x="4858941" y="792088"/>
            <a:ext cx="1091" cy="2016224"/>
          </a:xfrm>
          <a:prstGeom prst="line">
            <a:avLst/>
          </a:prstGeom>
        </p:spPr>
        <p:style>
          <a:lnRef idx="3">
            <a:schemeClr val="accent2"/>
          </a:lnRef>
          <a:fillRef idx="0">
            <a:schemeClr val="accent2"/>
          </a:fillRef>
          <a:effectRef idx="2">
            <a:schemeClr val="accent2"/>
          </a:effectRef>
          <a:fontRef idx="minor">
            <a:schemeClr val="tx1"/>
          </a:fontRef>
        </p:style>
      </p:cxnSp>
      <p:sp>
        <p:nvSpPr>
          <p:cNvPr id="15" name="Oval 14"/>
          <p:cNvSpPr/>
          <p:nvPr/>
        </p:nvSpPr>
        <p:spPr>
          <a:xfrm>
            <a:off x="3922837" y="2808312"/>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400" dirty="0" smtClean="0">
                <a:solidFill>
                  <a:srgbClr val="C00000"/>
                </a:solidFill>
                <a:latin typeface="Simplified Arabic" panose="02020603050405020304" pitchFamily="18" charset="-78"/>
                <a:cs typeface="Simplified Arabic" panose="02020603050405020304" pitchFamily="18" charset="-78"/>
              </a:rPr>
              <a:t>مرحلة </a:t>
            </a:r>
            <a:r>
              <a:rPr lang="ar-EG" sz="2400" dirty="0">
                <a:solidFill>
                  <a:srgbClr val="C00000"/>
                </a:solidFill>
                <a:latin typeface="Simplified Arabic" panose="02020603050405020304" pitchFamily="18" charset="-78"/>
                <a:cs typeface="Simplified Arabic" panose="02020603050405020304" pitchFamily="18" charset="-78"/>
              </a:rPr>
              <a:t>الأصوات الانفعالية </a:t>
            </a:r>
            <a:endParaRPr lang="en-US" sz="2400" dirty="0">
              <a:solidFill>
                <a:srgbClr val="C00000"/>
              </a:solidFill>
              <a:latin typeface="Simplified Arabic" panose="02020603050405020304" pitchFamily="18" charset="-78"/>
              <a:cs typeface="Simplified Arabic" panose="02020603050405020304" pitchFamily="18" charset="-78"/>
            </a:endParaRPr>
          </a:p>
        </p:txBody>
      </p:sp>
      <p:cxnSp>
        <p:nvCxnSpPr>
          <p:cNvPr id="16" name="Straight Connector 15"/>
          <p:cNvCxnSpPr/>
          <p:nvPr/>
        </p:nvCxnSpPr>
        <p:spPr>
          <a:xfrm>
            <a:off x="2411760" y="792088"/>
            <a:ext cx="0" cy="2880320"/>
          </a:xfrm>
          <a:prstGeom prst="line">
            <a:avLst/>
          </a:prstGeom>
        </p:spPr>
        <p:style>
          <a:lnRef idx="3">
            <a:schemeClr val="accent2"/>
          </a:lnRef>
          <a:fillRef idx="0">
            <a:schemeClr val="accent2"/>
          </a:fillRef>
          <a:effectRef idx="2">
            <a:schemeClr val="accent2"/>
          </a:effectRef>
          <a:fontRef idx="minor">
            <a:schemeClr val="tx1"/>
          </a:fontRef>
        </p:style>
      </p:cxnSp>
      <p:sp>
        <p:nvSpPr>
          <p:cNvPr id="17" name="Oval 16"/>
          <p:cNvSpPr/>
          <p:nvPr/>
        </p:nvSpPr>
        <p:spPr>
          <a:xfrm>
            <a:off x="1474565" y="3672408"/>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400" dirty="0" smtClean="0">
                <a:solidFill>
                  <a:srgbClr val="C00000"/>
                </a:solidFill>
                <a:latin typeface="Simplified Arabic" panose="02020603050405020304" pitchFamily="18" charset="-78"/>
                <a:cs typeface="Simplified Arabic" panose="02020603050405020304" pitchFamily="18" charset="-78"/>
              </a:rPr>
              <a:t>مرحلة المناغاة</a:t>
            </a:r>
            <a:endParaRPr lang="en-US" sz="2400" dirty="0">
              <a:solidFill>
                <a:srgbClr val="C00000"/>
              </a:solidFill>
              <a:latin typeface="Simplified Arabic" panose="02020603050405020304" pitchFamily="18" charset="-78"/>
              <a:cs typeface="Simplified Arabic" panose="02020603050405020304" pitchFamily="18" charset="-78"/>
            </a:endParaRPr>
          </a:p>
        </p:txBody>
      </p:sp>
      <p:sp>
        <p:nvSpPr>
          <p:cNvPr id="20" name="Oval 19"/>
          <p:cNvSpPr/>
          <p:nvPr/>
        </p:nvSpPr>
        <p:spPr>
          <a:xfrm>
            <a:off x="6659141" y="1656184"/>
            <a:ext cx="864096" cy="864096"/>
          </a:xfrm>
          <a:prstGeom prst="ellipse">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1</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1" name="Oval 20"/>
          <p:cNvSpPr/>
          <p:nvPr/>
        </p:nvSpPr>
        <p:spPr>
          <a:xfrm>
            <a:off x="4426893" y="1152128"/>
            <a:ext cx="864096" cy="864096"/>
          </a:xfrm>
          <a:prstGeom prst="ellipse">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2</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3" name="Oval 22"/>
          <p:cNvSpPr/>
          <p:nvPr/>
        </p:nvSpPr>
        <p:spPr>
          <a:xfrm>
            <a:off x="1978621" y="1656184"/>
            <a:ext cx="864096" cy="864096"/>
          </a:xfrm>
          <a:prstGeom prst="ellipse">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3</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87165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0" grpId="0" animBg="1"/>
      <p:bldP spid="21"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9" name="Picture 2" descr="http://www.yousefquda.com/wp-content/uploads/2015/01/ind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2088"/>
            <a:ext cx="9144000" cy="6065912"/>
          </a:xfrm>
          <a:prstGeom prst="rect">
            <a:avLst/>
          </a:prstGeom>
          <a:noFill/>
          <a:extLst>
            <a:ext uri="{909E8E84-426E-40DD-AFC4-6F175D3DCCD1}">
              <a14:hiddenFill xmlns:a14="http://schemas.microsoft.com/office/drawing/2010/main">
                <a:solidFill>
                  <a:srgbClr val="FFFFFF"/>
                </a:solidFill>
              </a14:hiddenFill>
            </a:ext>
          </a:extLst>
        </p:spPr>
      </p:pic>
      <p:sp>
        <p:nvSpPr>
          <p:cNvPr id="3" name="عنوان 1"/>
          <p:cNvSpPr txBox="1">
            <a:spLocks/>
          </p:cNvSpPr>
          <p:nvPr/>
        </p:nvSpPr>
        <p:spPr>
          <a:xfrm>
            <a:off x="0" y="0"/>
            <a:ext cx="9144000" cy="79208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EG" sz="2400" dirty="0">
                <a:solidFill>
                  <a:srgbClr val="002060"/>
                </a:solidFill>
              </a:rPr>
              <a:t>مراحل النمو اللغوي</a:t>
            </a:r>
          </a:p>
        </p:txBody>
      </p:sp>
      <p:cxnSp>
        <p:nvCxnSpPr>
          <p:cNvPr id="12" name="Straight Connector 11"/>
          <p:cNvCxnSpPr/>
          <p:nvPr/>
        </p:nvCxnSpPr>
        <p:spPr>
          <a:xfrm>
            <a:off x="7092280" y="792088"/>
            <a:ext cx="0" cy="2880320"/>
          </a:xfrm>
          <a:prstGeom prst="line">
            <a:avLst/>
          </a:prstGeom>
        </p:spPr>
        <p:style>
          <a:lnRef idx="3">
            <a:schemeClr val="accent2"/>
          </a:lnRef>
          <a:fillRef idx="0">
            <a:schemeClr val="accent2"/>
          </a:fillRef>
          <a:effectRef idx="2">
            <a:schemeClr val="accent2"/>
          </a:effectRef>
          <a:fontRef idx="minor">
            <a:schemeClr val="tx1"/>
          </a:fontRef>
        </p:style>
      </p:cxnSp>
      <p:sp>
        <p:nvSpPr>
          <p:cNvPr id="13" name="Oval 12"/>
          <p:cNvSpPr/>
          <p:nvPr/>
        </p:nvSpPr>
        <p:spPr>
          <a:xfrm>
            <a:off x="6155085" y="3672408"/>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SA" sz="2400" dirty="0">
                <a:solidFill>
                  <a:srgbClr val="C00000"/>
                </a:solidFill>
              </a:rPr>
              <a:t>مرحلة الحروف التلقائية </a:t>
            </a:r>
            <a:endParaRPr lang="ar-EG" sz="2400" dirty="0">
              <a:solidFill>
                <a:srgbClr val="C00000"/>
              </a:solidFill>
              <a:latin typeface="Simplified Arabic" panose="02020603050405020304" pitchFamily="18" charset="-78"/>
              <a:cs typeface="Simplified Arabic" panose="02020603050405020304" pitchFamily="18" charset="-78"/>
            </a:endParaRPr>
          </a:p>
        </p:txBody>
      </p:sp>
      <p:cxnSp>
        <p:nvCxnSpPr>
          <p:cNvPr id="14" name="Straight Connector 13"/>
          <p:cNvCxnSpPr/>
          <p:nvPr/>
        </p:nvCxnSpPr>
        <p:spPr>
          <a:xfrm flipH="1">
            <a:off x="4858941" y="792088"/>
            <a:ext cx="1091" cy="2016224"/>
          </a:xfrm>
          <a:prstGeom prst="line">
            <a:avLst/>
          </a:prstGeom>
        </p:spPr>
        <p:style>
          <a:lnRef idx="3">
            <a:schemeClr val="accent2"/>
          </a:lnRef>
          <a:fillRef idx="0">
            <a:schemeClr val="accent2"/>
          </a:fillRef>
          <a:effectRef idx="2">
            <a:schemeClr val="accent2"/>
          </a:effectRef>
          <a:fontRef idx="minor">
            <a:schemeClr val="tx1"/>
          </a:fontRef>
        </p:style>
      </p:cxnSp>
      <p:sp>
        <p:nvSpPr>
          <p:cNvPr id="15" name="Oval 14"/>
          <p:cNvSpPr/>
          <p:nvPr/>
        </p:nvSpPr>
        <p:spPr>
          <a:xfrm>
            <a:off x="3922837" y="2808312"/>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400" dirty="0" smtClean="0">
                <a:solidFill>
                  <a:srgbClr val="C00000"/>
                </a:solidFill>
                <a:latin typeface="Simplified Arabic" panose="02020603050405020304" pitchFamily="18" charset="-78"/>
                <a:cs typeface="Simplified Arabic" panose="02020603050405020304" pitchFamily="18" charset="-78"/>
              </a:rPr>
              <a:t>مرحلة </a:t>
            </a:r>
            <a:r>
              <a:rPr lang="ar-EG" sz="2400" dirty="0">
                <a:solidFill>
                  <a:srgbClr val="C00000"/>
                </a:solidFill>
                <a:latin typeface="Simplified Arabic" panose="02020603050405020304" pitchFamily="18" charset="-78"/>
                <a:cs typeface="Simplified Arabic" panose="02020603050405020304" pitchFamily="18" charset="-78"/>
              </a:rPr>
              <a:t>تقليد الكبار </a:t>
            </a:r>
            <a:endParaRPr lang="en-US" sz="2400" dirty="0">
              <a:solidFill>
                <a:srgbClr val="C00000"/>
              </a:solidFill>
              <a:latin typeface="Simplified Arabic" panose="02020603050405020304" pitchFamily="18" charset="-78"/>
              <a:cs typeface="Simplified Arabic" panose="02020603050405020304" pitchFamily="18" charset="-78"/>
            </a:endParaRPr>
          </a:p>
        </p:txBody>
      </p:sp>
      <p:cxnSp>
        <p:nvCxnSpPr>
          <p:cNvPr id="16" name="Straight Connector 15"/>
          <p:cNvCxnSpPr/>
          <p:nvPr/>
        </p:nvCxnSpPr>
        <p:spPr>
          <a:xfrm>
            <a:off x="2411760" y="792088"/>
            <a:ext cx="0" cy="2880320"/>
          </a:xfrm>
          <a:prstGeom prst="line">
            <a:avLst/>
          </a:prstGeom>
        </p:spPr>
        <p:style>
          <a:lnRef idx="3">
            <a:schemeClr val="accent2"/>
          </a:lnRef>
          <a:fillRef idx="0">
            <a:schemeClr val="accent2"/>
          </a:fillRef>
          <a:effectRef idx="2">
            <a:schemeClr val="accent2"/>
          </a:effectRef>
          <a:fontRef idx="minor">
            <a:schemeClr val="tx1"/>
          </a:fontRef>
        </p:style>
      </p:cxnSp>
      <p:sp>
        <p:nvSpPr>
          <p:cNvPr id="17" name="Oval 16"/>
          <p:cNvSpPr/>
          <p:nvPr/>
        </p:nvSpPr>
        <p:spPr>
          <a:xfrm>
            <a:off x="1474565" y="3672408"/>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400" dirty="0" smtClean="0">
                <a:solidFill>
                  <a:srgbClr val="C00000"/>
                </a:solidFill>
                <a:latin typeface="Simplified Arabic" panose="02020603050405020304" pitchFamily="18" charset="-78"/>
                <a:cs typeface="Simplified Arabic" panose="02020603050405020304" pitchFamily="18" charset="-78"/>
              </a:rPr>
              <a:t>مرحلة </a:t>
            </a:r>
            <a:r>
              <a:rPr lang="ar-EG" sz="2400" dirty="0">
                <a:solidFill>
                  <a:srgbClr val="C00000"/>
                </a:solidFill>
                <a:latin typeface="Simplified Arabic" panose="02020603050405020304" pitchFamily="18" charset="-78"/>
                <a:cs typeface="Simplified Arabic" panose="02020603050405020304" pitchFamily="18" charset="-78"/>
              </a:rPr>
              <a:t>المعاني </a:t>
            </a:r>
            <a:endParaRPr lang="en-US" sz="2400" dirty="0">
              <a:solidFill>
                <a:srgbClr val="C00000"/>
              </a:solidFill>
              <a:latin typeface="Simplified Arabic" panose="02020603050405020304" pitchFamily="18" charset="-78"/>
              <a:cs typeface="Simplified Arabic" panose="02020603050405020304" pitchFamily="18" charset="-78"/>
            </a:endParaRPr>
          </a:p>
        </p:txBody>
      </p:sp>
      <p:sp>
        <p:nvSpPr>
          <p:cNvPr id="20" name="Oval 19"/>
          <p:cNvSpPr/>
          <p:nvPr/>
        </p:nvSpPr>
        <p:spPr>
          <a:xfrm>
            <a:off x="6659141" y="1656184"/>
            <a:ext cx="864096" cy="864096"/>
          </a:xfrm>
          <a:prstGeom prst="ellipse">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4</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1" name="Oval 20"/>
          <p:cNvSpPr/>
          <p:nvPr/>
        </p:nvSpPr>
        <p:spPr>
          <a:xfrm>
            <a:off x="4426893" y="1152128"/>
            <a:ext cx="864096" cy="864096"/>
          </a:xfrm>
          <a:prstGeom prst="ellipse">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5</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3" name="Oval 22"/>
          <p:cNvSpPr/>
          <p:nvPr/>
        </p:nvSpPr>
        <p:spPr>
          <a:xfrm>
            <a:off x="1978621" y="1656184"/>
            <a:ext cx="864096" cy="864096"/>
          </a:xfrm>
          <a:prstGeom prst="ellipse">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EG" sz="2400" b="1" dirty="0">
                <a:solidFill>
                  <a:prstClr val="white"/>
                </a:solidFill>
                <a:latin typeface="Simplified Arabic" panose="02020603050405020304" pitchFamily="18" charset="-78"/>
                <a:cs typeface="Simplified Arabic" panose="02020603050405020304" pitchFamily="18" charset="-78"/>
              </a:rPr>
              <a:t>6</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980711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0" grpId="0" animBg="1"/>
      <p:bldP spid="21"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 name="Rectangle 2"/>
          <p:cNvSpPr txBox="1">
            <a:spLocks noChangeArrowheads="1"/>
          </p:cNvSpPr>
          <p:nvPr/>
        </p:nvSpPr>
        <p:spPr>
          <a:xfrm>
            <a:off x="5652120" y="43559"/>
            <a:ext cx="345638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smtClean="0">
                <a:solidFill>
                  <a:schemeClr val="accent2">
                    <a:lumMod val="50000"/>
                  </a:schemeClr>
                </a:solidFill>
              </a:rPr>
              <a:t>محاور الدورة</a:t>
            </a:r>
            <a:endParaRPr lang="en-US" b="1" dirty="0">
              <a:solidFill>
                <a:schemeClr val="accent2">
                  <a:lumMod val="50000"/>
                </a:schemeClr>
              </a:solidFill>
            </a:endParaRPr>
          </a:p>
        </p:txBody>
      </p:sp>
      <p:sp>
        <p:nvSpPr>
          <p:cNvPr id="4" name="Freeform 3"/>
          <p:cNvSpPr/>
          <p:nvPr/>
        </p:nvSpPr>
        <p:spPr>
          <a:xfrm>
            <a:off x="3521009" y="1125783"/>
            <a:ext cx="1883724" cy="1224421"/>
          </a:xfrm>
          <a:custGeom>
            <a:avLst/>
            <a:gdLst>
              <a:gd name="connsiteX0" fmla="*/ 0 w 1883724"/>
              <a:gd name="connsiteY0" fmla="*/ 204074 h 1224421"/>
              <a:gd name="connsiteX1" fmla="*/ 204074 w 1883724"/>
              <a:gd name="connsiteY1" fmla="*/ 0 h 1224421"/>
              <a:gd name="connsiteX2" fmla="*/ 1679650 w 1883724"/>
              <a:gd name="connsiteY2" fmla="*/ 0 h 1224421"/>
              <a:gd name="connsiteX3" fmla="*/ 1883724 w 1883724"/>
              <a:gd name="connsiteY3" fmla="*/ 204074 h 1224421"/>
              <a:gd name="connsiteX4" fmla="*/ 1883724 w 1883724"/>
              <a:gd name="connsiteY4" fmla="*/ 1020347 h 1224421"/>
              <a:gd name="connsiteX5" fmla="*/ 1679650 w 1883724"/>
              <a:gd name="connsiteY5" fmla="*/ 1224421 h 1224421"/>
              <a:gd name="connsiteX6" fmla="*/ 204074 w 1883724"/>
              <a:gd name="connsiteY6" fmla="*/ 1224421 h 1224421"/>
              <a:gd name="connsiteX7" fmla="*/ 0 w 1883724"/>
              <a:gd name="connsiteY7" fmla="*/ 1020347 h 1224421"/>
              <a:gd name="connsiteX8" fmla="*/ 0 w 1883724"/>
              <a:gd name="connsiteY8" fmla="*/ 204074 h 122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724" h="1224421">
                <a:moveTo>
                  <a:pt x="0" y="204074"/>
                </a:moveTo>
                <a:cubicBezTo>
                  <a:pt x="0" y="91367"/>
                  <a:pt x="91367" y="0"/>
                  <a:pt x="204074" y="0"/>
                </a:cubicBezTo>
                <a:lnTo>
                  <a:pt x="1679650" y="0"/>
                </a:lnTo>
                <a:cubicBezTo>
                  <a:pt x="1792357" y="0"/>
                  <a:pt x="1883724" y="91367"/>
                  <a:pt x="1883724" y="204074"/>
                </a:cubicBezTo>
                <a:lnTo>
                  <a:pt x="1883724" y="1020347"/>
                </a:lnTo>
                <a:cubicBezTo>
                  <a:pt x="1883724" y="1133054"/>
                  <a:pt x="1792357" y="1224421"/>
                  <a:pt x="1679650" y="1224421"/>
                </a:cubicBezTo>
                <a:lnTo>
                  <a:pt x="204074" y="1224421"/>
                </a:lnTo>
                <a:cubicBezTo>
                  <a:pt x="91367" y="1224421"/>
                  <a:pt x="0" y="1133054"/>
                  <a:pt x="0" y="1020347"/>
                </a:cubicBezTo>
                <a:lnTo>
                  <a:pt x="0" y="2040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5971" tIns="135971" rIns="135971" bIns="135971" numCol="1" spcCol="1270" anchor="ctr" anchorCtr="0">
            <a:noAutofit/>
          </a:bodyPr>
          <a:lstStyle/>
          <a:p>
            <a:pPr lvl="0" algn="ctr" defTabSz="889000" rtl="1">
              <a:lnSpc>
                <a:spcPct val="90000"/>
              </a:lnSpc>
              <a:spcBef>
                <a:spcPct val="0"/>
              </a:spcBef>
              <a:spcAft>
                <a:spcPct val="35000"/>
              </a:spcAft>
            </a:pPr>
            <a:r>
              <a:rPr lang="ar-EG" sz="2000" b="1" kern="1200" dirty="0" smtClean="0"/>
              <a:t>نظريات تعليم المعاقين</a:t>
            </a:r>
            <a:endParaRPr lang="ar-EG" sz="2000" b="1" kern="1200" dirty="0"/>
          </a:p>
        </p:txBody>
      </p:sp>
      <p:sp>
        <p:nvSpPr>
          <p:cNvPr id="5" name="Freeform 4"/>
          <p:cNvSpPr/>
          <p:nvPr/>
        </p:nvSpPr>
        <p:spPr>
          <a:xfrm>
            <a:off x="2438093" y="1737993"/>
            <a:ext cx="4049556" cy="4049556"/>
          </a:xfrm>
          <a:custGeom>
            <a:avLst/>
            <a:gdLst/>
            <a:ahLst/>
            <a:cxnLst/>
            <a:rect l="0" t="0" r="0" b="0"/>
            <a:pathLst>
              <a:path>
                <a:moveTo>
                  <a:pt x="2980238" y="239611"/>
                </a:moveTo>
                <a:arcTo wR="2024778" hR="2024778" stAng="17889400" swAng="2628504"/>
              </a:path>
            </a:pathLst>
          </a:custGeom>
          <a:noFill/>
        </p:spPr>
        <p:style>
          <a:lnRef idx="1">
            <a:schemeClr val="accent5">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6" name="Freeform 5"/>
          <p:cNvSpPr/>
          <p:nvPr/>
        </p:nvSpPr>
        <p:spPr>
          <a:xfrm>
            <a:off x="5545787" y="3150561"/>
            <a:ext cx="1883724" cy="1224421"/>
          </a:xfrm>
          <a:custGeom>
            <a:avLst/>
            <a:gdLst>
              <a:gd name="connsiteX0" fmla="*/ 0 w 1883724"/>
              <a:gd name="connsiteY0" fmla="*/ 204074 h 1224421"/>
              <a:gd name="connsiteX1" fmla="*/ 204074 w 1883724"/>
              <a:gd name="connsiteY1" fmla="*/ 0 h 1224421"/>
              <a:gd name="connsiteX2" fmla="*/ 1679650 w 1883724"/>
              <a:gd name="connsiteY2" fmla="*/ 0 h 1224421"/>
              <a:gd name="connsiteX3" fmla="*/ 1883724 w 1883724"/>
              <a:gd name="connsiteY3" fmla="*/ 204074 h 1224421"/>
              <a:gd name="connsiteX4" fmla="*/ 1883724 w 1883724"/>
              <a:gd name="connsiteY4" fmla="*/ 1020347 h 1224421"/>
              <a:gd name="connsiteX5" fmla="*/ 1679650 w 1883724"/>
              <a:gd name="connsiteY5" fmla="*/ 1224421 h 1224421"/>
              <a:gd name="connsiteX6" fmla="*/ 204074 w 1883724"/>
              <a:gd name="connsiteY6" fmla="*/ 1224421 h 1224421"/>
              <a:gd name="connsiteX7" fmla="*/ 0 w 1883724"/>
              <a:gd name="connsiteY7" fmla="*/ 1020347 h 1224421"/>
              <a:gd name="connsiteX8" fmla="*/ 0 w 1883724"/>
              <a:gd name="connsiteY8" fmla="*/ 204074 h 122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724" h="1224421">
                <a:moveTo>
                  <a:pt x="0" y="204074"/>
                </a:moveTo>
                <a:cubicBezTo>
                  <a:pt x="0" y="91367"/>
                  <a:pt x="91367" y="0"/>
                  <a:pt x="204074" y="0"/>
                </a:cubicBezTo>
                <a:lnTo>
                  <a:pt x="1679650" y="0"/>
                </a:lnTo>
                <a:cubicBezTo>
                  <a:pt x="1792357" y="0"/>
                  <a:pt x="1883724" y="91367"/>
                  <a:pt x="1883724" y="204074"/>
                </a:cubicBezTo>
                <a:lnTo>
                  <a:pt x="1883724" y="1020347"/>
                </a:lnTo>
                <a:cubicBezTo>
                  <a:pt x="1883724" y="1133054"/>
                  <a:pt x="1792357" y="1224421"/>
                  <a:pt x="1679650" y="1224421"/>
                </a:cubicBezTo>
                <a:lnTo>
                  <a:pt x="204074" y="1224421"/>
                </a:lnTo>
                <a:cubicBezTo>
                  <a:pt x="91367" y="1224421"/>
                  <a:pt x="0" y="1133054"/>
                  <a:pt x="0" y="1020347"/>
                </a:cubicBezTo>
                <a:lnTo>
                  <a:pt x="0" y="204074"/>
                </a:lnTo>
                <a:close/>
              </a:path>
            </a:pathLst>
          </a:cu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square" lIns="135971" tIns="135971" rIns="135971" bIns="135971" numCol="1" spcCol="1270" anchor="ctr" anchorCtr="0">
            <a:noAutofit/>
          </a:bodyPr>
          <a:lstStyle/>
          <a:p>
            <a:pPr lvl="0" algn="ctr" defTabSz="889000" rtl="1">
              <a:lnSpc>
                <a:spcPct val="90000"/>
              </a:lnSpc>
              <a:spcBef>
                <a:spcPct val="0"/>
              </a:spcBef>
              <a:spcAft>
                <a:spcPct val="35000"/>
              </a:spcAft>
            </a:pPr>
            <a:r>
              <a:rPr lang="ar-EG" sz="2000" b="1" kern="1200" dirty="0" smtClean="0"/>
              <a:t>تصميم الأنشطة التعليمية</a:t>
            </a:r>
            <a:endParaRPr lang="ar-EG" sz="2000" b="1" kern="1200" dirty="0"/>
          </a:p>
        </p:txBody>
      </p:sp>
      <p:sp>
        <p:nvSpPr>
          <p:cNvPr id="7" name="Freeform 6"/>
          <p:cNvSpPr/>
          <p:nvPr/>
        </p:nvSpPr>
        <p:spPr>
          <a:xfrm>
            <a:off x="2438093" y="1737993"/>
            <a:ext cx="4049556" cy="4049556"/>
          </a:xfrm>
          <a:custGeom>
            <a:avLst/>
            <a:gdLst/>
            <a:ahLst/>
            <a:cxnLst/>
            <a:rect l="0" t="0" r="0" b="0"/>
            <a:pathLst>
              <a:path>
                <a:moveTo>
                  <a:pt x="3950075" y="2651642"/>
                </a:moveTo>
                <a:arcTo wR="2024778" hR="2024778" stAng="1082096" swAng="2628504"/>
              </a:path>
            </a:pathLst>
          </a:custGeom>
          <a:noFill/>
        </p:spPr>
        <p:style>
          <a:lnRef idx="1">
            <a:schemeClr val="accent5">
              <a:hueOff val="-3311292"/>
              <a:satOff val="13270"/>
              <a:lumOff val="2876"/>
              <a:alphaOff val="0"/>
            </a:schemeClr>
          </a:lnRef>
          <a:fillRef idx="0">
            <a:scrgbClr r="0" g="0" b="0"/>
          </a:fillRef>
          <a:effectRef idx="0">
            <a:scrgbClr r="0" g="0" b="0"/>
          </a:effectRef>
          <a:fontRef idx="minor">
            <a:schemeClr val="tx1">
              <a:hueOff val="0"/>
              <a:satOff val="0"/>
              <a:lumOff val="0"/>
              <a:alphaOff val="0"/>
            </a:schemeClr>
          </a:fontRef>
        </p:style>
      </p:sp>
      <p:sp>
        <p:nvSpPr>
          <p:cNvPr id="8" name="Freeform 7"/>
          <p:cNvSpPr/>
          <p:nvPr/>
        </p:nvSpPr>
        <p:spPr>
          <a:xfrm>
            <a:off x="3521009" y="5175339"/>
            <a:ext cx="1883724" cy="1224421"/>
          </a:xfrm>
          <a:custGeom>
            <a:avLst/>
            <a:gdLst>
              <a:gd name="connsiteX0" fmla="*/ 0 w 1883724"/>
              <a:gd name="connsiteY0" fmla="*/ 204074 h 1224421"/>
              <a:gd name="connsiteX1" fmla="*/ 204074 w 1883724"/>
              <a:gd name="connsiteY1" fmla="*/ 0 h 1224421"/>
              <a:gd name="connsiteX2" fmla="*/ 1679650 w 1883724"/>
              <a:gd name="connsiteY2" fmla="*/ 0 h 1224421"/>
              <a:gd name="connsiteX3" fmla="*/ 1883724 w 1883724"/>
              <a:gd name="connsiteY3" fmla="*/ 204074 h 1224421"/>
              <a:gd name="connsiteX4" fmla="*/ 1883724 w 1883724"/>
              <a:gd name="connsiteY4" fmla="*/ 1020347 h 1224421"/>
              <a:gd name="connsiteX5" fmla="*/ 1679650 w 1883724"/>
              <a:gd name="connsiteY5" fmla="*/ 1224421 h 1224421"/>
              <a:gd name="connsiteX6" fmla="*/ 204074 w 1883724"/>
              <a:gd name="connsiteY6" fmla="*/ 1224421 h 1224421"/>
              <a:gd name="connsiteX7" fmla="*/ 0 w 1883724"/>
              <a:gd name="connsiteY7" fmla="*/ 1020347 h 1224421"/>
              <a:gd name="connsiteX8" fmla="*/ 0 w 1883724"/>
              <a:gd name="connsiteY8" fmla="*/ 204074 h 122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724" h="1224421">
                <a:moveTo>
                  <a:pt x="0" y="204074"/>
                </a:moveTo>
                <a:cubicBezTo>
                  <a:pt x="0" y="91367"/>
                  <a:pt x="91367" y="0"/>
                  <a:pt x="204074" y="0"/>
                </a:cubicBezTo>
                <a:lnTo>
                  <a:pt x="1679650" y="0"/>
                </a:lnTo>
                <a:cubicBezTo>
                  <a:pt x="1792357" y="0"/>
                  <a:pt x="1883724" y="91367"/>
                  <a:pt x="1883724" y="204074"/>
                </a:cubicBezTo>
                <a:lnTo>
                  <a:pt x="1883724" y="1020347"/>
                </a:lnTo>
                <a:cubicBezTo>
                  <a:pt x="1883724" y="1133054"/>
                  <a:pt x="1792357" y="1224421"/>
                  <a:pt x="1679650" y="1224421"/>
                </a:cubicBezTo>
                <a:lnTo>
                  <a:pt x="204074" y="1224421"/>
                </a:lnTo>
                <a:cubicBezTo>
                  <a:pt x="91367" y="1224421"/>
                  <a:pt x="0" y="1133054"/>
                  <a:pt x="0" y="1020347"/>
                </a:cubicBezTo>
                <a:lnTo>
                  <a:pt x="0" y="204074"/>
                </a:lnTo>
                <a:close/>
              </a:path>
            </a:pathLst>
          </a:cu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square" lIns="135971" tIns="135971" rIns="135971" bIns="135971" numCol="1" spcCol="1270" anchor="ctr" anchorCtr="0">
            <a:noAutofit/>
          </a:bodyPr>
          <a:lstStyle/>
          <a:p>
            <a:pPr lvl="0" algn="ctr" defTabSz="889000" rtl="1">
              <a:lnSpc>
                <a:spcPct val="90000"/>
              </a:lnSpc>
              <a:spcBef>
                <a:spcPct val="0"/>
              </a:spcBef>
              <a:spcAft>
                <a:spcPct val="35000"/>
              </a:spcAft>
            </a:pPr>
            <a:r>
              <a:rPr lang="ar-EG" sz="2000" b="1" kern="1200" dirty="0" smtClean="0"/>
              <a:t>خطة التعليم الفردية</a:t>
            </a:r>
            <a:endParaRPr lang="ar-EG" sz="2000" b="1" kern="1200" dirty="0"/>
          </a:p>
        </p:txBody>
      </p:sp>
      <p:sp>
        <p:nvSpPr>
          <p:cNvPr id="9" name="Freeform 8"/>
          <p:cNvSpPr/>
          <p:nvPr/>
        </p:nvSpPr>
        <p:spPr>
          <a:xfrm>
            <a:off x="2438093" y="1737993"/>
            <a:ext cx="4049556" cy="4049556"/>
          </a:xfrm>
          <a:custGeom>
            <a:avLst/>
            <a:gdLst/>
            <a:ahLst/>
            <a:cxnLst/>
            <a:rect l="0" t="0" r="0" b="0"/>
            <a:pathLst>
              <a:path>
                <a:moveTo>
                  <a:pt x="1069317" y="3809945"/>
                </a:moveTo>
                <a:arcTo wR="2024778" hR="2024778" stAng="7089400" swAng="2628504"/>
              </a:path>
            </a:pathLst>
          </a:custGeom>
          <a:noFill/>
        </p:spPr>
        <p:style>
          <a:lnRef idx="1">
            <a:schemeClr val="accent5">
              <a:hueOff val="-6622584"/>
              <a:satOff val="26541"/>
              <a:lumOff val="5752"/>
              <a:alphaOff val="0"/>
            </a:schemeClr>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1496231" y="3150561"/>
            <a:ext cx="1883724" cy="1224421"/>
          </a:xfrm>
          <a:custGeom>
            <a:avLst/>
            <a:gdLst>
              <a:gd name="connsiteX0" fmla="*/ 0 w 1883724"/>
              <a:gd name="connsiteY0" fmla="*/ 204074 h 1224421"/>
              <a:gd name="connsiteX1" fmla="*/ 204074 w 1883724"/>
              <a:gd name="connsiteY1" fmla="*/ 0 h 1224421"/>
              <a:gd name="connsiteX2" fmla="*/ 1679650 w 1883724"/>
              <a:gd name="connsiteY2" fmla="*/ 0 h 1224421"/>
              <a:gd name="connsiteX3" fmla="*/ 1883724 w 1883724"/>
              <a:gd name="connsiteY3" fmla="*/ 204074 h 1224421"/>
              <a:gd name="connsiteX4" fmla="*/ 1883724 w 1883724"/>
              <a:gd name="connsiteY4" fmla="*/ 1020347 h 1224421"/>
              <a:gd name="connsiteX5" fmla="*/ 1679650 w 1883724"/>
              <a:gd name="connsiteY5" fmla="*/ 1224421 h 1224421"/>
              <a:gd name="connsiteX6" fmla="*/ 204074 w 1883724"/>
              <a:gd name="connsiteY6" fmla="*/ 1224421 h 1224421"/>
              <a:gd name="connsiteX7" fmla="*/ 0 w 1883724"/>
              <a:gd name="connsiteY7" fmla="*/ 1020347 h 1224421"/>
              <a:gd name="connsiteX8" fmla="*/ 0 w 1883724"/>
              <a:gd name="connsiteY8" fmla="*/ 204074 h 122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724" h="1224421">
                <a:moveTo>
                  <a:pt x="0" y="204074"/>
                </a:moveTo>
                <a:cubicBezTo>
                  <a:pt x="0" y="91367"/>
                  <a:pt x="91367" y="0"/>
                  <a:pt x="204074" y="0"/>
                </a:cubicBezTo>
                <a:lnTo>
                  <a:pt x="1679650" y="0"/>
                </a:lnTo>
                <a:cubicBezTo>
                  <a:pt x="1792357" y="0"/>
                  <a:pt x="1883724" y="91367"/>
                  <a:pt x="1883724" y="204074"/>
                </a:cubicBezTo>
                <a:lnTo>
                  <a:pt x="1883724" y="1020347"/>
                </a:lnTo>
                <a:cubicBezTo>
                  <a:pt x="1883724" y="1133054"/>
                  <a:pt x="1792357" y="1224421"/>
                  <a:pt x="1679650" y="1224421"/>
                </a:cubicBezTo>
                <a:lnTo>
                  <a:pt x="204074" y="1224421"/>
                </a:lnTo>
                <a:cubicBezTo>
                  <a:pt x="91367" y="1224421"/>
                  <a:pt x="0" y="1133054"/>
                  <a:pt x="0" y="1020347"/>
                </a:cubicBezTo>
                <a:lnTo>
                  <a:pt x="0" y="204074"/>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35971" tIns="135971" rIns="135971" bIns="135971" numCol="1" spcCol="1270" anchor="ctr" anchorCtr="0">
            <a:noAutofit/>
          </a:bodyPr>
          <a:lstStyle/>
          <a:p>
            <a:pPr lvl="0" algn="ctr" defTabSz="889000" rtl="1">
              <a:lnSpc>
                <a:spcPct val="90000"/>
              </a:lnSpc>
              <a:spcBef>
                <a:spcPct val="0"/>
              </a:spcBef>
              <a:spcAft>
                <a:spcPct val="35000"/>
              </a:spcAft>
            </a:pPr>
            <a:r>
              <a:rPr lang="ar-EG" sz="2000" b="1" kern="1200" dirty="0" smtClean="0"/>
              <a:t>مقياس كارز</a:t>
            </a:r>
            <a:endParaRPr lang="ar-EG" sz="2000" b="1" kern="1200" dirty="0"/>
          </a:p>
        </p:txBody>
      </p:sp>
      <p:sp>
        <p:nvSpPr>
          <p:cNvPr id="11" name="Freeform 10"/>
          <p:cNvSpPr/>
          <p:nvPr/>
        </p:nvSpPr>
        <p:spPr>
          <a:xfrm>
            <a:off x="2438093" y="1737993"/>
            <a:ext cx="4049556" cy="4049556"/>
          </a:xfrm>
          <a:custGeom>
            <a:avLst/>
            <a:gdLst/>
            <a:ahLst/>
            <a:cxnLst/>
            <a:rect l="0" t="0" r="0" b="0"/>
            <a:pathLst>
              <a:path>
                <a:moveTo>
                  <a:pt x="99481" y="1397913"/>
                </a:moveTo>
                <a:arcTo wR="2024778" hR="2024778" stAng="11882096" swAng="2628504"/>
              </a:path>
            </a:pathLst>
          </a:custGeom>
          <a:noFill/>
        </p:spPr>
        <p:style>
          <a:lnRef idx="1">
            <a:schemeClr val="accent5">
              <a:hueOff val="-9933876"/>
              <a:satOff val="39811"/>
              <a:lumOff val="8628"/>
              <a:alphaOff val="0"/>
            </a:schemeClr>
          </a:lnRef>
          <a:fillRef idx="0">
            <a:scrgbClr r="0" g="0" b="0"/>
          </a:fillRef>
          <a:effectRef idx="0">
            <a:scrgbClr r="0" g="0" b="0"/>
          </a:effectRef>
          <a:fontRef idx="minor">
            <a:schemeClr val="tx1">
              <a:hueOff val="0"/>
              <a:satOff val="0"/>
              <a:lumOff val="0"/>
              <a:alphaOff val="0"/>
            </a:schemeClr>
          </a:fontRef>
        </p:style>
      </p:sp>
    </p:spTree>
    <p:extLst>
      <p:ext uri="{BB962C8B-B14F-4D97-AF65-F5344CB8AC3E}">
        <p14:creationId xmlns:p14="http://schemas.microsoft.com/office/powerpoint/2010/main" val="3484350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ppt_w</p:attrName>
                                        </p:attrNameLst>
                                      </p:cBhvr>
                                      <p:tavLst>
                                        <p:tav tm="0">
                                          <p:val>
                                            <p:fltVal val="0"/>
                                          </p:val>
                                        </p:tav>
                                        <p:tav tm="100000">
                                          <p:val>
                                            <p:strVal val="#ppt_w"/>
                                          </p:val>
                                        </p:tav>
                                      </p:tavLst>
                                    </p:anim>
                                    <p:anim calcmode="lin" valueType="num">
                                      <p:cBhvr>
                                        <p:cTn id="64" dur="1000" fill="hold"/>
                                        <p:tgtEl>
                                          <p:spTgt spid="11"/>
                                        </p:tgtEl>
                                        <p:attrNameLst>
                                          <p:attrName>ppt_h</p:attrName>
                                        </p:attrNameLst>
                                      </p:cBhvr>
                                      <p:tavLst>
                                        <p:tav tm="0">
                                          <p:val>
                                            <p:fltVal val="0"/>
                                          </p:val>
                                        </p:tav>
                                        <p:tav tm="100000">
                                          <p:val>
                                            <p:strVal val="#ppt_h"/>
                                          </p:val>
                                        </p:tav>
                                      </p:tavLst>
                                    </p:anim>
                                    <p:anim calcmode="lin" valueType="num">
                                      <p:cBhvr>
                                        <p:cTn id="65" dur="1000" fill="hold"/>
                                        <p:tgtEl>
                                          <p:spTgt spid="11"/>
                                        </p:tgtEl>
                                        <p:attrNameLst>
                                          <p:attrName>style.rotation</p:attrName>
                                        </p:attrNameLst>
                                      </p:cBhvr>
                                      <p:tavLst>
                                        <p:tav tm="0">
                                          <p:val>
                                            <p:fltVal val="90"/>
                                          </p:val>
                                        </p:tav>
                                        <p:tav tm="100000">
                                          <p:val>
                                            <p:fltVal val="0"/>
                                          </p:val>
                                        </p:tav>
                                      </p:tavLst>
                                    </p:anim>
                                    <p:animEffect transition="in" filter="fade">
                                      <p:cBhvr>
                                        <p:cTn id="6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النمو الانفعالي</a:t>
            </a:r>
            <a:r>
              <a:rPr lang="ar-SA" sz="2800" dirty="0"/>
              <a:t> </a:t>
            </a:r>
            <a:endParaRPr lang="en-US" sz="2800" dirty="0"/>
          </a:p>
        </p:txBody>
      </p:sp>
      <p:graphicFrame>
        <p:nvGraphicFramePr>
          <p:cNvPr id="4" name="Diagram 3"/>
          <p:cNvGraphicFramePr/>
          <p:nvPr>
            <p:extLst>
              <p:ext uri="{D42A27DB-BD31-4B8C-83A1-F6EECF244321}">
                <p14:modId xmlns:p14="http://schemas.microsoft.com/office/powerpoint/2010/main" val="2379029467"/>
              </p:ext>
            </p:extLst>
          </p:nvPr>
        </p:nvGraphicFramePr>
        <p:xfrm>
          <a:off x="683568" y="2348880"/>
          <a:ext cx="81369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57377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4"/>
          </a:lnRef>
          <a:fillRef idx="3">
            <a:schemeClr val="accent4"/>
          </a:fillRef>
          <a:effectRef idx="3">
            <a:schemeClr val="accent4"/>
          </a:effectRef>
          <a:fontRef idx="minor">
            <a:schemeClr val="lt1"/>
          </a:fontRef>
        </p:style>
        <p:txBody>
          <a:bodyPr>
            <a:normAutofit/>
          </a:bodyPr>
          <a:lstStyle/>
          <a:p>
            <a:pPr rtl="1"/>
            <a:r>
              <a:rPr lang="ar-SA" sz="2400" b="1" dirty="0"/>
              <a:t>النمو الاجتماعي</a:t>
            </a:r>
            <a:r>
              <a:rPr lang="ar-SA" sz="2400" dirty="0"/>
              <a:t> </a:t>
            </a:r>
            <a:endParaRPr lang="en-US" sz="2400" dirty="0"/>
          </a:p>
        </p:txBody>
      </p:sp>
      <p:graphicFrame>
        <p:nvGraphicFramePr>
          <p:cNvPr id="3" name="Diagram 2"/>
          <p:cNvGraphicFramePr/>
          <p:nvPr>
            <p:extLst>
              <p:ext uri="{D42A27DB-BD31-4B8C-83A1-F6EECF244321}">
                <p14:modId xmlns:p14="http://schemas.microsoft.com/office/powerpoint/2010/main" val="2251064396"/>
              </p:ext>
            </p:extLst>
          </p:nvPr>
        </p:nvGraphicFramePr>
        <p:xfrm>
          <a:off x="251520" y="1124744"/>
          <a:ext cx="8674832"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0321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p:cNvGraphicFramePr>
          <p:nvPr>
            <p:extLst>
              <p:ext uri="{D42A27DB-BD31-4B8C-83A1-F6EECF244321}">
                <p14:modId xmlns:p14="http://schemas.microsoft.com/office/powerpoint/2010/main" val="3465952644"/>
              </p:ext>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5507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619672" y="188640"/>
            <a:ext cx="6390456"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لماذا تختلف مناهج المعاقين ذهنيا عن مناهج الأسوياء ؟</a:t>
            </a:r>
            <a:endParaRPr lang="en-US" sz="2800" dirty="0"/>
          </a:p>
        </p:txBody>
      </p:sp>
      <p:graphicFrame>
        <p:nvGraphicFramePr>
          <p:cNvPr id="4" name="Diagram 3"/>
          <p:cNvGraphicFramePr/>
          <p:nvPr>
            <p:extLst>
              <p:ext uri="{D42A27DB-BD31-4B8C-83A1-F6EECF244321}">
                <p14:modId xmlns:p14="http://schemas.microsoft.com/office/powerpoint/2010/main" val="4020111196"/>
              </p:ext>
            </p:extLst>
          </p:nvPr>
        </p:nvGraphicFramePr>
        <p:xfrm>
          <a:off x="179512" y="1340768"/>
          <a:ext cx="8460432"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0002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395536" y="61915"/>
            <a:ext cx="7945053" cy="792088"/>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dirty="0"/>
              <a:t>مراحل التدخل لوضع البرامج و التعامل مع المشكلات التعليمية والسلوكية للأطفال المعاقين ذهنيا</a:t>
            </a:r>
            <a:endParaRPr lang="en-US" sz="2800" dirty="0"/>
          </a:p>
        </p:txBody>
      </p:sp>
      <p:graphicFrame>
        <p:nvGraphicFramePr>
          <p:cNvPr id="4" name="Diagram 3"/>
          <p:cNvGraphicFramePr/>
          <p:nvPr>
            <p:extLst>
              <p:ext uri="{D42A27DB-BD31-4B8C-83A1-F6EECF244321}">
                <p14:modId xmlns:p14="http://schemas.microsoft.com/office/powerpoint/2010/main" val="2115626181"/>
              </p:ext>
            </p:extLst>
          </p:nvPr>
        </p:nvGraphicFramePr>
        <p:xfrm>
          <a:off x="683568" y="2348880"/>
          <a:ext cx="81369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834531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619672" y="188640"/>
            <a:ext cx="6390456" cy="792088"/>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محتوي المنهج التعليمي للأفراد المعاقين ذهنيا</a:t>
            </a:r>
            <a:endParaRPr lang="en-US" sz="2800" dirty="0"/>
          </a:p>
        </p:txBody>
      </p:sp>
      <p:graphicFrame>
        <p:nvGraphicFramePr>
          <p:cNvPr id="4" name="Diagram 3"/>
          <p:cNvGraphicFramePr/>
          <p:nvPr>
            <p:extLst>
              <p:ext uri="{D42A27DB-BD31-4B8C-83A1-F6EECF244321}">
                <p14:modId xmlns:p14="http://schemas.microsoft.com/office/powerpoint/2010/main" val="491376458"/>
              </p:ext>
            </p:extLst>
          </p:nvPr>
        </p:nvGraphicFramePr>
        <p:xfrm>
          <a:off x="179512" y="1340768"/>
          <a:ext cx="8460432"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24466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085965" y="108317"/>
            <a:ext cx="7254552" cy="79208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400" dirty="0">
                <a:solidFill>
                  <a:srgbClr val="0070C0"/>
                </a:solidFill>
              </a:rPr>
              <a:t>يمكننا أن نستنتج أن محتويات المناهج التعليمية للأطفال المعاقين ذهنيا يمكن أن تقع في مجالات </a:t>
            </a:r>
          </a:p>
        </p:txBody>
      </p:sp>
      <p:sp>
        <p:nvSpPr>
          <p:cNvPr id="5" name="Freeform 4"/>
          <p:cNvSpPr/>
          <p:nvPr/>
        </p:nvSpPr>
        <p:spPr>
          <a:xfrm>
            <a:off x="4932040" y="2276872"/>
            <a:ext cx="3798351" cy="949587"/>
          </a:xfrm>
          <a:custGeom>
            <a:avLst/>
            <a:gdLst>
              <a:gd name="connsiteX0" fmla="*/ 0 w 3798351"/>
              <a:gd name="connsiteY0" fmla="*/ 94959 h 949587"/>
              <a:gd name="connsiteX1" fmla="*/ 94959 w 3798351"/>
              <a:gd name="connsiteY1" fmla="*/ 0 h 949587"/>
              <a:gd name="connsiteX2" fmla="*/ 3703392 w 3798351"/>
              <a:gd name="connsiteY2" fmla="*/ 0 h 949587"/>
              <a:gd name="connsiteX3" fmla="*/ 3798351 w 3798351"/>
              <a:gd name="connsiteY3" fmla="*/ 94959 h 949587"/>
              <a:gd name="connsiteX4" fmla="*/ 3798351 w 3798351"/>
              <a:gd name="connsiteY4" fmla="*/ 854628 h 949587"/>
              <a:gd name="connsiteX5" fmla="*/ 3703392 w 3798351"/>
              <a:gd name="connsiteY5" fmla="*/ 949587 h 949587"/>
              <a:gd name="connsiteX6" fmla="*/ 94959 w 3798351"/>
              <a:gd name="connsiteY6" fmla="*/ 949587 h 949587"/>
              <a:gd name="connsiteX7" fmla="*/ 0 w 3798351"/>
              <a:gd name="connsiteY7" fmla="*/ 854628 h 949587"/>
              <a:gd name="connsiteX8" fmla="*/ 0 w 3798351"/>
              <a:gd name="connsiteY8" fmla="*/ 94959 h 9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351" h="949587">
                <a:moveTo>
                  <a:pt x="0" y="94959"/>
                </a:moveTo>
                <a:cubicBezTo>
                  <a:pt x="0" y="42515"/>
                  <a:pt x="42515" y="0"/>
                  <a:pt x="94959" y="0"/>
                </a:cubicBezTo>
                <a:lnTo>
                  <a:pt x="3703392" y="0"/>
                </a:lnTo>
                <a:cubicBezTo>
                  <a:pt x="3755836" y="0"/>
                  <a:pt x="3798351" y="42515"/>
                  <a:pt x="3798351" y="94959"/>
                </a:cubicBezTo>
                <a:lnTo>
                  <a:pt x="3798351" y="854628"/>
                </a:lnTo>
                <a:cubicBezTo>
                  <a:pt x="3798351" y="907072"/>
                  <a:pt x="3755836" y="949587"/>
                  <a:pt x="3703392" y="949587"/>
                </a:cubicBezTo>
                <a:lnTo>
                  <a:pt x="94959" y="949587"/>
                </a:lnTo>
                <a:cubicBezTo>
                  <a:pt x="42515" y="949587"/>
                  <a:pt x="0" y="907072"/>
                  <a:pt x="0" y="854628"/>
                </a:cubicBezTo>
                <a:lnTo>
                  <a:pt x="0" y="9495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0202" tIns="100202" rIns="100202" bIns="100202" numCol="1" spcCol="1270" anchor="ctr" anchorCtr="0">
            <a:noAutofit/>
          </a:bodyPr>
          <a:lstStyle/>
          <a:p>
            <a:pPr algn="ctr" defTabSz="2533650" rtl="1">
              <a:lnSpc>
                <a:spcPct val="90000"/>
              </a:lnSpc>
              <a:spcBef>
                <a:spcPct val="0"/>
              </a:spcBef>
              <a:spcAft>
                <a:spcPct val="35000"/>
              </a:spcAft>
            </a:pPr>
            <a:r>
              <a:rPr lang="ar-EG" sz="2400" dirty="0" smtClean="0"/>
              <a:t>أنشطة </a:t>
            </a:r>
            <a:r>
              <a:rPr lang="ar-EG" sz="2400" dirty="0"/>
              <a:t>الرعاية الذاتية </a:t>
            </a:r>
          </a:p>
        </p:txBody>
      </p:sp>
      <p:sp>
        <p:nvSpPr>
          <p:cNvPr id="6" name="Right Arrow 5"/>
          <p:cNvSpPr/>
          <p:nvPr/>
        </p:nvSpPr>
        <p:spPr>
          <a:xfrm rot="5400000">
            <a:off x="6638562" y="3419506"/>
            <a:ext cx="385305" cy="360041"/>
          </a:xfrm>
          <a:prstGeom prst="rightArrow">
            <a:avLst>
              <a:gd name="adj1" fmla="val 667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 name="Freeform 6"/>
          <p:cNvSpPr/>
          <p:nvPr/>
        </p:nvSpPr>
        <p:spPr>
          <a:xfrm>
            <a:off x="4713241" y="4035176"/>
            <a:ext cx="3798351" cy="2490167"/>
          </a:xfrm>
          <a:custGeom>
            <a:avLst/>
            <a:gdLst>
              <a:gd name="connsiteX0" fmla="*/ 0 w 3798351"/>
              <a:gd name="connsiteY0" fmla="*/ 94959 h 949587"/>
              <a:gd name="connsiteX1" fmla="*/ 94959 w 3798351"/>
              <a:gd name="connsiteY1" fmla="*/ 0 h 949587"/>
              <a:gd name="connsiteX2" fmla="*/ 3703392 w 3798351"/>
              <a:gd name="connsiteY2" fmla="*/ 0 h 949587"/>
              <a:gd name="connsiteX3" fmla="*/ 3798351 w 3798351"/>
              <a:gd name="connsiteY3" fmla="*/ 94959 h 949587"/>
              <a:gd name="connsiteX4" fmla="*/ 3798351 w 3798351"/>
              <a:gd name="connsiteY4" fmla="*/ 854628 h 949587"/>
              <a:gd name="connsiteX5" fmla="*/ 3703392 w 3798351"/>
              <a:gd name="connsiteY5" fmla="*/ 949587 h 949587"/>
              <a:gd name="connsiteX6" fmla="*/ 94959 w 3798351"/>
              <a:gd name="connsiteY6" fmla="*/ 949587 h 949587"/>
              <a:gd name="connsiteX7" fmla="*/ 0 w 3798351"/>
              <a:gd name="connsiteY7" fmla="*/ 854628 h 949587"/>
              <a:gd name="connsiteX8" fmla="*/ 0 w 3798351"/>
              <a:gd name="connsiteY8" fmla="*/ 94959 h 9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351" h="949587">
                <a:moveTo>
                  <a:pt x="0" y="94959"/>
                </a:moveTo>
                <a:cubicBezTo>
                  <a:pt x="0" y="42515"/>
                  <a:pt x="42515" y="0"/>
                  <a:pt x="94959" y="0"/>
                </a:cubicBezTo>
                <a:lnTo>
                  <a:pt x="3703392" y="0"/>
                </a:lnTo>
                <a:cubicBezTo>
                  <a:pt x="3755836" y="0"/>
                  <a:pt x="3798351" y="42515"/>
                  <a:pt x="3798351" y="94959"/>
                </a:cubicBezTo>
                <a:lnTo>
                  <a:pt x="3798351" y="854628"/>
                </a:lnTo>
                <a:cubicBezTo>
                  <a:pt x="3798351" y="907072"/>
                  <a:pt x="3755836" y="949587"/>
                  <a:pt x="3703392" y="949587"/>
                </a:cubicBezTo>
                <a:lnTo>
                  <a:pt x="94959" y="949587"/>
                </a:lnTo>
                <a:cubicBezTo>
                  <a:pt x="42515" y="949587"/>
                  <a:pt x="0" y="907072"/>
                  <a:pt x="0" y="854628"/>
                </a:cubicBezTo>
                <a:lnTo>
                  <a:pt x="0" y="94959"/>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292" tIns="58292" rIns="58292" bIns="58292" numCol="1" spcCol="1270" anchor="ctr" anchorCtr="0">
            <a:noAutofit/>
          </a:bodyPr>
          <a:lstStyle/>
          <a:p>
            <a:pPr lvl="0" algn="justLow" defTabSz="1066800" rtl="1">
              <a:lnSpc>
                <a:spcPct val="90000"/>
              </a:lnSpc>
              <a:spcBef>
                <a:spcPct val="0"/>
              </a:spcBef>
              <a:spcAft>
                <a:spcPct val="35000"/>
              </a:spcAft>
            </a:pPr>
            <a:r>
              <a:rPr lang="ar-EG" sz="2400" dirty="0">
                <a:solidFill>
                  <a:srgbClr val="0070C0"/>
                </a:solidFill>
              </a:rPr>
              <a:t>تمثل أنشطة الرعاية الذاتية أحد أهم أنشطة التدريس للأفراد المعاقين عقليا حيث تعتبر أول و ابسط المكتسبات التي يكتسبها الطفل من أسرته </a:t>
            </a:r>
            <a:r>
              <a:rPr lang="ar-EG" sz="2400" dirty="0" smtClean="0">
                <a:solidFill>
                  <a:srgbClr val="0070C0"/>
                </a:solidFill>
              </a:rPr>
              <a:t>.</a:t>
            </a:r>
            <a:endParaRPr lang="ar-EG" sz="2400" kern="1200" dirty="0">
              <a:solidFill>
                <a:srgbClr val="0070C0"/>
              </a:solidFill>
            </a:endParaRPr>
          </a:p>
        </p:txBody>
      </p:sp>
      <p:sp>
        <p:nvSpPr>
          <p:cNvPr id="8" name="Freeform 7"/>
          <p:cNvSpPr/>
          <p:nvPr/>
        </p:nvSpPr>
        <p:spPr>
          <a:xfrm>
            <a:off x="601919" y="2276872"/>
            <a:ext cx="3798351" cy="949587"/>
          </a:xfrm>
          <a:custGeom>
            <a:avLst/>
            <a:gdLst>
              <a:gd name="connsiteX0" fmla="*/ 0 w 3798351"/>
              <a:gd name="connsiteY0" fmla="*/ 94959 h 949587"/>
              <a:gd name="connsiteX1" fmla="*/ 94959 w 3798351"/>
              <a:gd name="connsiteY1" fmla="*/ 0 h 949587"/>
              <a:gd name="connsiteX2" fmla="*/ 3703392 w 3798351"/>
              <a:gd name="connsiteY2" fmla="*/ 0 h 949587"/>
              <a:gd name="connsiteX3" fmla="*/ 3798351 w 3798351"/>
              <a:gd name="connsiteY3" fmla="*/ 94959 h 949587"/>
              <a:gd name="connsiteX4" fmla="*/ 3798351 w 3798351"/>
              <a:gd name="connsiteY4" fmla="*/ 854628 h 949587"/>
              <a:gd name="connsiteX5" fmla="*/ 3703392 w 3798351"/>
              <a:gd name="connsiteY5" fmla="*/ 949587 h 949587"/>
              <a:gd name="connsiteX6" fmla="*/ 94959 w 3798351"/>
              <a:gd name="connsiteY6" fmla="*/ 949587 h 949587"/>
              <a:gd name="connsiteX7" fmla="*/ 0 w 3798351"/>
              <a:gd name="connsiteY7" fmla="*/ 854628 h 949587"/>
              <a:gd name="connsiteX8" fmla="*/ 0 w 3798351"/>
              <a:gd name="connsiteY8" fmla="*/ 94959 h 9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351" h="949587">
                <a:moveTo>
                  <a:pt x="0" y="94959"/>
                </a:moveTo>
                <a:cubicBezTo>
                  <a:pt x="0" y="42515"/>
                  <a:pt x="42515" y="0"/>
                  <a:pt x="94959" y="0"/>
                </a:cubicBezTo>
                <a:lnTo>
                  <a:pt x="3703392" y="0"/>
                </a:lnTo>
                <a:cubicBezTo>
                  <a:pt x="3755836" y="0"/>
                  <a:pt x="3798351" y="42515"/>
                  <a:pt x="3798351" y="94959"/>
                </a:cubicBezTo>
                <a:lnTo>
                  <a:pt x="3798351" y="854628"/>
                </a:lnTo>
                <a:cubicBezTo>
                  <a:pt x="3798351" y="907072"/>
                  <a:pt x="3755836" y="949587"/>
                  <a:pt x="3703392" y="949587"/>
                </a:cubicBezTo>
                <a:lnTo>
                  <a:pt x="94959" y="949587"/>
                </a:lnTo>
                <a:cubicBezTo>
                  <a:pt x="42515" y="949587"/>
                  <a:pt x="0" y="907072"/>
                  <a:pt x="0" y="854628"/>
                </a:cubicBezTo>
                <a:lnTo>
                  <a:pt x="0" y="94959"/>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00202" tIns="100202" rIns="100202" bIns="100202" numCol="1" spcCol="1270" anchor="ctr" anchorCtr="0">
            <a:noAutofit/>
          </a:bodyPr>
          <a:lstStyle/>
          <a:p>
            <a:pPr lvl="0" algn="ctr" defTabSz="2533650" rtl="1">
              <a:lnSpc>
                <a:spcPct val="90000"/>
              </a:lnSpc>
              <a:spcBef>
                <a:spcPct val="0"/>
              </a:spcBef>
              <a:spcAft>
                <a:spcPct val="35000"/>
              </a:spcAft>
            </a:pPr>
            <a:r>
              <a:rPr lang="ar-EG" sz="2400" dirty="0"/>
              <a:t>الأنشطة المنزلية </a:t>
            </a:r>
          </a:p>
        </p:txBody>
      </p:sp>
      <p:sp>
        <p:nvSpPr>
          <p:cNvPr id="9" name="Right Arrow 8"/>
          <p:cNvSpPr/>
          <p:nvPr/>
        </p:nvSpPr>
        <p:spPr>
          <a:xfrm rot="5400000">
            <a:off x="2089642" y="3397083"/>
            <a:ext cx="385305" cy="360041"/>
          </a:xfrm>
          <a:prstGeom prst="rightArrow">
            <a:avLst>
              <a:gd name="adj1" fmla="val 66700"/>
              <a:gd name="adj2" fmla="val 50000"/>
            </a:avLst>
          </a:prstGeom>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0" name="Freeform 9"/>
          <p:cNvSpPr/>
          <p:nvPr/>
        </p:nvSpPr>
        <p:spPr>
          <a:xfrm>
            <a:off x="383120" y="4035176"/>
            <a:ext cx="3798351" cy="2490167"/>
          </a:xfrm>
          <a:custGeom>
            <a:avLst/>
            <a:gdLst>
              <a:gd name="connsiteX0" fmla="*/ 0 w 3798351"/>
              <a:gd name="connsiteY0" fmla="*/ 94959 h 949587"/>
              <a:gd name="connsiteX1" fmla="*/ 94959 w 3798351"/>
              <a:gd name="connsiteY1" fmla="*/ 0 h 949587"/>
              <a:gd name="connsiteX2" fmla="*/ 3703392 w 3798351"/>
              <a:gd name="connsiteY2" fmla="*/ 0 h 949587"/>
              <a:gd name="connsiteX3" fmla="*/ 3798351 w 3798351"/>
              <a:gd name="connsiteY3" fmla="*/ 94959 h 949587"/>
              <a:gd name="connsiteX4" fmla="*/ 3798351 w 3798351"/>
              <a:gd name="connsiteY4" fmla="*/ 854628 h 949587"/>
              <a:gd name="connsiteX5" fmla="*/ 3703392 w 3798351"/>
              <a:gd name="connsiteY5" fmla="*/ 949587 h 949587"/>
              <a:gd name="connsiteX6" fmla="*/ 94959 w 3798351"/>
              <a:gd name="connsiteY6" fmla="*/ 949587 h 949587"/>
              <a:gd name="connsiteX7" fmla="*/ 0 w 3798351"/>
              <a:gd name="connsiteY7" fmla="*/ 854628 h 949587"/>
              <a:gd name="connsiteX8" fmla="*/ 0 w 3798351"/>
              <a:gd name="connsiteY8" fmla="*/ 94959 h 9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351" h="949587">
                <a:moveTo>
                  <a:pt x="0" y="94959"/>
                </a:moveTo>
                <a:cubicBezTo>
                  <a:pt x="0" y="42515"/>
                  <a:pt x="42515" y="0"/>
                  <a:pt x="94959" y="0"/>
                </a:cubicBezTo>
                <a:lnTo>
                  <a:pt x="3703392" y="0"/>
                </a:lnTo>
                <a:cubicBezTo>
                  <a:pt x="3755836" y="0"/>
                  <a:pt x="3798351" y="42515"/>
                  <a:pt x="3798351" y="94959"/>
                </a:cubicBezTo>
                <a:lnTo>
                  <a:pt x="3798351" y="854628"/>
                </a:lnTo>
                <a:cubicBezTo>
                  <a:pt x="3798351" y="907072"/>
                  <a:pt x="3755836" y="949587"/>
                  <a:pt x="3703392" y="949587"/>
                </a:cubicBezTo>
                <a:lnTo>
                  <a:pt x="94959" y="949587"/>
                </a:lnTo>
                <a:cubicBezTo>
                  <a:pt x="42515" y="949587"/>
                  <a:pt x="0" y="907072"/>
                  <a:pt x="0" y="854628"/>
                </a:cubicBezTo>
                <a:lnTo>
                  <a:pt x="0" y="94959"/>
                </a:lnTo>
                <a:close/>
              </a:path>
            </a:pathLst>
          </a:custGeom>
        </p:spPr>
        <p:style>
          <a:lnRef idx="2">
            <a:schemeClr val="accent5">
              <a:tint val="40000"/>
              <a:alpha val="90000"/>
              <a:hueOff val="-10740482"/>
              <a:satOff val="48253"/>
              <a:lumOff val="3317"/>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58292" tIns="58292" rIns="58292" bIns="58292" numCol="1" spcCol="1270" anchor="ctr" anchorCtr="0">
            <a:noAutofit/>
          </a:bodyPr>
          <a:lstStyle/>
          <a:p>
            <a:pPr lvl="0" algn="justLow" defTabSz="1066800" rtl="1">
              <a:lnSpc>
                <a:spcPct val="90000"/>
              </a:lnSpc>
              <a:spcBef>
                <a:spcPct val="0"/>
              </a:spcBef>
              <a:spcAft>
                <a:spcPct val="35000"/>
              </a:spcAft>
            </a:pPr>
            <a:r>
              <a:rPr lang="ar-EG" sz="2400" dirty="0">
                <a:solidFill>
                  <a:srgbClr val="0070C0"/>
                </a:solidFill>
              </a:rPr>
              <a:t>تعد الأنشطة المنزلية أول الأنشطة التي يتفاعل فيها الفرد مع بيئته المحيطة بمكان إقامته .. ويعتبر تأثير الفرد و تأثره بهذه الأنشطة عامل مهم من عوامل نضوج الفرد و البعد عن العزلة و إكساب المهارات الأولية للتعامل مع هذه البيئة .</a:t>
            </a:r>
            <a:endParaRPr lang="ar-EG" sz="2400" kern="1200" dirty="0">
              <a:solidFill>
                <a:srgbClr val="0070C0"/>
              </a:solidFill>
            </a:endParaRPr>
          </a:p>
        </p:txBody>
      </p:sp>
      <p:sp>
        <p:nvSpPr>
          <p:cNvPr id="2" name="Rectangle 1"/>
          <p:cNvSpPr/>
          <p:nvPr/>
        </p:nvSpPr>
        <p:spPr>
          <a:xfrm>
            <a:off x="2771800" y="1322023"/>
            <a:ext cx="3550972" cy="388696"/>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justLow" rtl="1">
              <a:lnSpc>
                <a:spcPct val="107000"/>
              </a:lnSpc>
              <a:spcAft>
                <a:spcPts val="0"/>
              </a:spcAft>
              <a:tabLst>
                <a:tab pos="228600" algn="l"/>
              </a:tabLst>
            </a:pPr>
            <a:r>
              <a:rPr lang="ar-SA" b="1" dirty="0">
                <a:solidFill>
                  <a:srgbClr val="0070C0"/>
                </a:solidFill>
                <a:latin typeface="Calibri" panose="020F0502020204030204" pitchFamily="34" charset="0"/>
                <a:ea typeface="Calibri" panose="020F0502020204030204" pitchFamily="34" charset="0"/>
                <a:cs typeface="Simplified Arabic" panose="02020603050405020304" pitchFamily="18" charset="-78"/>
              </a:rPr>
              <a:t>أنشطة حياة يومية أساسية ( داخل المنزل )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1249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0"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085965" y="108317"/>
            <a:ext cx="7254552" cy="79208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400" dirty="0">
                <a:solidFill>
                  <a:srgbClr val="0070C0"/>
                </a:solidFill>
              </a:rPr>
              <a:t>يمكننا أن نستنتج أن محتويات المناهج التعليمية للأطفال المعاقين ذهنيا يمكن أن تقع في مجالات </a:t>
            </a:r>
          </a:p>
        </p:txBody>
      </p:sp>
      <p:sp>
        <p:nvSpPr>
          <p:cNvPr id="2" name="Rectangle 1"/>
          <p:cNvSpPr/>
          <p:nvPr/>
        </p:nvSpPr>
        <p:spPr>
          <a:xfrm>
            <a:off x="2771800" y="1322023"/>
            <a:ext cx="3550972" cy="388696"/>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justLow" rtl="1">
              <a:lnSpc>
                <a:spcPct val="107000"/>
              </a:lnSpc>
              <a:spcAft>
                <a:spcPts val="0"/>
              </a:spcAft>
              <a:tabLst>
                <a:tab pos="228600" algn="l"/>
              </a:tabLst>
            </a:pPr>
            <a:r>
              <a:rPr lang="ar-SA" b="1" dirty="0">
                <a:solidFill>
                  <a:srgbClr val="0070C0"/>
                </a:solidFill>
                <a:latin typeface="Calibri" panose="020F0502020204030204" pitchFamily="34" charset="0"/>
                <a:ea typeface="Calibri" panose="020F0502020204030204" pitchFamily="34" charset="0"/>
                <a:cs typeface="Simplified Arabic" panose="02020603050405020304" pitchFamily="18" charset="-78"/>
              </a:rPr>
              <a:t>أنشطة حياة يومية متقدمة ( خارج المنزل )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11" name="Diagram 10"/>
          <p:cNvGraphicFramePr/>
          <p:nvPr>
            <p:extLst>
              <p:ext uri="{D42A27DB-BD31-4B8C-83A1-F6EECF244321}">
                <p14:modId xmlns:p14="http://schemas.microsoft.com/office/powerpoint/2010/main" val="1618303676"/>
              </p:ext>
            </p:extLst>
          </p:nvPr>
        </p:nvGraphicFramePr>
        <p:xfrm>
          <a:off x="395536" y="1988840"/>
          <a:ext cx="8460432" cy="460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07038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Graphic spid="11"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المواد الإدراكية</a:t>
            </a:r>
            <a:endParaRPr lang="en-US" sz="2800" dirty="0"/>
          </a:p>
        </p:txBody>
      </p:sp>
      <p:graphicFrame>
        <p:nvGraphicFramePr>
          <p:cNvPr id="4" name="Diagram 3"/>
          <p:cNvGraphicFramePr/>
          <p:nvPr>
            <p:extLst>
              <p:ext uri="{D42A27DB-BD31-4B8C-83A1-F6EECF244321}">
                <p14:modId xmlns:p14="http://schemas.microsoft.com/office/powerpoint/2010/main" val="955366498"/>
              </p:ext>
            </p:extLst>
          </p:nvPr>
        </p:nvGraphicFramePr>
        <p:xfrm>
          <a:off x="683568" y="2348880"/>
          <a:ext cx="81369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418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6"/>
          </a:lnRef>
          <a:fillRef idx="3">
            <a:schemeClr val="accent6"/>
          </a:fillRef>
          <a:effectRef idx="3">
            <a:schemeClr val="accent6"/>
          </a:effectRef>
          <a:fontRef idx="minor">
            <a:schemeClr val="lt1"/>
          </a:fontRef>
        </p:style>
        <p:txBody>
          <a:bodyPr>
            <a:normAutofit/>
          </a:bodyPr>
          <a:lstStyle/>
          <a:p>
            <a:pPr rtl="1"/>
            <a:r>
              <a:rPr lang="ar-SA" sz="2400" b="1" dirty="0"/>
              <a:t>أنشطة تنمية الحواس</a:t>
            </a:r>
            <a:endParaRPr lang="en-US" sz="2400" dirty="0"/>
          </a:p>
        </p:txBody>
      </p:sp>
      <p:graphicFrame>
        <p:nvGraphicFramePr>
          <p:cNvPr id="3" name="Diagram 2"/>
          <p:cNvGraphicFramePr/>
          <p:nvPr>
            <p:extLst>
              <p:ext uri="{D42A27DB-BD31-4B8C-83A1-F6EECF244321}">
                <p14:modId xmlns:p14="http://schemas.microsoft.com/office/powerpoint/2010/main" val="1745922813"/>
              </p:ext>
            </p:extLst>
          </p:nvPr>
        </p:nvGraphicFramePr>
        <p:xfrm>
          <a:off x="251520" y="1124744"/>
          <a:ext cx="8674832"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85944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smtClean="0">
                <a:solidFill>
                  <a:schemeClr val="accent2">
                    <a:lumMod val="50000"/>
                  </a:schemeClr>
                </a:solidFill>
              </a:rPr>
              <a:t>الهدف العام للبرنامج التدريبي </a:t>
            </a:r>
            <a:endParaRPr lang="en-US" b="1" dirty="0">
              <a:solidFill>
                <a:schemeClr val="accent2">
                  <a:lumMod val="50000"/>
                </a:schemeClr>
              </a:solidFill>
            </a:endParaRPr>
          </a:p>
        </p:txBody>
      </p:sp>
      <p:sp>
        <p:nvSpPr>
          <p:cNvPr id="14" name="Folded Corner 13"/>
          <p:cNvSpPr/>
          <p:nvPr/>
        </p:nvSpPr>
        <p:spPr bwMode="auto">
          <a:xfrm>
            <a:off x="395536" y="2150168"/>
            <a:ext cx="8388425" cy="1789286"/>
          </a:xfrm>
          <a:prstGeom prst="foldedCorner">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rtl="1"/>
            <a:endParaRPr lang="ar-EG" sz="2400" b="1" dirty="0">
              <a:solidFill>
                <a:srgbClr val="002060"/>
              </a:solidFill>
              <a:latin typeface="Simplified Arabic" panose="02020603050405020304" pitchFamily="18" charset="-78"/>
              <a:cs typeface="Simplified Arabic" panose="02020603050405020304" pitchFamily="18" charset="-78"/>
            </a:endParaRPr>
          </a:p>
          <a:p>
            <a:pPr algn="ctr" defTabSz="914305" rtl="1"/>
            <a:r>
              <a:rPr lang="ar-EG" sz="2400" b="1" dirty="0" smtClean="0">
                <a:solidFill>
                  <a:srgbClr val="002060"/>
                </a:solidFill>
                <a:latin typeface="Simplified Arabic" panose="02020603050405020304" pitchFamily="18" charset="-78"/>
                <a:cs typeface="Simplified Arabic" panose="02020603050405020304" pitchFamily="18" charset="-78"/>
              </a:rPr>
              <a:t>تمكين </a:t>
            </a:r>
            <a:r>
              <a:rPr lang="ar-EG" sz="2400" b="1" dirty="0">
                <a:solidFill>
                  <a:srgbClr val="002060"/>
                </a:solidFill>
                <a:latin typeface="Simplified Arabic" panose="02020603050405020304" pitchFamily="18" charset="-78"/>
                <a:cs typeface="Simplified Arabic" panose="02020603050405020304" pitchFamily="18" charset="-78"/>
              </a:rPr>
              <a:t>المتدربات من التعرف علي محتوي المنهج التعليمي للأفراد المعاقين ذهنيا.</a:t>
            </a:r>
            <a:endParaRPr lang="ar-EG" sz="2400" dirty="0">
              <a:latin typeface="Arial" charset="0"/>
            </a:endParaRPr>
          </a:p>
        </p:txBody>
      </p:sp>
      <p:pic>
        <p:nvPicPr>
          <p:cNvPr id="102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5507" y="3789040"/>
            <a:ext cx="1936519" cy="21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0058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6"/>
          </a:lnRef>
          <a:fillRef idx="3">
            <a:schemeClr val="accent6"/>
          </a:fillRef>
          <a:effectRef idx="3">
            <a:schemeClr val="accent6"/>
          </a:effectRef>
          <a:fontRef idx="minor">
            <a:schemeClr val="lt1"/>
          </a:fontRef>
        </p:style>
        <p:txBody>
          <a:bodyPr>
            <a:normAutofit/>
          </a:bodyPr>
          <a:lstStyle/>
          <a:p>
            <a:pPr rtl="1"/>
            <a:r>
              <a:rPr lang="ar-SA" sz="2400" b="1" dirty="0"/>
              <a:t>أنشطة التواصل</a:t>
            </a:r>
            <a:endParaRPr lang="en-US" sz="2400" dirty="0"/>
          </a:p>
        </p:txBody>
      </p:sp>
      <p:graphicFrame>
        <p:nvGraphicFramePr>
          <p:cNvPr id="3" name="Diagram 2"/>
          <p:cNvGraphicFramePr/>
          <p:nvPr>
            <p:extLst>
              <p:ext uri="{D42A27DB-BD31-4B8C-83A1-F6EECF244321}">
                <p14:modId xmlns:p14="http://schemas.microsoft.com/office/powerpoint/2010/main" val="973541489"/>
              </p:ext>
            </p:extLst>
          </p:nvPr>
        </p:nvGraphicFramePr>
        <p:xfrm>
          <a:off x="683568" y="1700808"/>
          <a:ext cx="7560840" cy="460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1019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3"/>
          </a:lnRef>
          <a:fillRef idx="3">
            <a:schemeClr val="accent3"/>
          </a:fillRef>
          <a:effectRef idx="3">
            <a:schemeClr val="accent3"/>
          </a:effectRef>
          <a:fontRef idx="minor">
            <a:schemeClr val="lt1"/>
          </a:fontRef>
        </p:style>
        <p:txBody>
          <a:bodyPr>
            <a:normAutofit/>
          </a:bodyPr>
          <a:lstStyle/>
          <a:p>
            <a:pPr rtl="1"/>
            <a:r>
              <a:rPr lang="ar-SA" sz="2400" b="1" dirty="0"/>
              <a:t>مواد أكاديمية</a:t>
            </a:r>
            <a:endParaRPr lang="en-US" sz="2400" dirty="0"/>
          </a:p>
        </p:txBody>
      </p:sp>
      <p:graphicFrame>
        <p:nvGraphicFramePr>
          <p:cNvPr id="3" name="Diagram 2"/>
          <p:cNvGraphicFramePr/>
          <p:nvPr>
            <p:extLst>
              <p:ext uri="{D42A27DB-BD31-4B8C-83A1-F6EECF244321}">
                <p14:modId xmlns:p14="http://schemas.microsoft.com/office/powerpoint/2010/main" val="1726002053"/>
              </p:ext>
            </p:extLst>
          </p:nvPr>
        </p:nvGraphicFramePr>
        <p:xfrm>
          <a:off x="683568" y="1196752"/>
          <a:ext cx="8280920" cy="54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53924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الأنشطة الحركية</a:t>
            </a:r>
            <a:endParaRPr lang="en-US" sz="2800" dirty="0"/>
          </a:p>
        </p:txBody>
      </p:sp>
      <p:graphicFrame>
        <p:nvGraphicFramePr>
          <p:cNvPr id="4" name="Diagram 3"/>
          <p:cNvGraphicFramePr/>
          <p:nvPr>
            <p:extLst>
              <p:ext uri="{D42A27DB-BD31-4B8C-83A1-F6EECF244321}">
                <p14:modId xmlns:p14="http://schemas.microsoft.com/office/powerpoint/2010/main" val="3800132565"/>
              </p:ext>
            </p:extLst>
          </p:nvPr>
        </p:nvGraphicFramePr>
        <p:xfrm>
          <a:off x="683568" y="1700808"/>
          <a:ext cx="8136904" cy="47120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4571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6"/>
          </a:lnRef>
          <a:fillRef idx="3">
            <a:schemeClr val="accent6"/>
          </a:fillRef>
          <a:effectRef idx="3">
            <a:schemeClr val="accent6"/>
          </a:effectRef>
          <a:fontRef idx="minor">
            <a:schemeClr val="lt1"/>
          </a:fontRef>
        </p:style>
        <p:txBody>
          <a:bodyPr>
            <a:normAutofit/>
          </a:bodyPr>
          <a:lstStyle/>
          <a:p>
            <a:pPr rtl="1"/>
            <a:r>
              <a:rPr lang="ar-SA" sz="2400" b="1" dirty="0"/>
              <a:t>الجوانب النفسية</a:t>
            </a:r>
            <a:endParaRPr lang="en-US" sz="2400" dirty="0"/>
          </a:p>
        </p:txBody>
      </p:sp>
      <p:graphicFrame>
        <p:nvGraphicFramePr>
          <p:cNvPr id="3" name="Diagram 2"/>
          <p:cNvGraphicFramePr/>
          <p:nvPr>
            <p:extLst>
              <p:ext uri="{D42A27DB-BD31-4B8C-83A1-F6EECF244321}">
                <p14:modId xmlns:p14="http://schemas.microsoft.com/office/powerpoint/2010/main" val="2376592000"/>
              </p:ext>
            </p:extLst>
          </p:nvPr>
        </p:nvGraphicFramePr>
        <p:xfrm>
          <a:off x="251520" y="1124744"/>
          <a:ext cx="8674832"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066420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5"/>
          </a:lnRef>
          <a:fillRef idx="3">
            <a:schemeClr val="accent5"/>
          </a:fillRef>
          <a:effectRef idx="3">
            <a:schemeClr val="accent5"/>
          </a:effectRef>
          <a:fontRef idx="minor">
            <a:schemeClr val="lt1"/>
          </a:fontRef>
        </p:style>
        <p:txBody>
          <a:bodyPr>
            <a:normAutofit/>
          </a:bodyPr>
          <a:lstStyle/>
          <a:p>
            <a:pPr rtl="1"/>
            <a:r>
              <a:rPr lang="ar-SA" sz="2400" b="1" dirty="0"/>
              <a:t>برامج التنشئة الاجتماعية</a:t>
            </a:r>
            <a:endParaRPr lang="en-US" sz="2400" dirty="0"/>
          </a:p>
        </p:txBody>
      </p:sp>
      <p:graphicFrame>
        <p:nvGraphicFramePr>
          <p:cNvPr id="3" name="Diagram 2"/>
          <p:cNvGraphicFramePr/>
          <p:nvPr>
            <p:extLst>
              <p:ext uri="{D42A27DB-BD31-4B8C-83A1-F6EECF244321}">
                <p14:modId xmlns:p14="http://schemas.microsoft.com/office/powerpoint/2010/main" val="2962255369"/>
              </p:ext>
            </p:extLst>
          </p:nvPr>
        </p:nvGraphicFramePr>
        <p:xfrm>
          <a:off x="1187624" y="1772816"/>
          <a:ext cx="6984776" cy="4536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31623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3"/>
          </a:lnRef>
          <a:fillRef idx="3">
            <a:schemeClr val="accent3"/>
          </a:fillRef>
          <a:effectRef idx="3">
            <a:schemeClr val="accent3"/>
          </a:effectRef>
          <a:fontRef idx="minor">
            <a:schemeClr val="lt1"/>
          </a:fontRef>
        </p:style>
        <p:txBody>
          <a:bodyPr>
            <a:normAutofit/>
          </a:bodyPr>
          <a:lstStyle/>
          <a:p>
            <a:pPr rtl="1"/>
            <a:r>
              <a:rPr lang="ar-SA" sz="2400" b="1" dirty="0"/>
              <a:t>برامج التهيئة المهنية</a:t>
            </a:r>
            <a:endParaRPr lang="en-US" sz="2400" dirty="0"/>
          </a:p>
        </p:txBody>
      </p:sp>
      <p:graphicFrame>
        <p:nvGraphicFramePr>
          <p:cNvPr id="3" name="Diagram 2"/>
          <p:cNvGraphicFramePr/>
          <p:nvPr>
            <p:extLst>
              <p:ext uri="{D42A27DB-BD31-4B8C-83A1-F6EECF244321}">
                <p14:modId xmlns:p14="http://schemas.microsoft.com/office/powerpoint/2010/main" val="3138801262"/>
              </p:ext>
            </p:extLst>
          </p:nvPr>
        </p:nvGraphicFramePr>
        <p:xfrm>
          <a:off x="179512" y="1064441"/>
          <a:ext cx="8784976"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24530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p:cNvGraphicFramePr>
          <p:nvPr>
            <p:extLst>
              <p:ext uri="{D42A27DB-BD31-4B8C-83A1-F6EECF244321}">
                <p14:modId xmlns:p14="http://schemas.microsoft.com/office/powerpoint/2010/main" val="865819399"/>
              </p:ext>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7318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ounded Rectangle 1"/>
          <p:cNvSpPr/>
          <p:nvPr/>
        </p:nvSpPr>
        <p:spPr>
          <a:xfrm>
            <a:off x="1331640" y="260648"/>
            <a:ext cx="6120680" cy="79208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ar-EG" sz="2800" dirty="0"/>
              <a:t>تبدأ عملية التعلم الحقيقية بخلق بيئة تعليمية مناسبة</a:t>
            </a:r>
          </a:p>
        </p:txBody>
      </p:sp>
      <p:graphicFrame>
        <p:nvGraphicFramePr>
          <p:cNvPr id="3" name="Diagram 2"/>
          <p:cNvGraphicFramePr/>
          <p:nvPr>
            <p:extLst/>
          </p:nvPr>
        </p:nvGraphicFramePr>
        <p:xfrm>
          <a:off x="683568" y="1397000"/>
          <a:ext cx="777686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23168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6948264" y="116632"/>
            <a:ext cx="2183611" cy="523220"/>
          </a:xfrm>
          <a:prstGeom prst="rect">
            <a:avLst/>
          </a:prstGeom>
        </p:spPr>
        <p:txBody>
          <a:bodyPr wrap="none">
            <a:spAutoFit/>
          </a:bodyPr>
          <a:lstStyle/>
          <a:p>
            <a:r>
              <a:rPr lang="ar-EG" sz="2800" b="1" dirty="0">
                <a:solidFill>
                  <a:srgbClr val="C00000"/>
                </a:solidFill>
              </a:rPr>
              <a:t>تنظيم جو </a:t>
            </a:r>
            <a:r>
              <a:rPr lang="ar-EG" sz="2800" b="1" dirty="0" smtClean="0">
                <a:solidFill>
                  <a:srgbClr val="C00000"/>
                </a:solidFill>
              </a:rPr>
              <a:t>الفصل:</a:t>
            </a:r>
            <a:endParaRPr lang="ar-EG" sz="2800" b="1" dirty="0">
              <a:solidFill>
                <a:srgbClr val="C00000"/>
              </a:solidFill>
            </a:endParaRPr>
          </a:p>
        </p:txBody>
      </p:sp>
      <p:graphicFrame>
        <p:nvGraphicFramePr>
          <p:cNvPr id="3" name="Diagram 2"/>
          <p:cNvGraphicFramePr/>
          <p:nvPr>
            <p:extLst>
              <p:ext uri="{D42A27DB-BD31-4B8C-83A1-F6EECF244321}">
                <p14:modId xmlns:p14="http://schemas.microsoft.com/office/powerpoint/2010/main" val="1121999219"/>
              </p:ext>
            </p:extLst>
          </p:nvPr>
        </p:nvGraphicFramePr>
        <p:xfrm>
          <a:off x="442864" y="836712"/>
          <a:ext cx="8305600" cy="5832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43741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827584" y="188640"/>
            <a:ext cx="8043043"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EG" sz="2800" dirty="0">
                <a:solidFill>
                  <a:srgbClr val="C00000"/>
                </a:solidFill>
              </a:rPr>
              <a:t>العوامل المؤثرة في أداء الطفل التي يمكن تواجدها داخل الفصل : </a:t>
            </a:r>
          </a:p>
        </p:txBody>
      </p:sp>
      <p:graphicFrame>
        <p:nvGraphicFramePr>
          <p:cNvPr id="4" name="Diagram 3"/>
          <p:cNvGraphicFramePr/>
          <p:nvPr>
            <p:extLst>
              <p:ext uri="{D42A27DB-BD31-4B8C-83A1-F6EECF244321}">
                <p14:modId xmlns:p14="http://schemas.microsoft.com/office/powerpoint/2010/main" val="2451051252"/>
              </p:ext>
            </p:extLst>
          </p:nvPr>
        </p:nvGraphicFramePr>
        <p:xfrm>
          <a:off x="273373" y="836712"/>
          <a:ext cx="8597254" cy="5184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6528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a:solidFill>
                  <a:schemeClr val="accent2">
                    <a:lumMod val="50000"/>
                  </a:schemeClr>
                </a:solidFill>
              </a:rPr>
              <a:t>الأهداف التفصيلية للبرنامج التدريبي </a:t>
            </a:r>
          </a:p>
        </p:txBody>
      </p:sp>
      <p:sp>
        <p:nvSpPr>
          <p:cNvPr id="14" name="Folded Corner 13"/>
          <p:cNvSpPr/>
          <p:nvPr/>
        </p:nvSpPr>
        <p:spPr bwMode="auto">
          <a:xfrm>
            <a:off x="179512" y="2060848"/>
            <a:ext cx="8712968" cy="4392487"/>
          </a:xfrm>
          <a:prstGeom prst="foldedCorner">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30" tIns="45715" rIns="91430" bIns="45715" numCol="1" rtlCol="1" anchor="ctr" anchorCtr="0" compatLnSpc="1">
            <a:prstTxWarp prst="textNoShape">
              <a:avLst/>
            </a:prstTxWarp>
          </a:bodyPr>
          <a:lstStyle/>
          <a:p>
            <a:pPr marL="285750" lvl="0" indent="-285750" algn="r" rtl="1">
              <a:lnSpc>
                <a:spcPct val="107000"/>
              </a:lnSpc>
              <a:spcAft>
                <a:spcPts val="0"/>
              </a:spcAft>
              <a:buFont typeface="Wingdings" panose="05000000000000000000" pitchFamily="2" charset="2"/>
              <a:buChar char="ü"/>
            </a:pPr>
            <a:r>
              <a:rPr lang="ar-SA" sz="2000"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معرفة </a:t>
            </a:r>
            <a:r>
              <a:rPr lang="ar-SA" sz="2000"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المظاهر العامة للنمو</a:t>
            </a:r>
          </a:p>
          <a:p>
            <a:pPr marL="285750" lvl="0" indent="-285750" algn="r" rtl="1">
              <a:lnSpc>
                <a:spcPct val="107000"/>
              </a:lnSpc>
              <a:spcAft>
                <a:spcPts val="0"/>
              </a:spcAft>
              <a:buFont typeface="Wingdings" panose="05000000000000000000" pitchFamily="2" charset="2"/>
              <a:buChar char="ü"/>
            </a:pPr>
            <a:r>
              <a:rPr lang="ar-SA" sz="2000"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التعرف </a:t>
            </a:r>
            <a:r>
              <a:rPr lang="ar-SA" sz="2000"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علي خطة التعليم الفردية </a:t>
            </a:r>
          </a:p>
          <a:p>
            <a:pPr marL="285750" lvl="0" indent="-285750" algn="r" rtl="1">
              <a:lnSpc>
                <a:spcPct val="107000"/>
              </a:lnSpc>
              <a:spcAft>
                <a:spcPts val="0"/>
              </a:spcAft>
              <a:buFont typeface="Wingdings" panose="05000000000000000000" pitchFamily="2" charset="2"/>
              <a:buChar char="ü"/>
            </a:pPr>
            <a:r>
              <a:rPr lang="ar-SA" sz="2000"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التعرف </a:t>
            </a:r>
            <a:r>
              <a:rPr lang="ar-SA" sz="2000"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علي محتوي المنهج التعليمي للأفراد المعاقين ذهنيا.</a:t>
            </a:r>
          </a:p>
          <a:p>
            <a:pPr marL="285750" lvl="0" indent="-285750" algn="r" rtl="1">
              <a:lnSpc>
                <a:spcPct val="107000"/>
              </a:lnSpc>
              <a:spcAft>
                <a:spcPts val="0"/>
              </a:spcAft>
              <a:buFont typeface="Wingdings" panose="05000000000000000000" pitchFamily="2" charset="2"/>
              <a:buChar char="ü"/>
            </a:pPr>
            <a:r>
              <a:rPr lang="ar-SA" sz="2000"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التعرف </a:t>
            </a:r>
            <a:r>
              <a:rPr lang="ar-SA" sz="2000"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علي الطرق التربوية الرائدة والحديثة في تعليم المعاقين عقلياً.</a:t>
            </a:r>
          </a:p>
          <a:p>
            <a:pPr marL="285750" lvl="0" indent="-285750" algn="r" rtl="1">
              <a:lnSpc>
                <a:spcPct val="107000"/>
              </a:lnSpc>
              <a:spcAft>
                <a:spcPts val="0"/>
              </a:spcAft>
              <a:buFont typeface="Wingdings" panose="05000000000000000000" pitchFamily="2" charset="2"/>
              <a:buChar char="ü"/>
            </a:pPr>
            <a:r>
              <a:rPr lang="ar-SA" sz="2000"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التعرف </a:t>
            </a:r>
            <a:r>
              <a:rPr lang="ar-SA" sz="2000"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على مقياس كارز  </a:t>
            </a:r>
            <a:r>
              <a:rPr lang="ar-SA" sz="2000"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a:t>
            </a:r>
            <a:endParaRPr lang="ar-SA" sz="2000" b="1" dirty="0">
              <a:solidFill>
                <a:srgbClr val="666666"/>
              </a:solidFill>
              <a:latin typeface="Calibri" panose="020F0502020204030204" pitchFamily="34" charset="0"/>
              <a:ea typeface="Times New Roman" panose="02020603050405020304" pitchFamily="18" charset="0"/>
              <a:cs typeface="Tahoma" panose="020B0604030504040204" pitchFamily="34" charset="0"/>
            </a:endParaRPr>
          </a:p>
        </p:txBody>
      </p:sp>
      <p:sp>
        <p:nvSpPr>
          <p:cNvPr id="20" name="Rectangle 19"/>
          <p:cNvSpPr/>
          <p:nvPr/>
        </p:nvSpPr>
        <p:spPr>
          <a:xfrm>
            <a:off x="2771800" y="1196753"/>
            <a:ext cx="6012160" cy="769431"/>
          </a:xfrm>
          <a:prstGeom prst="rect">
            <a:avLst/>
          </a:prstGeom>
        </p:spPr>
        <p:txBody>
          <a:bodyPr wrap="square" lIns="91430" tIns="45715" rIns="91430" bIns="45715">
            <a:spAutoFit/>
          </a:bodyPr>
          <a:lstStyle/>
          <a:p>
            <a:pPr algn="justLow" rtl="1"/>
            <a:r>
              <a:rPr lang="ar-EG" sz="2200" b="1" dirty="0"/>
              <a:t>بنهاية هذا البرنامج التدريبي نتوقع أن المشاركون قد حققوا النتائج الآتية (بمشيئة الله ) </a:t>
            </a:r>
          </a:p>
        </p:txBody>
      </p:sp>
    </p:spTree>
    <p:extLst>
      <p:ext uri="{BB962C8B-B14F-4D97-AF65-F5344CB8AC3E}">
        <p14:creationId xmlns:p14="http://schemas.microsoft.com/office/powerpoint/2010/main" val="1772348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827584" y="188640"/>
            <a:ext cx="8043043"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ar-EG" sz="2800" dirty="0">
                <a:solidFill>
                  <a:srgbClr val="C00000"/>
                </a:solidFill>
              </a:rPr>
              <a:t>العوامل المؤثرة في أداء الطفل التي يمكن تواجدها داخل الفصل : </a:t>
            </a:r>
          </a:p>
        </p:txBody>
      </p:sp>
      <p:graphicFrame>
        <p:nvGraphicFramePr>
          <p:cNvPr id="4" name="Diagram 3"/>
          <p:cNvGraphicFramePr/>
          <p:nvPr>
            <p:extLst>
              <p:ext uri="{D42A27DB-BD31-4B8C-83A1-F6EECF244321}">
                <p14:modId xmlns:p14="http://schemas.microsoft.com/office/powerpoint/2010/main" val="1376825236"/>
              </p:ext>
            </p:extLst>
          </p:nvPr>
        </p:nvGraphicFramePr>
        <p:xfrm>
          <a:off x="273373" y="1556792"/>
          <a:ext cx="8597254" cy="4968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969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827584" y="188640"/>
            <a:ext cx="8043043"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ar-EG" sz="2800" dirty="0">
                <a:solidFill>
                  <a:srgbClr val="C00000"/>
                </a:solidFill>
              </a:rPr>
              <a:t>العوامل المؤثرة في أداء الطفل التي يمكن تواجدها داخل الفصل : </a:t>
            </a:r>
          </a:p>
        </p:txBody>
      </p:sp>
      <p:graphicFrame>
        <p:nvGraphicFramePr>
          <p:cNvPr id="4" name="Diagram 3"/>
          <p:cNvGraphicFramePr/>
          <p:nvPr>
            <p:extLst>
              <p:ext uri="{D42A27DB-BD31-4B8C-83A1-F6EECF244321}">
                <p14:modId xmlns:p14="http://schemas.microsoft.com/office/powerpoint/2010/main" val="141522138"/>
              </p:ext>
            </p:extLst>
          </p:nvPr>
        </p:nvGraphicFramePr>
        <p:xfrm>
          <a:off x="827584" y="980728"/>
          <a:ext cx="7322963"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49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827584" y="188640"/>
            <a:ext cx="8043043"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ar-EG" sz="2800" dirty="0">
                <a:solidFill>
                  <a:srgbClr val="C00000"/>
                </a:solidFill>
              </a:rPr>
              <a:t>العوامل المؤثرة في أداء الطفل التي يمكن تواجدها داخل الفصل : </a:t>
            </a:r>
          </a:p>
        </p:txBody>
      </p:sp>
      <p:graphicFrame>
        <p:nvGraphicFramePr>
          <p:cNvPr id="4" name="Diagram 3"/>
          <p:cNvGraphicFramePr/>
          <p:nvPr>
            <p:extLst>
              <p:ext uri="{D42A27DB-BD31-4B8C-83A1-F6EECF244321}">
                <p14:modId xmlns:p14="http://schemas.microsoft.com/office/powerpoint/2010/main" val="658569075"/>
              </p:ext>
            </p:extLst>
          </p:nvPr>
        </p:nvGraphicFramePr>
        <p:xfrm>
          <a:off x="521063" y="1412776"/>
          <a:ext cx="8597254" cy="5184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731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827584" y="188640"/>
            <a:ext cx="8043043"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ar-EG" sz="2800" dirty="0">
                <a:solidFill>
                  <a:srgbClr val="C00000"/>
                </a:solidFill>
              </a:rPr>
              <a:t>العوامل المؤثرة في أداء الطفل التي يمكن تواجدها داخل الفصل : </a:t>
            </a:r>
          </a:p>
        </p:txBody>
      </p:sp>
      <p:graphicFrame>
        <p:nvGraphicFramePr>
          <p:cNvPr id="4" name="Diagram 3"/>
          <p:cNvGraphicFramePr/>
          <p:nvPr>
            <p:extLst>
              <p:ext uri="{D42A27DB-BD31-4B8C-83A1-F6EECF244321}">
                <p14:modId xmlns:p14="http://schemas.microsoft.com/office/powerpoint/2010/main" val="3308204377"/>
              </p:ext>
            </p:extLst>
          </p:nvPr>
        </p:nvGraphicFramePr>
        <p:xfrm>
          <a:off x="273373" y="836712"/>
          <a:ext cx="8597254" cy="5832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77059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2123728" y="188640"/>
            <a:ext cx="6455613"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rtl="1"/>
            <a:r>
              <a:rPr lang="ar-EG" sz="2800" dirty="0">
                <a:solidFill>
                  <a:srgbClr val="C00000"/>
                </a:solidFill>
              </a:rPr>
              <a:t>المحددات التي تحدد طريقة انتظام الأثاث داخل الفصل :</a:t>
            </a:r>
          </a:p>
        </p:txBody>
      </p:sp>
      <p:sp>
        <p:nvSpPr>
          <p:cNvPr id="5" name="Freeform 4"/>
          <p:cNvSpPr/>
          <p:nvPr/>
        </p:nvSpPr>
        <p:spPr>
          <a:xfrm>
            <a:off x="251520" y="836712"/>
            <a:ext cx="8640960" cy="1755195"/>
          </a:xfrm>
          <a:custGeom>
            <a:avLst/>
            <a:gdLst>
              <a:gd name="connsiteX0" fmla="*/ 0 w 8640960"/>
              <a:gd name="connsiteY0" fmla="*/ 175520 h 1755195"/>
              <a:gd name="connsiteX1" fmla="*/ 175520 w 8640960"/>
              <a:gd name="connsiteY1" fmla="*/ 0 h 1755195"/>
              <a:gd name="connsiteX2" fmla="*/ 8465441 w 8640960"/>
              <a:gd name="connsiteY2" fmla="*/ 0 h 1755195"/>
              <a:gd name="connsiteX3" fmla="*/ 8640961 w 8640960"/>
              <a:gd name="connsiteY3" fmla="*/ 175520 h 1755195"/>
              <a:gd name="connsiteX4" fmla="*/ 8640960 w 8640960"/>
              <a:gd name="connsiteY4" fmla="*/ 1579676 h 1755195"/>
              <a:gd name="connsiteX5" fmla="*/ 8465440 w 8640960"/>
              <a:gd name="connsiteY5" fmla="*/ 1755196 h 1755195"/>
              <a:gd name="connsiteX6" fmla="*/ 175520 w 8640960"/>
              <a:gd name="connsiteY6" fmla="*/ 1755195 h 1755195"/>
              <a:gd name="connsiteX7" fmla="*/ 0 w 8640960"/>
              <a:gd name="connsiteY7" fmla="*/ 1579675 h 1755195"/>
              <a:gd name="connsiteX8" fmla="*/ 0 w 8640960"/>
              <a:gd name="connsiteY8" fmla="*/ 175520 h 175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0960" h="1755195">
                <a:moveTo>
                  <a:pt x="0" y="175520"/>
                </a:moveTo>
                <a:cubicBezTo>
                  <a:pt x="0" y="78583"/>
                  <a:pt x="78583" y="0"/>
                  <a:pt x="175520" y="0"/>
                </a:cubicBezTo>
                <a:lnTo>
                  <a:pt x="8465441" y="0"/>
                </a:lnTo>
                <a:cubicBezTo>
                  <a:pt x="8562378" y="0"/>
                  <a:pt x="8640961" y="78583"/>
                  <a:pt x="8640961" y="175520"/>
                </a:cubicBezTo>
                <a:cubicBezTo>
                  <a:pt x="8640961" y="643572"/>
                  <a:pt x="8640960" y="1111624"/>
                  <a:pt x="8640960" y="1579676"/>
                </a:cubicBezTo>
                <a:cubicBezTo>
                  <a:pt x="8640960" y="1676613"/>
                  <a:pt x="8562377" y="1755196"/>
                  <a:pt x="8465440" y="1755196"/>
                </a:cubicBezTo>
                <a:lnTo>
                  <a:pt x="175520" y="1755195"/>
                </a:lnTo>
                <a:cubicBezTo>
                  <a:pt x="78583" y="1755195"/>
                  <a:pt x="0" y="1676612"/>
                  <a:pt x="0" y="1579675"/>
                </a:cubicBezTo>
                <a:lnTo>
                  <a:pt x="0" y="17552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95151" tIns="91440" rIns="91441" bIns="91440" numCol="1" spcCol="1270" anchor="t" anchorCtr="0">
            <a:noAutofit/>
          </a:bodyPr>
          <a:lstStyle/>
          <a:p>
            <a:pPr lvl="0" algn="r" defTabSz="1066800" rtl="1">
              <a:lnSpc>
                <a:spcPct val="90000"/>
              </a:lnSpc>
              <a:spcBef>
                <a:spcPct val="0"/>
              </a:spcBef>
              <a:spcAft>
                <a:spcPct val="35000"/>
              </a:spcAft>
            </a:pPr>
            <a:r>
              <a:rPr lang="ar-EG" sz="2400" kern="1200" dirty="0" smtClean="0">
                <a:solidFill>
                  <a:srgbClr val="C00000"/>
                </a:solidFill>
              </a:rPr>
              <a:t>عدد الأطفال المشاركين في النشاط :</a:t>
            </a:r>
            <a:endParaRPr lang="ar-EG" sz="2400" kern="1200" dirty="0">
              <a:solidFill>
                <a:srgbClr val="C00000"/>
              </a:solidFill>
            </a:endParaRPr>
          </a:p>
          <a:p>
            <a:pPr marL="228600" lvl="1" indent="-228600" algn="r" defTabSz="1066800" rtl="1">
              <a:lnSpc>
                <a:spcPct val="90000"/>
              </a:lnSpc>
              <a:spcBef>
                <a:spcPct val="0"/>
              </a:spcBef>
              <a:spcAft>
                <a:spcPct val="15000"/>
              </a:spcAft>
              <a:buChar char="••"/>
            </a:pPr>
            <a:r>
              <a:rPr lang="ar-SA" sz="2400" kern="1200" dirty="0" smtClean="0"/>
              <a:t>هل سيندمج الأطفال في أنشطة جماعية </a:t>
            </a:r>
            <a:endParaRPr lang="ar-EG" sz="2400" kern="1200" dirty="0"/>
          </a:p>
          <a:p>
            <a:pPr marL="285750" lvl="1" indent="-285750" algn="r" defTabSz="1244600" rtl="1">
              <a:lnSpc>
                <a:spcPct val="90000"/>
              </a:lnSpc>
              <a:spcBef>
                <a:spcPct val="0"/>
              </a:spcBef>
              <a:spcAft>
                <a:spcPct val="15000"/>
              </a:spcAft>
              <a:buChar char="••"/>
            </a:pPr>
            <a:r>
              <a:rPr lang="ar-SA" sz="2800" kern="1200" dirty="0" smtClean="0"/>
              <a:t>أم هل سيعمل الأطفال بشكل فردي ..</a:t>
            </a:r>
            <a:endParaRPr lang="ar-EG" sz="2800" kern="1200" dirty="0"/>
          </a:p>
        </p:txBody>
      </p:sp>
      <p:sp>
        <p:nvSpPr>
          <p:cNvPr id="6" name="Rounded Rectangle 5"/>
          <p:cNvSpPr/>
          <p:nvPr/>
        </p:nvSpPr>
        <p:spPr>
          <a:xfrm>
            <a:off x="427039" y="1012231"/>
            <a:ext cx="1728192" cy="1404156"/>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251520" y="2767426"/>
            <a:ext cx="8640960" cy="1755195"/>
          </a:xfrm>
          <a:custGeom>
            <a:avLst/>
            <a:gdLst>
              <a:gd name="connsiteX0" fmla="*/ 0 w 8640960"/>
              <a:gd name="connsiteY0" fmla="*/ 175520 h 1755195"/>
              <a:gd name="connsiteX1" fmla="*/ 175520 w 8640960"/>
              <a:gd name="connsiteY1" fmla="*/ 0 h 1755195"/>
              <a:gd name="connsiteX2" fmla="*/ 8465441 w 8640960"/>
              <a:gd name="connsiteY2" fmla="*/ 0 h 1755195"/>
              <a:gd name="connsiteX3" fmla="*/ 8640961 w 8640960"/>
              <a:gd name="connsiteY3" fmla="*/ 175520 h 1755195"/>
              <a:gd name="connsiteX4" fmla="*/ 8640960 w 8640960"/>
              <a:gd name="connsiteY4" fmla="*/ 1579676 h 1755195"/>
              <a:gd name="connsiteX5" fmla="*/ 8465440 w 8640960"/>
              <a:gd name="connsiteY5" fmla="*/ 1755196 h 1755195"/>
              <a:gd name="connsiteX6" fmla="*/ 175520 w 8640960"/>
              <a:gd name="connsiteY6" fmla="*/ 1755195 h 1755195"/>
              <a:gd name="connsiteX7" fmla="*/ 0 w 8640960"/>
              <a:gd name="connsiteY7" fmla="*/ 1579675 h 1755195"/>
              <a:gd name="connsiteX8" fmla="*/ 0 w 8640960"/>
              <a:gd name="connsiteY8" fmla="*/ 175520 h 175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0960" h="1755195">
                <a:moveTo>
                  <a:pt x="0" y="175520"/>
                </a:moveTo>
                <a:cubicBezTo>
                  <a:pt x="0" y="78583"/>
                  <a:pt x="78583" y="0"/>
                  <a:pt x="175520" y="0"/>
                </a:cubicBezTo>
                <a:lnTo>
                  <a:pt x="8465441" y="0"/>
                </a:lnTo>
                <a:cubicBezTo>
                  <a:pt x="8562378" y="0"/>
                  <a:pt x="8640961" y="78583"/>
                  <a:pt x="8640961" y="175520"/>
                </a:cubicBezTo>
                <a:cubicBezTo>
                  <a:pt x="8640961" y="643572"/>
                  <a:pt x="8640960" y="1111624"/>
                  <a:pt x="8640960" y="1579676"/>
                </a:cubicBezTo>
                <a:cubicBezTo>
                  <a:pt x="8640960" y="1676613"/>
                  <a:pt x="8562377" y="1755196"/>
                  <a:pt x="8465440" y="1755196"/>
                </a:cubicBezTo>
                <a:lnTo>
                  <a:pt x="175520" y="1755195"/>
                </a:lnTo>
                <a:cubicBezTo>
                  <a:pt x="78583" y="1755195"/>
                  <a:pt x="0" y="1676612"/>
                  <a:pt x="0" y="1579675"/>
                </a:cubicBezTo>
                <a:lnTo>
                  <a:pt x="0" y="175520"/>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1995151" tIns="91440" rIns="91441" bIns="91440" numCol="1" spcCol="1270" anchor="t" anchorCtr="0">
            <a:noAutofit/>
          </a:bodyPr>
          <a:lstStyle/>
          <a:p>
            <a:pPr lvl="0" algn="r" defTabSz="1066800" rtl="1">
              <a:lnSpc>
                <a:spcPct val="90000"/>
              </a:lnSpc>
              <a:spcBef>
                <a:spcPct val="0"/>
              </a:spcBef>
              <a:spcAft>
                <a:spcPct val="35000"/>
              </a:spcAft>
            </a:pPr>
            <a:r>
              <a:rPr lang="ar-EG" sz="2400" kern="1200" dirty="0" smtClean="0">
                <a:solidFill>
                  <a:srgbClr val="C00000"/>
                </a:solidFill>
              </a:rPr>
              <a:t>أعمار الأطفال و أحجامهم :</a:t>
            </a:r>
            <a:endParaRPr lang="ar-EG" sz="2400" kern="1200" dirty="0">
              <a:solidFill>
                <a:srgbClr val="C00000"/>
              </a:solidFill>
            </a:endParaRPr>
          </a:p>
          <a:p>
            <a:pPr marL="228600" lvl="1" indent="-228600" algn="r" defTabSz="1066800" rtl="1">
              <a:lnSpc>
                <a:spcPct val="90000"/>
              </a:lnSpc>
              <a:spcBef>
                <a:spcPct val="0"/>
              </a:spcBef>
              <a:spcAft>
                <a:spcPct val="15000"/>
              </a:spcAft>
              <a:buChar char="••"/>
            </a:pPr>
            <a:r>
              <a:rPr lang="ar-SA" sz="2400" kern="1200" dirty="0" smtClean="0"/>
              <a:t>ما هو سن الأطفال المشاركين في النشاط ؟</a:t>
            </a:r>
            <a:endParaRPr lang="ar-EG" sz="2400" kern="1200" dirty="0"/>
          </a:p>
          <a:p>
            <a:pPr marL="228600" lvl="1" indent="-228600" algn="r" defTabSz="1066800" rtl="1">
              <a:lnSpc>
                <a:spcPct val="90000"/>
              </a:lnSpc>
              <a:spcBef>
                <a:spcPct val="0"/>
              </a:spcBef>
              <a:spcAft>
                <a:spcPct val="15000"/>
              </a:spcAft>
              <a:buChar char="••"/>
            </a:pPr>
            <a:r>
              <a:rPr lang="ar-EG" sz="2400" kern="1200" dirty="0" smtClean="0"/>
              <a:t>ما هو حجم هؤلاء الأطفال ؟</a:t>
            </a:r>
            <a:endParaRPr lang="ar-EG" sz="2400" kern="1200" dirty="0"/>
          </a:p>
        </p:txBody>
      </p:sp>
      <p:sp>
        <p:nvSpPr>
          <p:cNvPr id="8" name="Rounded Rectangle 7"/>
          <p:cNvSpPr/>
          <p:nvPr/>
        </p:nvSpPr>
        <p:spPr>
          <a:xfrm>
            <a:off x="427039" y="2942946"/>
            <a:ext cx="1728192" cy="1404156"/>
          </a:xfrm>
          <a:prstGeom prst="roundRect">
            <a:avLst>
              <a:gd name="adj" fmla="val 10000"/>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tint val="50000"/>
              <a:hueOff val="-5341183"/>
              <a:satOff val="23809"/>
              <a:lumOff val="2104"/>
              <a:alphaOff val="0"/>
            </a:schemeClr>
          </a:effectRef>
          <a:fontRef idx="minor">
            <a:schemeClr val="lt1">
              <a:hueOff val="0"/>
              <a:satOff val="0"/>
              <a:lumOff val="0"/>
              <a:alphaOff val="0"/>
            </a:schemeClr>
          </a:fontRef>
        </p:style>
      </p:sp>
      <p:sp>
        <p:nvSpPr>
          <p:cNvPr id="9" name="Freeform 8"/>
          <p:cNvSpPr/>
          <p:nvPr/>
        </p:nvSpPr>
        <p:spPr>
          <a:xfrm>
            <a:off x="251520" y="4698141"/>
            <a:ext cx="8640960" cy="1755195"/>
          </a:xfrm>
          <a:custGeom>
            <a:avLst/>
            <a:gdLst>
              <a:gd name="connsiteX0" fmla="*/ 0 w 8640960"/>
              <a:gd name="connsiteY0" fmla="*/ 175520 h 1755195"/>
              <a:gd name="connsiteX1" fmla="*/ 175520 w 8640960"/>
              <a:gd name="connsiteY1" fmla="*/ 0 h 1755195"/>
              <a:gd name="connsiteX2" fmla="*/ 8465441 w 8640960"/>
              <a:gd name="connsiteY2" fmla="*/ 0 h 1755195"/>
              <a:gd name="connsiteX3" fmla="*/ 8640961 w 8640960"/>
              <a:gd name="connsiteY3" fmla="*/ 175520 h 1755195"/>
              <a:gd name="connsiteX4" fmla="*/ 8640960 w 8640960"/>
              <a:gd name="connsiteY4" fmla="*/ 1579676 h 1755195"/>
              <a:gd name="connsiteX5" fmla="*/ 8465440 w 8640960"/>
              <a:gd name="connsiteY5" fmla="*/ 1755196 h 1755195"/>
              <a:gd name="connsiteX6" fmla="*/ 175520 w 8640960"/>
              <a:gd name="connsiteY6" fmla="*/ 1755195 h 1755195"/>
              <a:gd name="connsiteX7" fmla="*/ 0 w 8640960"/>
              <a:gd name="connsiteY7" fmla="*/ 1579675 h 1755195"/>
              <a:gd name="connsiteX8" fmla="*/ 0 w 8640960"/>
              <a:gd name="connsiteY8" fmla="*/ 175520 h 175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0960" h="1755195">
                <a:moveTo>
                  <a:pt x="0" y="175520"/>
                </a:moveTo>
                <a:cubicBezTo>
                  <a:pt x="0" y="78583"/>
                  <a:pt x="78583" y="0"/>
                  <a:pt x="175520" y="0"/>
                </a:cubicBezTo>
                <a:lnTo>
                  <a:pt x="8465441" y="0"/>
                </a:lnTo>
                <a:cubicBezTo>
                  <a:pt x="8562378" y="0"/>
                  <a:pt x="8640961" y="78583"/>
                  <a:pt x="8640961" y="175520"/>
                </a:cubicBezTo>
                <a:cubicBezTo>
                  <a:pt x="8640961" y="643572"/>
                  <a:pt x="8640960" y="1111624"/>
                  <a:pt x="8640960" y="1579676"/>
                </a:cubicBezTo>
                <a:cubicBezTo>
                  <a:pt x="8640960" y="1676613"/>
                  <a:pt x="8562377" y="1755196"/>
                  <a:pt x="8465440" y="1755196"/>
                </a:cubicBezTo>
                <a:lnTo>
                  <a:pt x="175520" y="1755195"/>
                </a:lnTo>
                <a:cubicBezTo>
                  <a:pt x="78583" y="1755195"/>
                  <a:pt x="0" y="1676612"/>
                  <a:pt x="0" y="1579675"/>
                </a:cubicBezTo>
                <a:lnTo>
                  <a:pt x="0" y="175520"/>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995151" tIns="91440" rIns="91441" bIns="91440" numCol="1" spcCol="1270" anchor="t" anchorCtr="0">
            <a:noAutofit/>
          </a:bodyPr>
          <a:lstStyle/>
          <a:p>
            <a:pPr lvl="0" algn="r" defTabSz="1066800" rtl="1">
              <a:lnSpc>
                <a:spcPct val="90000"/>
              </a:lnSpc>
              <a:spcBef>
                <a:spcPct val="0"/>
              </a:spcBef>
              <a:spcAft>
                <a:spcPct val="35000"/>
              </a:spcAft>
            </a:pPr>
            <a:r>
              <a:rPr lang="ar-SA" sz="2400" kern="1200" dirty="0" smtClean="0">
                <a:solidFill>
                  <a:srgbClr val="C00000"/>
                </a:solidFill>
              </a:rPr>
              <a:t>طبيعة النشاط .. أنماط الحركة .. طريقة تفاعل الأطفال مع بعضهم البعض </a:t>
            </a:r>
            <a:r>
              <a:rPr lang="ar-EG" sz="2400" kern="1200" dirty="0" smtClean="0">
                <a:solidFill>
                  <a:srgbClr val="C00000"/>
                </a:solidFill>
              </a:rPr>
              <a:t>:</a:t>
            </a:r>
            <a:endParaRPr lang="ar-EG" sz="2400" kern="1200" dirty="0">
              <a:solidFill>
                <a:srgbClr val="C00000"/>
              </a:solidFill>
            </a:endParaRPr>
          </a:p>
          <a:p>
            <a:pPr marL="228600" lvl="1" indent="-228600" algn="r" defTabSz="1066800" rtl="1">
              <a:lnSpc>
                <a:spcPct val="90000"/>
              </a:lnSpc>
              <a:spcBef>
                <a:spcPct val="0"/>
              </a:spcBef>
              <a:spcAft>
                <a:spcPct val="15000"/>
              </a:spcAft>
              <a:buChar char="••"/>
            </a:pPr>
            <a:r>
              <a:rPr lang="ar-SA" sz="2400" kern="1200" dirty="0" smtClean="0"/>
              <a:t>هل سينخرطون في نشاط </a:t>
            </a:r>
            <a:r>
              <a:rPr lang="ar-EG" sz="2400" kern="1200" dirty="0" smtClean="0">
                <a:sym typeface="Wingdings" panose="05000000000000000000" pitchFamily="2" charset="2"/>
              </a:rPr>
              <a:t>(</a:t>
            </a:r>
            <a:r>
              <a:rPr lang="ar-SA" sz="2400" kern="1200" dirty="0" smtClean="0"/>
              <a:t>تعاوني ،  تنافسي ،  فردي  .)</a:t>
            </a:r>
            <a:endParaRPr lang="ar-EG" sz="2400" kern="1200" dirty="0"/>
          </a:p>
          <a:p>
            <a:pPr marL="228600" lvl="1" indent="-228600" algn="r" defTabSz="1066800" rtl="1">
              <a:lnSpc>
                <a:spcPct val="90000"/>
              </a:lnSpc>
              <a:spcBef>
                <a:spcPct val="0"/>
              </a:spcBef>
              <a:spcAft>
                <a:spcPct val="15000"/>
              </a:spcAft>
              <a:buChar char="••"/>
            </a:pPr>
            <a:r>
              <a:rPr lang="ar-EG" sz="2400" kern="1200" dirty="0" smtClean="0"/>
              <a:t>ما هو مقدار الحيز المكاني المناسب لكل نشاط ؟</a:t>
            </a:r>
            <a:endParaRPr lang="ar-EG" sz="2400" kern="1200" dirty="0"/>
          </a:p>
        </p:txBody>
      </p:sp>
      <p:sp>
        <p:nvSpPr>
          <p:cNvPr id="10" name="Rounded Rectangle 9"/>
          <p:cNvSpPr/>
          <p:nvPr/>
        </p:nvSpPr>
        <p:spPr>
          <a:xfrm>
            <a:off x="427039" y="4873660"/>
            <a:ext cx="1728192" cy="1404156"/>
          </a:xfrm>
          <a:prstGeom prst="roundRect">
            <a:avLst>
              <a:gd name="adj" fmla="val 10000"/>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5">
              <a:tint val="50000"/>
              <a:hueOff val="-10682366"/>
              <a:satOff val="47617"/>
              <a:lumOff val="4207"/>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996915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2123728" y="188640"/>
            <a:ext cx="6455613"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rtl="1"/>
            <a:r>
              <a:rPr lang="ar-EG" sz="2800" dirty="0">
                <a:solidFill>
                  <a:srgbClr val="C00000"/>
                </a:solidFill>
              </a:rPr>
              <a:t>المحددات التي تحدد طريقة انتظام الأثاث داخل الفصل :</a:t>
            </a:r>
          </a:p>
        </p:txBody>
      </p:sp>
      <p:sp>
        <p:nvSpPr>
          <p:cNvPr id="5" name="Freeform 4"/>
          <p:cNvSpPr/>
          <p:nvPr/>
        </p:nvSpPr>
        <p:spPr>
          <a:xfrm>
            <a:off x="251520" y="836712"/>
            <a:ext cx="8640960" cy="1755195"/>
          </a:xfrm>
          <a:custGeom>
            <a:avLst/>
            <a:gdLst>
              <a:gd name="connsiteX0" fmla="*/ 0 w 8640960"/>
              <a:gd name="connsiteY0" fmla="*/ 175520 h 1755195"/>
              <a:gd name="connsiteX1" fmla="*/ 175520 w 8640960"/>
              <a:gd name="connsiteY1" fmla="*/ 0 h 1755195"/>
              <a:gd name="connsiteX2" fmla="*/ 8465441 w 8640960"/>
              <a:gd name="connsiteY2" fmla="*/ 0 h 1755195"/>
              <a:gd name="connsiteX3" fmla="*/ 8640961 w 8640960"/>
              <a:gd name="connsiteY3" fmla="*/ 175520 h 1755195"/>
              <a:gd name="connsiteX4" fmla="*/ 8640960 w 8640960"/>
              <a:gd name="connsiteY4" fmla="*/ 1579676 h 1755195"/>
              <a:gd name="connsiteX5" fmla="*/ 8465440 w 8640960"/>
              <a:gd name="connsiteY5" fmla="*/ 1755196 h 1755195"/>
              <a:gd name="connsiteX6" fmla="*/ 175520 w 8640960"/>
              <a:gd name="connsiteY6" fmla="*/ 1755195 h 1755195"/>
              <a:gd name="connsiteX7" fmla="*/ 0 w 8640960"/>
              <a:gd name="connsiteY7" fmla="*/ 1579675 h 1755195"/>
              <a:gd name="connsiteX8" fmla="*/ 0 w 8640960"/>
              <a:gd name="connsiteY8" fmla="*/ 175520 h 175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0960" h="1755195">
                <a:moveTo>
                  <a:pt x="0" y="175520"/>
                </a:moveTo>
                <a:cubicBezTo>
                  <a:pt x="0" y="78583"/>
                  <a:pt x="78583" y="0"/>
                  <a:pt x="175520" y="0"/>
                </a:cubicBezTo>
                <a:lnTo>
                  <a:pt x="8465441" y="0"/>
                </a:lnTo>
                <a:cubicBezTo>
                  <a:pt x="8562378" y="0"/>
                  <a:pt x="8640961" y="78583"/>
                  <a:pt x="8640961" y="175520"/>
                </a:cubicBezTo>
                <a:cubicBezTo>
                  <a:pt x="8640961" y="643572"/>
                  <a:pt x="8640960" y="1111624"/>
                  <a:pt x="8640960" y="1579676"/>
                </a:cubicBezTo>
                <a:cubicBezTo>
                  <a:pt x="8640960" y="1676613"/>
                  <a:pt x="8562377" y="1755196"/>
                  <a:pt x="8465440" y="1755196"/>
                </a:cubicBezTo>
                <a:lnTo>
                  <a:pt x="175520" y="1755195"/>
                </a:lnTo>
                <a:cubicBezTo>
                  <a:pt x="78583" y="1755195"/>
                  <a:pt x="0" y="1676612"/>
                  <a:pt x="0" y="1579675"/>
                </a:cubicBezTo>
                <a:lnTo>
                  <a:pt x="0" y="17552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95151" tIns="91440" rIns="91441" bIns="91440" numCol="1" spcCol="1270" anchor="t" anchorCtr="0">
            <a:noAutofit/>
          </a:bodyPr>
          <a:lstStyle/>
          <a:p>
            <a:pPr lvl="0" algn="r" defTabSz="1066800" rtl="1">
              <a:lnSpc>
                <a:spcPct val="90000"/>
              </a:lnSpc>
              <a:spcBef>
                <a:spcPct val="0"/>
              </a:spcBef>
              <a:spcAft>
                <a:spcPct val="35000"/>
              </a:spcAft>
            </a:pPr>
            <a:r>
              <a:rPr lang="ar-EG" sz="2400" kern="1200" dirty="0" smtClean="0">
                <a:solidFill>
                  <a:schemeClr val="accent5">
                    <a:lumMod val="20000"/>
                    <a:lumOff val="80000"/>
                  </a:schemeClr>
                </a:solidFill>
              </a:rPr>
              <a:t>طريقة تفاعل الأطفال مع المدرس :</a:t>
            </a:r>
            <a:endParaRPr lang="ar-EG" sz="2400" kern="1200" dirty="0">
              <a:solidFill>
                <a:schemeClr val="accent5">
                  <a:lumMod val="20000"/>
                  <a:lumOff val="80000"/>
                </a:schemeClr>
              </a:solidFill>
            </a:endParaRPr>
          </a:p>
          <a:p>
            <a:pPr marL="228600" lvl="1" indent="-228600" algn="r" defTabSz="1066800" rtl="1">
              <a:lnSpc>
                <a:spcPct val="90000"/>
              </a:lnSpc>
              <a:spcBef>
                <a:spcPct val="0"/>
              </a:spcBef>
              <a:spcAft>
                <a:spcPct val="15000"/>
              </a:spcAft>
              <a:buChar char="••"/>
            </a:pPr>
            <a:r>
              <a:rPr lang="ar-EG" sz="2400" kern="1200" dirty="0" smtClean="0">
                <a:solidFill>
                  <a:srgbClr val="FFFF00"/>
                </a:solidFill>
              </a:rPr>
              <a:t>ما هو دور المدرس أثناء أداء النشاط ؟</a:t>
            </a:r>
            <a:endParaRPr lang="ar-EG" sz="2400" kern="1200" dirty="0">
              <a:solidFill>
                <a:srgbClr val="FFFF00"/>
              </a:solidFill>
            </a:endParaRPr>
          </a:p>
          <a:p>
            <a:pPr marL="228600" lvl="1" indent="-228600" algn="r" defTabSz="1066800" rtl="1">
              <a:lnSpc>
                <a:spcPct val="90000"/>
              </a:lnSpc>
              <a:spcBef>
                <a:spcPct val="0"/>
              </a:spcBef>
              <a:spcAft>
                <a:spcPct val="15000"/>
              </a:spcAft>
              <a:buChar char="••"/>
            </a:pPr>
            <a:r>
              <a:rPr lang="ar-EG" sz="2400" kern="1200" dirty="0" smtClean="0">
                <a:solidFill>
                  <a:srgbClr val="FFFF00"/>
                </a:solidFill>
              </a:rPr>
              <a:t>ما هو مقدار المساعدة التي يحتاجها الطفل من المدرس ؟( كلية ، جزئية .)</a:t>
            </a:r>
            <a:endParaRPr lang="ar-EG" sz="2400" kern="1200" dirty="0">
              <a:solidFill>
                <a:srgbClr val="FFFF00"/>
              </a:solidFill>
            </a:endParaRPr>
          </a:p>
        </p:txBody>
      </p:sp>
      <p:sp>
        <p:nvSpPr>
          <p:cNvPr id="6" name="Rounded Rectangle 5"/>
          <p:cNvSpPr/>
          <p:nvPr/>
        </p:nvSpPr>
        <p:spPr>
          <a:xfrm>
            <a:off x="427039" y="1012231"/>
            <a:ext cx="1728192" cy="1404156"/>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251520" y="2767426"/>
            <a:ext cx="8640960" cy="1755195"/>
          </a:xfrm>
          <a:custGeom>
            <a:avLst/>
            <a:gdLst>
              <a:gd name="connsiteX0" fmla="*/ 0 w 8640960"/>
              <a:gd name="connsiteY0" fmla="*/ 175520 h 1755195"/>
              <a:gd name="connsiteX1" fmla="*/ 175520 w 8640960"/>
              <a:gd name="connsiteY1" fmla="*/ 0 h 1755195"/>
              <a:gd name="connsiteX2" fmla="*/ 8465441 w 8640960"/>
              <a:gd name="connsiteY2" fmla="*/ 0 h 1755195"/>
              <a:gd name="connsiteX3" fmla="*/ 8640961 w 8640960"/>
              <a:gd name="connsiteY3" fmla="*/ 175520 h 1755195"/>
              <a:gd name="connsiteX4" fmla="*/ 8640960 w 8640960"/>
              <a:gd name="connsiteY4" fmla="*/ 1579676 h 1755195"/>
              <a:gd name="connsiteX5" fmla="*/ 8465440 w 8640960"/>
              <a:gd name="connsiteY5" fmla="*/ 1755196 h 1755195"/>
              <a:gd name="connsiteX6" fmla="*/ 175520 w 8640960"/>
              <a:gd name="connsiteY6" fmla="*/ 1755195 h 1755195"/>
              <a:gd name="connsiteX7" fmla="*/ 0 w 8640960"/>
              <a:gd name="connsiteY7" fmla="*/ 1579675 h 1755195"/>
              <a:gd name="connsiteX8" fmla="*/ 0 w 8640960"/>
              <a:gd name="connsiteY8" fmla="*/ 175520 h 175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0960" h="1755195">
                <a:moveTo>
                  <a:pt x="0" y="175520"/>
                </a:moveTo>
                <a:cubicBezTo>
                  <a:pt x="0" y="78583"/>
                  <a:pt x="78583" y="0"/>
                  <a:pt x="175520" y="0"/>
                </a:cubicBezTo>
                <a:lnTo>
                  <a:pt x="8465441" y="0"/>
                </a:lnTo>
                <a:cubicBezTo>
                  <a:pt x="8562378" y="0"/>
                  <a:pt x="8640961" y="78583"/>
                  <a:pt x="8640961" y="175520"/>
                </a:cubicBezTo>
                <a:cubicBezTo>
                  <a:pt x="8640961" y="643572"/>
                  <a:pt x="8640960" y="1111624"/>
                  <a:pt x="8640960" y="1579676"/>
                </a:cubicBezTo>
                <a:cubicBezTo>
                  <a:pt x="8640960" y="1676613"/>
                  <a:pt x="8562377" y="1755196"/>
                  <a:pt x="8465440" y="1755196"/>
                </a:cubicBezTo>
                <a:lnTo>
                  <a:pt x="175520" y="1755195"/>
                </a:lnTo>
                <a:cubicBezTo>
                  <a:pt x="78583" y="1755195"/>
                  <a:pt x="0" y="1676612"/>
                  <a:pt x="0" y="1579675"/>
                </a:cubicBezTo>
                <a:lnTo>
                  <a:pt x="0" y="175520"/>
                </a:lnTo>
                <a:close/>
              </a:path>
            </a:pathLst>
          </a:custGeom>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1995151" tIns="91440" rIns="91441" bIns="91440" numCol="1" spcCol="1270" anchor="t" anchorCtr="0">
            <a:noAutofit/>
          </a:bodyPr>
          <a:lstStyle/>
          <a:p>
            <a:pPr lvl="0" algn="r" defTabSz="1066800" rtl="1">
              <a:lnSpc>
                <a:spcPct val="90000"/>
              </a:lnSpc>
              <a:spcBef>
                <a:spcPct val="0"/>
              </a:spcBef>
              <a:spcAft>
                <a:spcPct val="35000"/>
              </a:spcAft>
            </a:pPr>
            <a:r>
              <a:rPr lang="ar-EG" sz="2400" kern="1200" dirty="0" smtClean="0"/>
              <a:t>طبيعة الأدوات و طريقة استخدام الأطفال لهذه لأدوات :</a:t>
            </a:r>
            <a:endParaRPr lang="ar-EG" sz="2400" kern="1200" dirty="0"/>
          </a:p>
          <a:p>
            <a:pPr marL="228600" lvl="1" indent="-228600" algn="r" defTabSz="1066800" rtl="1">
              <a:lnSpc>
                <a:spcPct val="90000"/>
              </a:lnSpc>
              <a:spcBef>
                <a:spcPct val="0"/>
              </a:spcBef>
              <a:spcAft>
                <a:spcPct val="15000"/>
              </a:spcAft>
              <a:buChar char="••"/>
            </a:pPr>
            <a:r>
              <a:rPr lang="ar-EG" sz="2400" kern="1200" dirty="0" smtClean="0">
                <a:solidFill>
                  <a:srgbClr val="FFFF00"/>
                </a:solidFill>
              </a:rPr>
              <a:t>ما هو نوع هذه الأدوات ، حجمها ، طبيعتها ؟( صلبة ، سائلة).</a:t>
            </a:r>
            <a:endParaRPr lang="ar-EG" sz="2400" kern="1200" dirty="0">
              <a:solidFill>
                <a:srgbClr val="FFFF00"/>
              </a:solidFill>
            </a:endParaRPr>
          </a:p>
          <a:p>
            <a:pPr marL="228600" lvl="1" indent="-228600" algn="r" defTabSz="1066800" rtl="1">
              <a:lnSpc>
                <a:spcPct val="90000"/>
              </a:lnSpc>
              <a:spcBef>
                <a:spcPct val="0"/>
              </a:spcBef>
              <a:spcAft>
                <a:spcPct val="15000"/>
              </a:spcAft>
              <a:buChar char="••"/>
            </a:pPr>
            <a:r>
              <a:rPr lang="ar-EG" sz="2400" kern="1200" dirty="0" smtClean="0">
                <a:solidFill>
                  <a:srgbClr val="FFFF00"/>
                </a:solidFill>
              </a:rPr>
              <a:t>كيفية إستخدام الطفل لهذه الأدوات ؟</a:t>
            </a:r>
            <a:endParaRPr lang="ar-EG" sz="2400" kern="1200" dirty="0">
              <a:solidFill>
                <a:srgbClr val="FFFF00"/>
              </a:solidFill>
            </a:endParaRPr>
          </a:p>
        </p:txBody>
      </p:sp>
      <p:sp>
        <p:nvSpPr>
          <p:cNvPr id="8" name="Rounded Rectangle 7"/>
          <p:cNvSpPr/>
          <p:nvPr/>
        </p:nvSpPr>
        <p:spPr>
          <a:xfrm>
            <a:off x="427039" y="2942946"/>
            <a:ext cx="1728192" cy="1404156"/>
          </a:xfrm>
          <a:prstGeom prst="roundRect">
            <a:avLst>
              <a:gd name="adj" fmla="val 10000"/>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4">
              <a:tint val="50000"/>
              <a:hueOff val="-1990641"/>
              <a:satOff val="11305"/>
              <a:lumOff val="897"/>
              <a:alphaOff val="0"/>
            </a:schemeClr>
          </a:effectRef>
          <a:fontRef idx="minor">
            <a:schemeClr val="lt1">
              <a:hueOff val="0"/>
              <a:satOff val="0"/>
              <a:lumOff val="0"/>
              <a:alphaOff val="0"/>
            </a:schemeClr>
          </a:fontRef>
        </p:style>
      </p:sp>
      <p:sp>
        <p:nvSpPr>
          <p:cNvPr id="9" name="Freeform 8"/>
          <p:cNvSpPr/>
          <p:nvPr/>
        </p:nvSpPr>
        <p:spPr>
          <a:xfrm>
            <a:off x="251520" y="4698141"/>
            <a:ext cx="8640960" cy="1755195"/>
          </a:xfrm>
          <a:custGeom>
            <a:avLst/>
            <a:gdLst>
              <a:gd name="connsiteX0" fmla="*/ 0 w 8640960"/>
              <a:gd name="connsiteY0" fmla="*/ 175520 h 1755195"/>
              <a:gd name="connsiteX1" fmla="*/ 175520 w 8640960"/>
              <a:gd name="connsiteY1" fmla="*/ 0 h 1755195"/>
              <a:gd name="connsiteX2" fmla="*/ 8465441 w 8640960"/>
              <a:gd name="connsiteY2" fmla="*/ 0 h 1755195"/>
              <a:gd name="connsiteX3" fmla="*/ 8640961 w 8640960"/>
              <a:gd name="connsiteY3" fmla="*/ 175520 h 1755195"/>
              <a:gd name="connsiteX4" fmla="*/ 8640960 w 8640960"/>
              <a:gd name="connsiteY4" fmla="*/ 1579676 h 1755195"/>
              <a:gd name="connsiteX5" fmla="*/ 8465440 w 8640960"/>
              <a:gd name="connsiteY5" fmla="*/ 1755196 h 1755195"/>
              <a:gd name="connsiteX6" fmla="*/ 175520 w 8640960"/>
              <a:gd name="connsiteY6" fmla="*/ 1755195 h 1755195"/>
              <a:gd name="connsiteX7" fmla="*/ 0 w 8640960"/>
              <a:gd name="connsiteY7" fmla="*/ 1579675 h 1755195"/>
              <a:gd name="connsiteX8" fmla="*/ 0 w 8640960"/>
              <a:gd name="connsiteY8" fmla="*/ 175520 h 175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0960" h="1755195">
                <a:moveTo>
                  <a:pt x="0" y="175520"/>
                </a:moveTo>
                <a:cubicBezTo>
                  <a:pt x="0" y="78583"/>
                  <a:pt x="78583" y="0"/>
                  <a:pt x="175520" y="0"/>
                </a:cubicBezTo>
                <a:lnTo>
                  <a:pt x="8465441" y="0"/>
                </a:lnTo>
                <a:cubicBezTo>
                  <a:pt x="8562378" y="0"/>
                  <a:pt x="8640961" y="78583"/>
                  <a:pt x="8640961" y="175520"/>
                </a:cubicBezTo>
                <a:cubicBezTo>
                  <a:pt x="8640961" y="643572"/>
                  <a:pt x="8640960" y="1111624"/>
                  <a:pt x="8640960" y="1579676"/>
                </a:cubicBezTo>
                <a:cubicBezTo>
                  <a:pt x="8640960" y="1676613"/>
                  <a:pt x="8562377" y="1755196"/>
                  <a:pt x="8465440" y="1755196"/>
                </a:cubicBezTo>
                <a:lnTo>
                  <a:pt x="175520" y="1755195"/>
                </a:lnTo>
                <a:cubicBezTo>
                  <a:pt x="78583" y="1755195"/>
                  <a:pt x="0" y="1676612"/>
                  <a:pt x="0" y="1579675"/>
                </a:cubicBezTo>
                <a:lnTo>
                  <a:pt x="0" y="175520"/>
                </a:lnTo>
                <a:close/>
              </a:path>
            </a:pathLst>
          </a:cu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995151" tIns="91440" rIns="91441" bIns="91440" numCol="1" spcCol="1270" anchor="t" anchorCtr="0">
            <a:noAutofit/>
          </a:bodyPr>
          <a:lstStyle/>
          <a:p>
            <a:pPr lvl="0" algn="r" defTabSz="1066800" rtl="1">
              <a:lnSpc>
                <a:spcPct val="90000"/>
              </a:lnSpc>
              <a:spcBef>
                <a:spcPct val="0"/>
              </a:spcBef>
              <a:spcAft>
                <a:spcPct val="35000"/>
              </a:spcAft>
            </a:pPr>
            <a:r>
              <a:rPr lang="ar-EG" sz="2400" kern="1200" dirty="0" smtClean="0"/>
              <a:t>طريقة جلوس الأطفال :</a:t>
            </a:r>
            <a:endParaRPr lang="ar-EG" sz="2400" kern="1200" dirty="0"/>
          </a:p>
          <a:p>
            <a:pPr marL="228600" lvl="1" indent="-228600" algn="r" defTabSz="1066800" rtl="1">
              <a:lnSpc>
                <a:spcPct val="90000"/>
              </a:lnSpc>
              <a:spcBef>
                <a:spcPct val="0"/>
              </a:spcBef>
              <a:spcAft>
                <a:spcPct val="15000"/>
              </a:spcAft>
              <a:buChar char="••"/>
            </a:pPr>
            <a:r>
              <a:rPr lang="ar-EG" sz="2400" kern="1200" dirty="0" smtClean="0">
                <a:solidFill>
                  <a:srgbClr val="FFFF00"/>
                </a:solidFill>
              </a:rPr>
              <a:t>تختلف طريقة جلوس الطفل المعاق ذهنيا عن طريقة جلوس الطفل السوي بشكل كبير .</a:t>
            </a:r>
            <a:endParaRPr lang="ar-EG" sz="2400" kern="1200" dirty="0">
              <a:solidFill>
                <a:srgbClr val="FFFF00"/>
              </a:solidFill>
            </a:endParaRPr>
          </a:p>
        </p:txBody>
      </p:sp>
      <p:sp>
        <p:nvSpPr>
          <p:cNvPr id="10" name="Rounded Rectangle 9"/>
          <p:cNvSpPr/>
          <p:nvPr/>
        </p:nvSpPr>
        <p:spPr>
          <a:xfrm>
            <a:off x="427039" y="4873660"/>
            <a:ext cx="1728192" cy="1404156"/>
          </a:xfrm>
          <a:prstGeom prst="roundRect">
            <a:avLst>
              <a:gd name="adj" fmla="val 10000"/>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4">
              <a:tint val="50000"/>
              <a:hueOff val="-3981281"/>
              <a:satOff val="22610"/>
              <a:lumOff val="1795"/>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658068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3"/>
          </a:lnRef>
          <a:fillRef idx="3">
            <a:schemeClr val="accent3"/>
          </a:fillRef>
          <a:effectRef idx="3">
            <a:schemeClr val="accent3"/>
          </a:effectRef>
          <a:fontRef idx="minor">
            <a:schemeClr val="lt1"/>
          </a:fontRef>
        </p:style>
        <p:txBody>
          <a:bodyPr>
            <a:normAutofit/>
          </a:bodyPr>
          <a:lstStyle/>
          <a:p>
            <a:pPr rtl="1"/>
            <a:r>
              <a:rPr lang="ar-SA" sz="2400" dirty="0"/>
              <a:t>تكوين المجموعات داخل الفصل </a:t>
            </a:r>
            <a:endParaRPr lang="en-US" sz="2400" dirty="0"/>
          </a:p>
        </p:txBody>
      </p:sp>
      <p:graphicFrame>
        <p:nvGraphicFramePr>
          <p:cNvPr id="3" name="Diagram 2"/>
          <p:cNvGraphicFramePr/>
          <p:nvPr>
            <p:extLst>
              <p:ext uri="{D42A27DB-BD31-4B8C-83A1-F6EECF244321}">
                <p14:modId xmlns:p14="http://schemas.microsoft.com/office/powerpoint/2010/main" val="233381119"/>
              </p:ext>
            </p:extLst>
          </p:nvPr>
        </p:nvGraphicFramePr>
        <p:xfrm>
          <a:off x="683568" y="1196752"/>
          <a:ext cx="8280920" cy="5544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99130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ounded Rectangle 1"/>
          <p:cNvSpPr/>
          <p:nvPr/>
        </p:nvSpPr>
        <p:spPr>
          <a:xfrm>
            <a:off x="1331640" y="260648"/>
            <a:ext cx="6120680" cy="792088"/>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ar-SA" sz="2800" dirty="0"/>
              <a:t>استمارات التسجيل و ملفات الأطفال </a:t>
            </a:r>
            <a:endParaRPr lang="ar-EG" sz="2800" dirty="0"/>
          </a:p>
        </p:txBody>
      </p:sp>
      <p:graphicFrame>
        <p:nvGraphicFramePr>
          <p:cNvPr id="3" name="Diagram 2"/>
          <p:cNvGraphicFramePr/>
          <p:nvPr>
            <p:extLst>
              <p:ext uri="{D42A27DB-BD31-4B8C-83A1-F6EECF244321}">
                <p14:modId xmlns:p14="http://schemas.microsoft.com/office/powerpoint/2010/main" val="910694994"/>
              </p:ext>
            </p:extLst>
          </p:nvPr>
        </p:nvGraphicFramePr>
        <p:xfrm>
          <a:off x="683568" y="1772816"/>
          <a:ext cx="7776864" cy="4536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06771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709936" y="152296"/>
            <a:ext cx="5580112" cy="792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dirty="0"/>
              <a:t>التدريب الطبيعي و التدريب الصناعي </a:t>
            </a:r>
            <a:endParaRPr lang="en-US" sz="2800" dirty="0"/>
          </a:p>
        </p:txBody>
      </p:sp>
      <p:graphicFrame>
        <p:nvGraphicFramePr>
          <p:cNvPr id="4" name="Diagram 3"/>
          <p:cNvGraphicFramePr/>
          <p:nvPr>
            <p:extLst>
              <p:ext uri="{D42A27DB-BD31-4B8C-83A1-F6EECF244321}">
                <p14:modId xmlns:p14="http://schemas.microsoft.com/office/powerpoint/2010/main" val="1860608498"/>
              </p:ext>
            </p:extLst>
          </p:nvPr>
        </p:nvGraphicFramePr>
        <p:xfrm>
          <a:off x="683568" y="1052736"/>
          <a:ext cx="8064896" cy="5688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4112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6"/>
          </a:lnRef>
          <a:fillRef idx="3">
            <a:schemeClr val="accent6"/>
          </a:fillRef>
          <a:effectRef idx="3">
            <a:schemeClr val="accent6"/>
          </a:effectRef>
          <a:fontRef idx="minor">
            <a:schemeClr val="lt1"/>
          </a:fontRef>
        </p:style>
        <p:txBody>
          <a:bodyPr>
            <a:normAutofit/>
          </a:bodyPr>
          <a:lstStyle/>
          <a:p>
            <a:pPr rtl="1"/>
            <a:r>
              <a:rPr lang="ar-SA" sz="2800" dirty="0"/>
              <a:t>يجب أن يقدر المدرس البعد النفسي للطفل </a:t>
            </a:r>
            <a:endParaRPr lang="en-US" sz="2800" dirty="0"/>
          </a:p>
        </p:txBody>
      </p:sp>
      <p:graphicFrame>
        <p:nvGraphicFramePr>
          <p:cNvPr id="3" name="Diagram 2"/>
          <p:cNvGraphicFramePr/>
          <p:nvPr>
            <p:extLst>
              <p:ext uri="{D42A27DB-BD31-4B8C-83A1-F6EECF244321}">
                <p14:modId xmlns:p14="http://schemas.microsoft.com/office/powerpoint/2010/main" val="51421219"/>
              </p:ext>
            </p:extLst>
          </p:nvPr>
        </p:nvGraphicFramePr>
        <p:xfrm>
          <a:off x="611560" y="1484784"/>
          <a:ext cx="8136904" cy="4968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8074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2" name="Rectangle 4"/>
          <p:cNvSpPr/>
          <p:nvPr/>
        </p:nvSpPr>
        <p:spPr>
          <a:xfrm>
            <a:off x="2287488" y="304800"/>
            <a:ext cx="4876800" cy="1380530"/>
          </a:xfrm>
          <a:prstGeom prst="rect">
            <a:avLst/>
          </a:prstGeom>
          <a:noFill/>
        </p:spPr>
        <p:txBody>
          <a:bodyPr wrap="none" lIns="91430" tIns="45715" rIns="91430" bIns="45715">
            <a:prstTxWarp prst="textWave1">
              <a:avLst>
                <a:gd name="adj1" fmla="val 6386"/>
                <a:gd name="adj2" fmla="val 0"/>
              </a:avLst>
            </a:prstTxWarp>
            <a:spAutoFit/>
          </a:bodyPr>
          <a:lstStyle/>
          <a:p>
            <a:pPr algn="ctr">
              <a:defRPr/>
            </a:pPr>
            <a:r>
              <a:rPr lang="ar-EG" sz="4800" b="1" dirty="0">
                <a:solidFill>
                  <a:schemeClr val="bg2">
                    <a:lumMod val="50000"/>
                  </a:schemeClr>
                </a:solidFill>
                <a:latin typeface="+mj-lt"/>
                <a:ea typeface="+mj-ea"/>
                <a:cs typeface="+mj-cs"/>
              </a:rPr>
              <a:t>لنبدأ البرنامج</a:t>
            </a:r>
            <a:endParaRPr lang="en-US" sz="4800" b="1" dirty="0">
              <a:solidFill>
                <a:schemeClr val="bg2">
                  <a:lumMod val="50000"/>
                </a:schemeClr>
              </a:solidFill>
              <a:latin typeface="+mj-lt"/>
              <a:ea typeface="+mj-ea"/>
              <a:cs typeface="+mj-cs"/>
            </a:endParaRP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88976"/>
            <a:ext cx="5184576" cy="3865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6802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02  E" pathEditMode="relative" ptsTypes="">
                                      <p:cBhvr>
                                        <p:cTn id="6"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619672" y="188640"/>
            <a:ext cx="6390456"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dirty="0"/>
              <a:t>شجع الطفل علي التعلم فالطفل لن يتعلم من تلقاء نفسه </a:t>
            </a:r>
            <a:endParaRPr lang="en-US" sz="2800" dirty="0"/>
          </a:p>
        </p:txBody>
      </p:sp>
      <p:graphicFrame>
        <p:nvGraphicFramePr>
          <p:cNvPr id="4" name="Diagram 3"/>
          <p:cNvGraphicFramePr/>
          <p:nvPr>
            <p:extLst>
              <p:ext uri="{D42A27DB-BD31-4B8C-83A1-F6EECF244321}">
                <p14:modId xmlns:p14="http://schemas.microsoft.com/office/powerpoint/2010/main" val="1931520227"/>
              </p:ext>
            </p:extLst>
          </p:nvPr>
        </p:nvGraphicFramePr>
        <p:xfrm>
          <a:off x="395536" y="1124744"/>
          <a:ext cx="8496944" cy="5589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77509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p:cNvGraphicFramePr>
          <p:nvPr>
            <p:extLst>
              <p:ext uri="{D42A27DB-BD31-4B8C-83A1-F6EECF244321}">
                <p14:modId xmlns:p14="http://schemas.microsoft.com/office/powerpoint/2010/main" val="2795344774"/>
              </p:ext>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4771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259632" y="152296"/>
            <a:ext cx="6480720" cy="792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dirty="0"/>
              <a:t>أنت المتحكم الأول في عملية التعلم ، أنت نموذج للتعليم</a:t>
            </a:r>
            <a:endParaRPr lang="en-US" sz="2800" dirty="0"/>
          </a:p>
        </p:txBody>
      </p:sp>
      <p:graphicFrame>
        <p:nvGraphicFramePr>
          <p:cNvPr id="4" name="Diagram 3"/>
          <p:cNvGraphicFramePr/>
          <p:nvPr>
            <p:extLst>
              <p:ext uri="{D42A27DB-BD31-4B8C-83A1-F6EECF244321}">
                <p14:modId xmlns:p14="http://schemas.microsoft.com/office/powerpoint/2010/main" val="2812530193"/>
              </p:ext>
            </p:extLst>
          </p:nvPr>
        </p:nvGraphicFramePr>
        <p:xfrm>
          <a:off x="683568" y="1196752"/>
          <a:ext cx="8280920" cy="5216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5044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6"/>
          </a:lnRef>
          <a:fillRef idx="3">
            <a:schemeClr val="accent6"/>
          </a:fillRef>
          <a:effectRef idx="3">
            <a:schemeClr val="accent6"/>
          </a:effectRef>
          <a:fontRef idx="minor">
            <a:schemeClr val="lt1"/>
          </a:fontRef>
        </p:style>
        <p:txBody>
          <a:bodyPr>
            <a:normAutofit/>
          </a:bodyPr>
          <a:lstStyle/>
          <a:p>
            <a:pPr rtl="1"/>
            <a:r>
              <a:rPr lang="ar-SA" sz="2800" dirty="0"/>
              <a:t>تحليل المهمة</a:t>
            </a:r>
            <a:endParaRPr lang="en-US" sz="2800" dirty="0"/>
          </a:p>
        </p:txBody>
      </p:sp>
      <p:graphicFrame>
        <p:nvGraphicFramePr>
          <p:cNvPr id="3" name="Diagram 2"/>
          <p:cNvGraphicFramePr/>
          <p:nvPr>
            <p:extLst>
              <p:ext uri="{D42A27DB-BD31-4B8C-83A1-F6EECF244321}">
                <p14:modId xmlns:p14="http://schemas.microsoft.com/office/powerpoint/2010/main" val="4127622321"/>
              </p:ext>
            </p:extLst>
          </p:nvPr>
        </p:nvGraphicFramePr>
        <p:xfrm>
          <a:off x="251520" y="1124744"/>
          <a:ext cx="8674832"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63110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619672" y="188640"/>
            <a:ext cx="6390456" cy="792088"/>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مراحل القيام بتحليل المهمة</a:t>
            </a:r>
            <a:endParaRPr lang="en-US" sz="2800" dirty="0"/>
          </a:p>
        </p:txBody>
      </p:sp>
      <p:sp>
        <p:nvSpPr>
          <p:cNvPr id="5" name="Freeform 4"/>
          <p:cNvSpPr/>
          <p:nvPr/>
        </p:nvSpPr>
        <p:spPr>
          <a:xfrm>
            <a:off x="3703120" y="1126891"/>
            <a:ext cx="3708202" cy="1677160"/>
          </a:xfrm>
          <a:custGeom>
            <a:avLst/>
            <a:gdLst>
              <a:gd name="connsiteX0" fmla="*/ 0 w 3708202"/>
              <a:gd name="connsiteY0" fmla="*/ 0 h 1677160"/>
              <a:gd name="connsiteX1" fmla="*/ 3708202 w 3708202"/>
              <a:gd name="connsiteY1" fmla="*/ 0 h 1677160"/>
              <a:gd name="connsiteX2" fmla="*/ 3708202 w 3708202"/>
              <a:gd name="connsiteY2" fmla="*/ 1677160 h 1677160"/>
              <a:gd name="connsiteX3" fmla="*/ 0 w 3708202"/>
              <a:gd name="connsiteY3" fmla="*/ 1677160 h 1677160"/>
              <a:gd name="connsiteX4" fmla="*/ 0 w 3708202"/>
              <a:gd name="connsiteY4" fmla="*/ 0 h 167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202" h="1677160">
                <a:moveTo>
                  <a:pt x="0" y="0"/>
                </a:moveTo>
                <a:lnTo>
                  <a:pt x="3708202" y="0"/>
                </a:lnTo>
                <a:lnTo>
                  <a:pt x="3708202" y="1677160"/>
                </a:lnTo>
                <a:lnTo>
                  <a:pt x="0" y="1677160"/>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قيام المدرس نفسه بالقيام بالمهمة أو قيامه بمراقبة فرد آخر يقوم بالمهمة لأكثر من مرة .</a:t>
            </a:r>
            <a:endParaRPr lang="ar-EG" sz="2400" kern="1200" dirty="0"/>
          </a:p>
        </p:txBody>
      </p:sp>
      <p:sp>
        <p:nvSpPr>
          <p:cNvPr id="6" name="Rectangle 5"/>
          <p:cNvSpPr/>
          <p:nvPr/>
        </p:nvSpPr>
        <p:spPr>
          <a:xfrm>
            <a:off x="1876692" y="1126891"/>
            <a:ext cx="1660389" cy="1677160"/>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7" name="Freeform 6"/>
          <p:cNvSpPr/>
          <p:nvPr/>
        </p:nvSpPr>
        <p:spPr>
          <a:xfrm>
            <a:off x="1876692" y="3080783"/>
            <a:ext cx="3708202" cy="1677160"/>
          </a:xfrm>
          <a:custGeom>
            <a:avLst/>
            <a:gdLst>
              <a:gd name="connsiteX0" fmla="*/ 0 w 3708202"/>
              <a:gd name="connsiteY0" fmla="*/ 0 h 1677160"/>
              <a:gd name="connsiteX1" fmla="*/ 3708202 w 3708202"/>
              <a:gd name="connsiteY1" fmla="*/ 0 h 1677160"/>
              <a:gd name="connsiteX2" fmla="*/ 3708202 w 3708202"/>
              <a:gd name="connsiteY2" fmla="*/ 1677160 h 1677160"/>
              <a:gd name="connsiteX3" fmla="*/ 0 w 3708202"/>
              <a:gd name="connsiteY3" fmla="*/ 1677160 h 1677160"/>
              <a:gd name="connsiteX4" fmla="*/ 0 w 3708202"/>
              <a:gd name="connsiteY4" fmla="*/ 0 h 167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202" h="1677160">
                <a:moveTo>
                  <a:pt x="0" y="0"/>
                </a:moveTo>
                <a:lnTo>
                  <a:pt x="3708202" y="0"/>
                </a:lnTo>
                <a:lnTo>
                  <a:pt x="3708202" y="1677160"/>
                </a:lnTo>
                <a:lnTo>
                  <a:pt x="0" y="1677160"/>
                </a:lnTo>
                <a:lnTo>
                  <a:pt x="0" y="0"/>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تحديد الخطوات الجزئية المكونة للمهمة .</a:t>
            </a:r>
            <a:endParaRPr lang="ar-EG" sz="2400" kern="1200" dirty="0"/>
          </a:p>
        </p:txBody>
      </p:sp>
      <p:sp>
        <p:nvSpPr>
          <p:cNvPr id="8" name="Rectangle 7"/>
          <p:cNvSpPr/>
          <p:nvPr/>
        </p:nvSpPr>
        <p:spPr>
          <a:xfrm>
            <a:off x="5750934" y="3080783"/>
            <a:ext cx="1660389" cy="1677160"/>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hueOff val="-4966938"/>
              <a:satOff val="19906"/>
              <a:lumOff val="4314"/>
              <a:alphaOff val="0"/>
            </a:schemeClr>
          </a:effectRef>
          <a:fontRef idx="minor">
            <a:schemeClr val="lt1"/>
          </a:fontRef>
        </p:style>
      </p:sp>
      <p:sp>
        <p:nvSpPr>
          <p:cNvPr id="9" name="Freeform 8"/>
          <p:cNvSpPr/>
          <p:nvPr/>
        </p:nvSpPr>
        <p:spPr>
          <a:xfrm>
            <a:off x="3703120" y="5034675"/>
            <a:ext cx="3708202" cy="1677160"/>
          </a:xfrm>
          <a:custGeom>
            <a:avLst/>
            <a:gdLst>
              <a:gd name="connsiteX0" fmla="*/ 0 w 3708202"/>
              <a:gd name="connsiteY0" fmla="*/ 0 h 1677160"/>
              <a:gd name="connsiteX1" fmla="*/ 3708202 w 3708202"/>
              <a:gd name="connsiteY1" fmla="*/ 0 h 1677160"/>
              <a:gd name="connsiteX2" fmla="*/ 3708202 w 3708202"/>
              <a:gd name="connsiteY2" fmla="*/ 1677160 h 1677160"/>
              <a:gd name="connsiteX3" fmla="*/ 0 w 3708202"/>
              <a:gd name="connsiteY3" fmla="*/ 1677160 h 1677160"/>
              <a:gd name="connsiteX4" fmla="*/ 0 w 3708202"/>
              <a:gd name="connsiteY4" fmla="*/ 0 h 167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202" h="1677160">
                <a:moveTo>
                  <a:pt x="0" y="0"/>
                </a:moveTo>
                <a:lnTo>
                  <a:pt x="3708202" y="0"/>
                </a:lnTo>
                <a:lnTo>
                  <a:pt x="3708202" y="1677160"/>
                </a:lnTo>
                <a:lnTo>
                  <a:pt x="0" y="1677160"/>
                </a:lnTo>
                <a:lnTo>
                  <a:pt x="0" y="0"/>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تسجيل هذه الخطوات الفرعية بدقة لتكون الخطوات الجزئية للمهمة .</a:t>
            </a:r>
            <a:endParaRPr lang="ar-EG" sz="2400" kern="1200" dirty="0"/>
          </a:p>
        </p:txBody>
      </p:sp>
      <p:sp>
        <p:nvSpPr>
          <p:cNvPr id="10" name="Rectangle 9"/>
          <p:cNvSpPr/>
          <p:nvPr/>
        </p:nvSpPr>
        <p:spPr>
          <a:xfrm>
            <a:off x="1876692" y="5034675"/>
            <a:ext cx="1660389" cy="1677160"/>
          </a:xfrm>
          <a:prstGeom prst="rect">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5">
              <a:hueOff val="-9933876"/>
              <a:satOff val="39811"/>
              <a:lumOff val="8628"/>
              <a:alphaOff val="0"/>
            </a:schemeClr>
          </a:effectRef>
          <a:fontRef idx="minor">
            <a:schemeClr val="lt1"/>
          </a:fontRef>
        </p:style>
      </p:sp>
    </p:spTree>
    <p:extLst>
      <p:ext uri="{BB962C8B-B14F-4D97-AF65-F5344CB8AC3E}">
        <p14:creationId xmlns:p14="http://schemas.microsoft.com/office/powerpoint/2010/main" val="2844213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619672" y="188640"/>
            <a:ext cx="6390456" cy="792088"/>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محددات القيام بتحليل المهمة</a:t>
            </a:r>
            <a:endParaRPr lang="en-US" sz="2800" dirty="0"/>
          </a:p>
        </p:txBody>
      </p:sp>
      <p:sp>
        <p:nvSpPr>
          <p:cNvPr id="5" name="Rectangle 4"/>
          <p:cNvSpPr/>
          <p:nvPr/>
        </p:nvSpPr>
        <p:spPr>
          <a:xfrm>
            <a:off x="4644432" y="1124744"/>
            <a:ext cx="2794620" cy="2794620"/>
          </a:xfrm>
          <a:prstGeom prst="rect">
            <a:avLst/>
          </a:prstGeom>
          <a:blipFill rotWithShape="1">
            <a:blip r:embed="rId4"/>
            <a:stretch>
              <a:fillRect/>
            </a:stretch>
          </a:blipFill>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6" name="Straight Connector 5"/>
          <p:cNvSpPr/>
          <p:nvPr/>
        </p:nvSpPr>
        <p:spPr>
          <a:xfrm>
            <a:off x="7438773" y="1124744"/>
            <a:ext cx="279" cy="5589240"/>
          </a:xfrm>
          <a:prstGeom prst="line">
            <a:avLst/>
          </a:prstGeom>
          <a:scene3d>
            <a:camera prst="orthographicFront"/>
            <a:lightRig rig="flat" dir="t"/>
          </a:scene3d>
          <a:sp3d prstMaterial="matte"/>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7" name="Freeform 6"/>
          <p:cNvSpPr/>
          <p:nvPr/>
        </p:nvSpPr>
        <p:spPr>
          <a:xfrm>
            <a:off x="4644432" y="3919364"/>
            <a:ext cx="2794620" cy="2794620"/>
          </a:xfrm>
          <a:custGeom>
            <a:avLst/>
            <a:gdLst>
              <a:gd name="connsiteX0" fmla="*/ 0 w 2794620"/>
              <a:gd name="connsiteY0" fmla="*/ 0 h 2794620"/>
              <a:gd name="connsiteX1" fmla="*/ 2794620 w 2794620"/>
              <a:gd name="connsiteY1" fmla="*/ 0 h 2794620"/>
              <a:gd name="connsiteX2" fmla="*/ 2794620 w 2794620"/>
              <a:gd name="connsiteY2" fmla="*/ 2794620 h 2794620"/>
              <a:gd name="connsiteX3" fmla="*/ 0 w 2794620"/>
              <a:gd name="connsiteY3" fmla="*/ 2794620 h 2794620"/>
              <a:gd name="connsiteX4" fmla="*/ 0 w 2794620"/>
              <a:gd name="connsiteY4" fmla="*/ 0 h 279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20" h="2794620">
                <a:moveTo>
                  <a:pt x="0" y="0"/>
                </a:moveTo>
                <a:lnTo>
                  <a:pt x="2794620" y="0"/>
                </a:lnTo>
                <a:lnTo>
                  <a:pt x="2794620" y="2794620"/>
                </a:lnTo>
                <a:lnTo>
                  <a:pt x="0" y="27946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0070C0"/>
                </a:solidFill>
              </a:rPr>
              <a:t>درجة تعقد المهمة بحيث تحتوي علي العديد من المهارات التي يجب أن يكمل الطفل تعلمها ليتم تعلم المهمة الكلية.</a:t>
            </a:r>
            <a:endParaRPr lang="ar-EG" sz="2400" kern="1200" dirty="0">
              <a:solidFill>
                <a:srgbClr val="0070C0"/>
              </a:solidFill>
            </a:endParaRPr>
          </a:p>
        </p:txBody>
      </p:sp>
      <p:sp>
        <p:nvSpPr>
          <p:cNvPr id="8" name="Rectangle 7"/>
          <p:cNvSpPr/>
          <p:nvPr/>
        </p:nvSpPr>
        <p:spPr>
          <a:xfrm>
            <a:off x="1848963" y="1124744"/>
            <a:ext cx="2794620" cy="2794620"/>
          </a:xfrm>
          <a:prstGeom prst="rect">
            <a:avLst/>
          </a:prstGeom>
          <a:blipFill rotWithShape="1">
            <a:blip r:embed="rId5"/>
            <a:stretch>
              <a:fillRect/>
            </a:stretch>
          </a:blipFill>
          <a:scene3d>
            <a:camera prst="orthographicFront"/>
            <a:lightRig rig="flat" dir="t"/>
          </a:scene3d>
          <a:sp3d prstMaterial="plastic">
            <a:bevelT w="120900" h="88900"/>
            <a:bevelB w="88900" h="31750" prst="angle"/>
          </a:sp3d>
        </p:spPr>
        <p:style>
          <a:lnRef idx="1">
            <a:schemeClr val="accent5">
              <a:hueOff val="-9933876"/>
              <a:satOff val="39811"/>
              <a:lumOff val="8628"/>
              <a:alphaOff val="0"/>
            </a:schemeClr>
          </a:lnRef>
          <a:fillRef idx="3">
            <a:scrgbClr r="0" g="0" b="0"/>
          </a:fillRef>
          <a:effectRef idx="2">
            <a:schemeClr val="accent5">
              <a:hueOff val="-9933876"/>
              <a:satOff val="39811"/>
              <a:lumOff val="8628"/>
              <a:alphaOff val="0"/>
            </a:schemeClr>
          </a:effectRef>
          <a:fontRef idx="minor">
            <a:schemeClr val="lt1"/>
          </a:fontRef>
        </p:style>
      </p:sp>
      <p:sp>
        <p:nvSpPr>
          <p:cNvPr id="9" name="Straight Connector 8"/>
          <p:cNvSpPr/>
          <p:nvPr/>
        </p:nvSpPr>
        <p:spPr>
          <a:xfrm>
            <a:off x="4643303" y="1124744"/>
            <a:ext cx="279" cy="5589240"/>
          </a:xfrm>
          <a:prstGeom prst="line">
            <a:avLst/>
          </a:prstGeom>
          <a:scene3d>
            <a:camera prst="orthographicFront"/>
            <a:lightRig rig="flat" dir="t"/>
          </a:scene3d>
          <a:sp3d prstMaterial="matte"/>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10" name="Freeform 9"/>
          <p:cNvSpPr/>
          <p:nvPr/>
        </p:nvSpPr>
        <p:spPr>
          <a:xfrm>
            <a:off x="1848963" y="3919364"/>
            <a:ext cx="2794620" cy="2794620"/>
          </a:xfrm>
          <a:custGeom>
            <a:avLst/>
            <a:gdLst>
              <a:gd name="connsiteX0" fmla="*/ 0 w 2794620"/>
              <a:gd name="connsiteY0" fmla="*/ 0 h 2794620"/>
              <a:gd name="connsiteX1" fmla="*/ 2794620 w 2794620"/>
              <a:gd name="connsiteY1" fmla="*/ 0 h 2794620"/>
              <a:gd name="connsiteX2" fmla="*/ 2794620 w 2794620"/>
              <a:gd name="connsiteY2" fmla="*/ 2794620 h 2794620"/>
              <a:gd name="connsiteX3" fmla="*/ 0 w 2794620"/>
              <a:gd name="connsiteY3" fmla="*/ 2794620 h 2794620"/>
              <a:gd name="connsiteX4" fmla="*/ 0 w 2794620"/>
              <a:gd name="connsiteY4" fmla="*/ 0 h 279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20" h="2794620">
                <a:moveTo>
                  <a:pt x="0" y="0"/>
                </a:moveTo>
                <a:lnTo>
                  <a:pt x="2794620" y="0"/>
                </a:lnTo>
                <a:lnTo>
                  <a:pt x="2794620" y="2794620"/>
                </a:lnTo>
                <a:lnTo>
                  <a:pt x="0" y="27946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0070C0"/>
                </a:solidFill>
              </a:rPr>
              <a:t>درجة إعاقة الطفل. و هي تؤثر كثيرا علي عدد الخطوات المكونة للمهمة . فكلما زادت درجة إعاقة الطفل كلما زادت الخطوات المكونة للمهمة. </a:t>
            </a:r>
            <a:endParaRPr lang="ar-EG" sz="2400" kern="1200" dirty="0">
              <a:solidFill>
                <a:srgbClr val="0070C0"/>
              </a:solidFill>
            </a:endParaRPr>
          </a:p>
        </p:txBody>
      </p:sp>
    </p:spTree>
    <p:extLst>
      <p:ext uri="{BB962C8B-B14F-4D97-AF65-F5344CB8AC3E}">
        <p14:creationId xmlns:p14="http://schemas.microsoft.com/office/powerpoint/2010/main" val="602604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619672" y="188640"/>
            <a:ext cx="6390456" cy="792088"/>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dirty="0">
                <a:solidFill>
                  <a:srgbClr val="C00000"/>
                </a:solidFill>
              </a:rPr>
              <a:t>خطوات تدريس المهام بعد تحليلها </a:t>
            </a:r>
            <a:endParaRPr lang="en-US" sz="2800" dirty="0">
              <a:solidFill>
                <a:srgbClr val="C00000"/>
              </a:solidFill>
            </a:endParaRPr>
          </a:p>
        </p:txBody>
      </p:sp>
      <p:sp>
        <p:nvSpPr>
          <p:cNvPr id="5" name="Freeform 4"/>
          <p:cNvSpPr/>
          <p:nvPr/>
        </p:nvSpPr>
        <p:spPr>
          <a:xfrm>
            <a:off x="395536" y="1124744"/>
            <a:ext cx="8496944" cy="1299061"/>
          </a:xfrm>
          <a:custGeom>
            <a:avLst/>
            <a:gdLst>
              <a:gd name="connsiteX0" fmla="*/ 0 w 8496944"/>
              <a:gd name="connsiteY0" fmla="*/ 129906 h 1299061"/>
              <a:gd name="connsiteX1" fmla="*/ 129906 w 8496944"/>
              <a:gd name="connsiteY1" fmla="*/ 0 h 1299061"/>
              <a:gd name="connsiteX2" fmla="*/ 8367038 w 8496944"/>
              <a:gd name="connsiteY2" fmla="*/ 0 h 1299061"/>
              <a:gd name="connsiteX3" fmla="*/ 8496944 w 8496944"/>
              <a:gd name="connsiteY3" fmla="*/ 129906 h 1299061"/>
              <a:gd name="connsiteX4" fmla="*/ 8496944 w 8496944"/>
              <a:gd name="connsiteY4" fmla="*/ 1169155 h 1299061"/>
              <a:gd name="connsiteX5" fmla="*/ 8367038 w 8496944"/>
              <a:gd name="connsiteY5" fmla="*/ 1299061 h 1299061"/>
              <a:gd name="connsiteX6" fmla="*/ 129906 w 8496944"/>
              <a:gd name="connsiteY6" fmla="*/ 1299061 h 1299061"/>
              <a:gd name="connsiteX7" fmla="*/ 0 w 8496944"/>
              <a:gd name="connsiteY7" fmla="*/ 1169155 h 1299061"/>
              <a:gd name="connsiteX8" fmla="*/ 0 w 8496944"/>
              <a:gd name="connsiteY8" fmla="*/ 129906 h 129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944" h="1299061">
                <a:moveTo>
                  <a:pt x="0" y="129906"/>
                </a:moveTo>
                <a:cubicBezTo>
                  <a:pt x="0" y="58161"/>
                  <a:pt x="58161" y="0"/>
                  <a:pt x="129906" y="0"/>
                </a:cubicBezTo>
                <a:lnTo>
                  <a:pt x="8367038" y="0"/>
                </a:lnTo>
                <a:cubicBezTo>
                  <a:pt x="8438783" y="0"/>
                  <a:pt x="8496944" y="58161"/>
                  <a:pt x="8496944" y="129906"/>
                </a:cubicBezTo>
                <a:lnTo>
                  <a:pt x="8496944" y="1169155"/>
                </a:lnTo>
                <a:cubicBezTo>
                  <a:pt x="8496944" y="1240900"/>
                  <a:pt x="8438783" y="1299061"/>
                  <a:pt x="8367038" y="1299061"/>
                </a:cubicBezTo>
                <a:lnTo>
                  <a:pt x="129906" y="1299061"/>
                </a:lnTo>
                <a:cubicBezTo>
                  <a:pt x="58161" y="1299061"/>
                  <a:pt x="0" y="1240900"/>
                  <a:pt x="0" y="1169155"/>
                </a:cubicBezTo>
                <a:lnTo>
                  <a:pt x="0" y="12990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20734" tIns="91440" rIns="91441" bIns="91440" numCol="1" spcCol="1270" anchor="ctr" anchorCtr="0">
            <a:noAutofit/>
          </a:bodyPr>
          <a:lstStyle/>
          <a:p>
            <a:pPr lvl="0" algn="justLow" defTabSz="1066800" rtl="1">
              <a:lnSpc>
                <a:spcPct val="90000"/>
              </a:lnSpc>
              <a:spcBef>
                <a:spcPct val="0"/>
              </a:spcBef>
              <a:spcAft>
                <a:spcPct val="35000"/>
              </a:spcAft>
            </a:pPr>
            <a:r>
              <a:rPr lang="ar-EG" sz="2400" kern="1200" smtClean="0"/>
              <a:t>بعد تحليل المهمة إلي خطوات جزئية يقوم المدرس بإجراء عملية تقييم أولية شاملة لكافة خطوات المهمة.</a:t>
            </a:r>
            <a:endParaRPr lang="ar-EG" sz="2400" kern="1200" dirty="0"/>
          </a:p>
        </p:txBody>
      </p:sp>
      <p:sp>
        <p:nvSpPr>
          <p:cNvPr id="6" name="Rounded Rectangle 5"/>
          <p:cNvSpPr/>
          <p:nvPr/>
        </p:nvSpPr>
        <p:spPr>
          <a:xfrm>
            <a:off x="525442" y="1254650"/>
            <a:ext cx="1699388" cy="1039249"/>
          </a:xfrm>
          <a:prstGeom prst="roundRect">
            <a:avLst>
              <a:gd name="adj" fmla="val 10000"/>
            </a:avLst>
          </a:prstGeom>
          <a:blipFill rotWithShape="1">
            <a:blip r:embed="rId4"/>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395536" y="2553711"/>
            <a:ext cx="8496944" cy="1299061"/>
          </a:xfrm>
          <a:custGeom>
            <a:avLst/>
            <a:gdLst>
              <a:gd name="connsiteX0" fmla="*/ 0 w 8496944"/>
              <a:gd name="connsiteY0" fmla="*/ 129906 h 1299061"/>
              <a:gd name="connsiteX1" fmla="*/ 129906 w 8496944"/>
              <a:gd name="connsiteY1" fmla="*/ 0 h 1299061"/>
              <a:gd name="connsiteX2" fmla="*/ 8367038 w 8496944"/>
              <a:gd name="connsiteY2" fmla="*/ 0 h 1299061"/>
              <a:gd name="connsiteX3" fmla="*/ 8496944 w 8496944"/>
              <a:gd name="connsiteY3" fmla="*/ 129906 h 1299061"/>
              <a:gd name="connsiteX4" fmla="*/ 8496944 w 8496944"/>
              <a:gd name="connsiteY4" fmla="*/ 1169155 h 1299061"/>
              <a:gd name="connsiteX5" fmla="*/ 8367038 w 8496944"/>
              <a:gd name="connsiteY5" fmla="*/ 1299061 h 1299061"/>
              <a:gd name="connsiteX6" fmla="*/ 129906 w 8496944"/>
              <a:gd name="connsiteY6" fmla="*/ 1299061 h 1299061"/>
              <a:gd name="connsiteX7" fmla="*/ 0 w 8496944"/>
              <a:gd name="connsiteY7" fmla="*/ 1169155 h 1299061"/>
              <a:gd name="connsiteX8" fmla="*/ 0 w 8496944"/>
              <a:gd name="connsiteY8" fmla="*/ 129906 h 129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944" h="1299061">
                <a:moveTo>
                  <a:pt x="0" y="129906"/>
                </a:moveTo>
                <a:cubicBezTo>
                  <a:pt x="0" y="58161"/>
                  <a:pt x="58161" y="0"/>
                  <a:pt x="129906" y="0"/>
                </a:cubicBezTo>
                <a:lnTo>
                  <a:pt x="8367038" y="0"/>
                </a:lnTo>
                <a:cubicBezTo>
                  <a:pt x="8438783" y="0"/>
                  <a:pt x="8496944" y="58161"/>
                  <a:pt x="8496944" y="129906"/>
                </a:cubicBezTo>
                <a:lnTo>
                  <a:pt x="8496944" y="1169155"/>
                </a:lnTo>
                <a:cubicBezTo>
                  <a:pt x="8496944" y="1240900"/>
                  <a:pt x="8438783" y="1299061"/>
                  <a:pt x="8367038" y="1299061"/>
                </a:cubicBezTo>
                <a:lnTo>
                  <a:pt x="129906" y="1299061"/>
                </a:lnTo>
                <a:cubicBezTo>
                  <a:pt x="58161" y="1299061"/>
                  <a:pt x="0" y="1240900"/>
                  <a:pt x="0" y="1169155"/>
                </a:cubicBezTo>
                <a:lnTo>
                  <a:pt x="0" y="12990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311292"/>
              <a:satOff val="13270"/>
              <a:lumOff val="2876"/>
              <a:alphaOff val="0"/>
            </a:schemeClr>
          </a:fillRef>
          <a:effectRef idx="2">
            <a:schemeClr val="accent5">
              <a:hueOff val="-3311292"/>
              <a:satOff val="13270"/>
              <a:lumOff val="2876"/>
              <a:alphaOff val="0"/>
            </a:schemeClr>
          </a:effectRef>
          <a:fontRef idx="minor">
            <a:schemeClr val="lt1"/>
          </a:fontRef>
        </p:style>
        <p:txBody>
          <a:bodyPr spcFirstLastPara="0" vert="horz" wrap="square" lIns="1920734" tIns="91440" rIns="91441" bIns="91440" numCol="1" spcCol="1270" anchor="ctr" anchorCtr="0">
            <a:noAutofit/>
          </a:bodyPr>
          <a:lstStyle/>
          <a:p>
            <a:pPr lvl="0" algn="justLow" defTabSz="1066800" rtl="1">
              <a:lnSpc>
                <a:spcPct val="90000"/>
              </a:lnSpc>
              <a:spcBef>
                <a:spcPct val="0"/>
              </a:spcBef>
              <a:spcAft>
                <a:spcPct val="35000"/>
              </a:spcAft>
            </a:pPr>
            <a:r>
              <a:rPr lang="ar-SA" sz="2400" kern="1200" smtClean="0"/>
              <a:t>يبدأ المدرس في تدريب الطفل علي الخطوات الجزئية التي لا يتمكن الطفل من أداءها </a:t>
            </a:r>
            <a:r>
              <a:rPr lang="ar-EG" sz="2400" kern="1200" smtClean="0"/>
              <a:t>.</a:t>
            </a:r>
            <a:endParaRPr lang="ar-EG" sz="2400" kern="1200" dirty="0"/>
          </a:p>
        </p:txBody>
      </p:sp>
      <p:sp>
        <p:nvSpPr>
          <p:cNvPr id="8" name="Rounded Rectangle 7"/>
          <p:cNvSpPr/>
          <p:nvPr/>
        </p:nvSpPr>
        <p:spPr>
          <a:xfrm>
            <a:off x="525442" y="2683617"/>
            <a:ext cx="1699388" cy="1039249"/>
          </a:xfrm>
          <a:prstGeom prst="roundRect">
            <a:avLst>
              <a:gd name="adj" fmla="val 10000"/>
            </a:avLst>
          </a:prstGeom>
          <a:blipFill rotWithShape="1">
            <a:blip r:embed="rId5"/>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3560789"/>
              <a:satOff val="15872"/>
              <a:lumOff val="1402"/>
              <a:alphaOff val="0"/>
            </a:schemeClr>
          </a:effectRef>
          <a:fontRef idx="minor">
            <a:schemeClr val="lt1">
              <a:hueOff val="0"/>
              <a:satOff val="0"/>
              <a:lumOff val="0"/>
              <a:alphaOff val="0"/>
            </a:schemeClr>
          </a:fontRef>
        </p:style>
      </p:sp>
      <p:sp>
        <p:nvSpPr>
          <p:cNvPr id="9" name="Freeform 8"/>
          <p:cNvSpPr/>
          <p:nvPr/>
        </p:nvSpPr>
        <p:spPr>
          <a:xfrm>
            <a:off x="395536" y="3982679"/>
            <a:ext cx="8496944" cy="1299061"/>
          </a:xfrm>
          <a:custGeom>
            <a:avLst/>
            <a:gdLst>
              <a:gd name="connsiteX0" fmla="*/ 0 w 8496944"/>
              <a:gd name="connsiteY0" fmla="*/ 129906 h 1299061"/>
              <a:gd name="connsiteX1" fmla="*/ 129906 w 8496944"/>
              <a:gd name="connsiteY1" fmla="*/ 0 h 1299061"/>
              <a:gd name="connsiteX2" fmla="*/ 8367038 w 8496944"/>
              <a:gd name="connsiteY2" fmla="*/ 0 h 1299061"/>
              <a:gd name="connsiteX3" fmla="*/ 8496944 w 8496944"/>
              <a:gd name="connsiteY3" fmla="*/ 129906 h 1299061"/>
              <a:gd name="connsiteX4" fmla="*/ 8496944 w 8496944"/>
              <a:gd name="connsiteY4" fmla="*/ 1169155 h 1299061"/>
              <a:gd name="connsiteX5" fmla="*/ 8367038 w 8496944"/>
              <a:gd name="connsiteY5" fmla="*/ 1299061 h 1299061"/>
              <a:gd name="connsiteX6" fmla="*/ 129906 w 8496944"/>
              <a:gd name="connsiteY6" fmla="*/ 1299061 h 1299061"/>
              <a:gd name="connsiteX7" fmla="*/ 0 w 8496944"/>
              <a:gd name="connsiteY7" fmla="*/ 1169155 h 1299061"/>
              <a:gd name="connsiteX8" fmla="*/ 0 w 8496944"/>
              <a:gd name="connsiteY8" fmla="*/ 129906 h 129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944" h="1299061">
                <a:moveTo>
                  <a:pt x="0" y="129906"/>
                </a:moveTo>
                <a:cubicBezTo>
                  <a:pt x="0" y="58161"/>
                  <a:pt x="58161" y="0"/>
                  <a:pt x="129906" y="0"/>
                </a:cubicBezTo>
                <a:lnTo>
                  <a:pt x="8367038" y="0"/>
                </a:lnTo>
                <a:cubicBezTo>
                  <a:pt x="8438783" y="0"/>
                  <a:pt x="8496944" y="58161"/>
                  <a:pt x="8496944" y="129906"/>
                </a:cubicBezTo>
                <a:lnTo>
                  <a:pt x="8496944" y="1169155"/>
                </a:lnTo>
                <a:cubicBezTo>
                  <a:pt x="8496944" y="1240900"/>
                  <a:pt x="8438783" y="1299061"/>
                  <a:pt x="8367038" y="1299061"/>
                </a:cubicBezTo>
                <a:lnTo>
                  <a:pt x="129906" y="1299061"/>
                </a:lnTo>
                <a:cubicBezTo>
                  <a:pt x="58161" y="1299061"/>
                  <a:pt x="0" y="1240900"/>
                  <a:pt x="0" y="1169155"/>
                </a:cubicBezTo>
                <a:lnTo>
                  <a:pt x="0" y="12990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622584"/>
              <a:satOff val="26541"/>
              <a:lumOff val="5752"/>
              <a:alphaOff val="0"/>
            </a:schemeClr>
          </a:fillRef>
          <a:effectRef idx="2">
            <a:schemeClr val="accent5">
              <a:hueOff val="-6622584"/>
              <a:satOff val="26541"/>
              <a:lumOff val="5752"/>
              <a:alphaOff val="0"/>
            </a:schemeClr>
          </a:effectRef>
          <a:fontRef idx="minor">
            <a:schemeClr val="lt1"/>
          </a:fontRef>
        </p:style>
        <p:txBody>
          <a:bodyPr spcFirstLastPara="0" vert="horz" wrap="square" lIns="1920734" tIns="91440" rIns="91441" bIns="91440" numCol="1" spcCol="1270" anchor="ctr" anchorCtr="0">
            <a:noAutofit/>
          </a:bodyPr>
          <a:lstStyle/>
          <a:p>
            <a:pPr lvl="0" algn="justLow" defTabSz="1066800" rtl="1">
              <a:lnSpc>
                <a:spcPct val="90000"/>
              </a:lnSpc>
              <a:spcBef>
                <a:spcPct val="0"/>
              </a:spcBef>
              <a:spcAft>
                <a:spcPct val="35000"/>
              </a:spcAft>
            </a:pPr>
            <a:r>
              <a:rPr lang="ar-EG" sz="2400" kern="1200" dirty="0" smtClean="0"/>
              <a:t>بعد انتهاء الطفل من التمكن من أداء هذه الخطوة الجزئية ينتقل المدرس إلي تدريب الطفل علي الخطوة التي تليها من الخطوات التي لا يعرفها الطفل .</a:t>
            </a:r>
            <a:endParaRPr lang="ar-EG" sz="2400" kern="1200" dirty="0"/>
          </a:p>
        </p:txBody>
      </p:sp>
      <p:sp>
        <p:nvSpPr>
          <p:cNvPr id="10" name="Rounded Rectangle 9"/>
          <p:cNvSpPr/>
          <p:nvPr/>
        </p:nvSpPr>
        <p:spPr>
          <a:xfrm>
            <a:off x="525442" y="4112585"/>
            <a:ext cx="1699388" cy="1039249"/>
          </a:xfrm>
          <a:prstGeom prst="roundRect">
            <a:avLst>
              <a:gd name="adj" fmla="val 10000"/>
            </a:avLst>
          </a:prstGeom>
          <a:blipFill rotWithShape="1">
            <a:blip r:embed="rId6"/>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7121577"/>
              <a:satOff val="31745"/>
              <a:lumOff val="2805"/>
              <a:alphaOff val="0"/>
            </a:schemeClr>
          </a:effectRef>
          <a:fontRef idx="minor">
            <a:schemeClr val="lt1">
              <a:hueOff val="0"/>
              <a:satOff val="0"/>
              <a:lumOff val="0"/>
              <a:alphaOff val="0"/>
            </a:schemeClr>
          </a:fontRef>
        </p:style>
      </p:sp>
      <p:sp>
        <p:nvSpPr>
          <p:cNvPr id="11" name="Freeform 10"/>
          <p:cNvSpPr/>
          <p:nvPr/>
        </p:nvSpPr>
        <p:spPr>
          <a:xfrm>
            <a:off x="395536" y="5373221"/>
            <a:ext cx="8496944" cy="1299061"/>
          </a:xfrm>
          <a:custGeom>
            <a:avLst/>
            <a:gdLst>
              <a:gd name="connsiteX0" fmla="*/ 0 w 8496944"/>
              <a:gd name="connsiteY0" fmla="*/ 129906 h 1299061"/>
              <a:gd name="connsiteX1" fmla="*/ 129906 w 8496944"/>
              <a:gd name="connsiteY1" fmla="*/ 0 h 1299061"/>
              <a:gd name="connsiteX2" fmla="*/ 8367038 w 8496944"/>
              <a:gd name="connsiteY2" fmla="*/ 0 h 1299061"/>
              <a:gd name="connsiteX3" fmla="*/ 8496944 w 8496944"/>
              <a:gd name="connsiteY3" fmla="*/ 129906 h 1299061"/>
              <a:gd name="connsiteX4" fmla="*/ 8496944 w 8496944"/>
              <a:gd name="connsiteY4" fmla="*/ 1169155 h 1299061"/>
              <a:gd name="connsiteX5" fmla="*/ 8367038 w 8496944"/>
              <a:gd name="connsiteY5" fmla="*/ 1299061 h 1299061"/>
              <a:gd name="connsiteX6" fmla="*/ 129906 w 8496944"/>
              <a:gd name="connsiteY6" fmla="*/ 1299061 h 1299061"/>
              <a:gd name="connsiteX7" fmla="*/ 0 w 8496944"/>
              <a:gd name="connsiteY7" fmla="*/ 1169155 h 1299061"/>
              <a:gd name="connsiteX8" fmla="*/ 0 w 8496944"/>
              <a:gd name="connsiteY8" fmla="*/ 129906 h 129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944" h="1299061">
                <a:moveTo>
                  <a:pt x="0" y="129906"/>
                </a:moveTo>
                <a:cubicBezTo>
                  <a:pt x="0" y="58161"/>
                  <a:pt x="58161" y="0"/>
                  <a:pt x="129906" y="0"/>
                </a:cubicBezTo>
                <a:lnTo>
                  <a:pt x="8367038" y="0"/>
                </a:lnTo>
                <a:cubicBezTo>
                  <a:pt x="8438783" y="0"/>
                  <a:pt x="8496944" y="58161"/>
                  <a:pt x="8496944" y="129906"/>
                </a:cubicBezTo>
                <a:lnTo>
                  <a:pt x="8496944" y="1169155"/>
                </a:lnTo>
                <a:cubicBezTo>
                  <a:pt x="8496944" y="1240900"/>
                  <a:pt x="8438783" y="1299061"/>
                  <a:pt x="8367038" y="1299061"/>
                </a:cubicBezTo>
                <a:lnTo>
                  <a:pt x="129906" y="1299061"/>
                </a:lnTo>
                <a:cubicBezTo>
                  <a:pt x="58161" y="1299061"/>
                  <a:pt x="0" y="1240900"/>
                  <a:pt x="0" y="1169155"/>
                </a:cubicBezTo>
                <a:lnTo>
                  <a:pt x="0" y="12990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1920734" tIns="91440" rIns="91441" bIns="91440" numCol="1" spcCol="1270" anchor="ctr" anchorCtr="0">
            <a:noAutofit/>
          </a:bodyPr>
          <a:lstStyle/>
          <a:p>
            <a:pPr lvl="0" algn="justLow" defTabSz="1066800" rtl="1">
              <a:lnSpc>
                <a:spcPct val="90000"/>
              </a:lnSpc>
              <a:spcBef>
                <a:spcPct val="0"/>
              </a:spcBef>
              <a:spcAft>
                <a:spcPct val="35000"/>
              </a:spcAft>
            </a:pPr>
            <a:r>
              <a:rPr lang="ar-EG" sz="2400" kern="1200" dirty="0" smtClean="0"/>
              <a:t>بانتهاء التدريب علي الخطوات الجزئية بأكملها يجري المدرس تقييما نهائيا علي المهمة بأكملها بجعل الطفل يؤدي المهمة كاملة و التأكد من تمكنه من أداء كل أجزائها بشكل مناسب .</a:t>
            </a:r>
            <a:endParaRPr lang="ar-EG" sz="2400" kern="1200" dirty="0"/>
          </a:p>
        </p:txBody>
      </p:sp>
      <p:sp>
        <p:nvSpPr>
          <p:cNvPr id="12" name="Rounded Rectangle 11"/>
          <p:cNvSpPr/>
          <p:nvPr/>
        </p:nvSpPr>
        <p:spPr>
          <a:xfrm>
            <a:off x="525442" y="5541553"/>
            <a:ext cx="1699388" cy="1039249"/>
          </a:xfrm>
          <a:prstGeom prst="roundRect">
            <a:avLst>
              <a:gd name="adj" fmla="val 10000"/>
            </a:avLst>
          </a:prstGeom>
          <a:blipFill rotWithShape="1">
            <a:blip r:embed="rId7"/>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10682366"/>
              <a:satOff val="47617"/>
              <a:lumOff val="4207"/>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469515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par>
                                <p:cTn id="21" presetID="6"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par>
                                <p:cTn id="37" presetID="6"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619672" y="188640"/>
            <a:ext cx="6390456" cy="792088"/>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محددات القيام بتحليل المهمة</a:t>
            </a:r>
            <a:endParaRPr lang="en-US" sz="2800" dirty="0"/>
          </a:p>
        </p:txBody>
      </p:sp>
      <p:sp>
        <p:nvSpPr>
          <p:cNvPr id="5" name="Freeform 4"/>
          <p:cNvSpPr/>
          <p:nvPr/>
        </p:nvSpPr>
        <p:spPr>
          <a:xfrm>
            <a:off x="6880289" y="1124743"/>
            <a:ext cx="2010142" cy="558924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52400" tIns="1117849" rIns="152401" bIns="1117848" numCol="1" spcCol="1270" anchor="ctr" anchorCtr="0">
            <a:noAutofit/>
          </a:bodyPr>
          <a:lstStyle/>
          <a:p>
            <a:pPr lvl="0" algn="justLow" defTabSz="1066800" rtl="1">
              <a:lnSpc>
                <a:spcPct val="90000"/>
              </a:lnSpc>
              <a:spcBef>
                <a:spcPct val="0"/>
              </a:spcBef>
              <a:spcAft>
                <a:spcPct val="35000"/>
              </a:spcAft>
            </a:pPr>
            <a:r>
              <a:rPr lang="ar-SA" sz="2400" kern="1200" dirty="0" smtClean="0"/>
              <a:t>يجب علي المدرس عدم الاقتصاد في عدد الخطوات أثناء القيام بتحليل المهمة </a:t>
            </a:r>
            <a:r>
              <a:rPr lang="ar-EG" sz="2400" kern="1200" dirty="0" smtClean="0"/>
              <a:t>.</a:t>
            </a:r>
            <a:endParaRPr lang="ar-EG" sz="2400" kern="1200" dirty="0">
              <a:solidFill>
                <a:srgbClr val="0070C0"/>
              </a:solidFill>
            </a:endParaRPr>
          </a:p>
        </p:txBody>
      </p:sp>
      <p:sp>
        <p:nvSpPr>
          <p:cNvPr id="6" name="Freeform 5"/>
          <p:cNvSpPr/>
          <p:nvPr/>
        </p:nvSpPr>
        <p:spPr>
          <a:xfrm>
            <a:off x="4719387" y="1124743"/>
            <a:ext cx="2010142" cy="558924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311292"/>
              <a:satOff val="13270"/>
              <a:lumOff val="2876"/>
              <a:alphaOff val="0"/>
            </a:schemeClr>
          </a:fillRef>
          <a:effectRef idx="2">
            <a:schemeClr val="accent5">
              <a:hueOff val="-3311292"/>
              <a:satOff val="13270"/>
              <a:lumOff val="2876"/>
              <a:alphaOff val="0"/>
            </a:schemeClr>
          </a:effectRef>
          <a:fontRef idx="minor">
            <a:schemeClr val="lt1"/>
          </a:fontRef>
        </p:style>
        <p:txBody>
          <a:bodyPr spcFirstLastPara="0" vert="horz" wrap="square" lIns="152400" tIns="1117849" rIns="152401" bIns="1117848" numCol="1" spcCol="1270" anchor="ctr" anchorCtr="0">
            <a:noAutofit/>
          </a:bodyPr>
          <a:lstStyle/>
          <a:p>
            <a:pPr lvl="0" algn="justLow" defTabSz="1066800" rtl="1">
              <a:lnSpc>
                <a:spcPct val="90000"/>
              </a:lnSpc>
              <a:spcBef>
                <a:spcPct val="0"/>
              </a:spcBef>
              <a:spcAft>
                <a:spcPct val="35000"/>
              </a:spcAft>
            </a:pPr>
            <a:r>
              <a:rPr lang="ar-EG" sz="2400" kern="1200" dirty="0" smtClean="0"/>
              <a:t>يجب أن لا يكون تحليل المهمة لمهمة معينة متطابقا بحيث نجده صورة واحدة لكل الأطفال ولكن يجب علي المدرس اختيار ما يناسب لكل طفل.</a:t>
            </a:r>
            <a:endParaRPr lang="ar-EG" sz="2400" kern="1200" dirty="0"/>
          </a:p>
        </p:txBody>
      </p:sp>
      <p:sp>
        <p:nvSpPr>
          <p:cNvPr id="7" name="Freeform 6"/>
          <p:cNvSpPr/>
          <p:nvPr/>
        </p:nvSpPr>
        <p:spPr>
          <a:xfrm>
            <a:off x="2558486" y="1124743"/>
            <a:ext cx="2010142" cy="558924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622584"/>
              <a:satOff val="26541"/>
              <a:lumOff val="5752"/>
              <a:alphaOff val="0"/>
            </a:schemeClr>
          </a:fillRef>
          <a:effectRef idx="2">
            <a:schemeClr val="accent5">
              <a:hueOff val="-6622584"/>
              <a:satOff val="26541"/>
              <a:lumOff val="5752"/>
              <a:alphaOff val="0"/>
            </a:schemeClr>
          </a:effectRef>
          <a:fontRef idx="minor">
            <a:schemeClr val="lt1"/>
          </a:fontRef>
        </p:style>
        <p:txBody>
          <a:bodyPr spcFirstLastPara="0" vert="horz" wrap="square" lIns="152400" tIns="1117849" rIns="152401" bIns="1117848" numCol="1" spcCol="1270" anchor="ctr" anchorCtr="0">
            <a:noAutofit/>
          </a:bodyPr>
          <a:lstStyle/>
          <a:p>
            <a:pPr lvl="0" algn="justLow" defTabSz="1066800" rtl="1">
              <a:lnSpc>
                <a:spcPct val="90000"/>
              </a:lnSpc>
              <a:spcBef>
                <a:spcPct val="0"/>
              </a:spcBef>
              <a:spcAft>
                <a:spcPct val="35000"/>
              </a:spcAft>
            </a:pPr>
            <a:r>
              <a:rPr lang="ar-EG" sz="2400" kern="1200" dirty="0" smtClean="0"/>
              <a:t>يجب أن تتمتع خطوات المهمة بالتسلسل و التتابع الدقيق في خطواتها بحيث يكون ترتيب خطواتها دقيقا متناسقا و واقعيا و ليس من خيال المدرس. </a:t>
            </a:r>
            <a:endParaRPr lang="ar-EG" sz="2400" kern="1200" dirty="0"/>
          </a:p>
        </p:txBody>
      </p:sp>
      <p:sp>
        <p:nvSpPr>
          <p:cNvPr id="8" name="Freeform 7"/>
          <p:cNvSpPr/>
          <p:nvPr/>
        </p:nvSpPr>
        <p:spPr>
          <a:xfrm>
            <a:off x="397585" y="1124743"/>
            <a:ext cx="2010142" cy="558924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152400" tIns="1117849" rIns="152401" bIns="1117848" numCol="1" spcCol="1270" anchor="ctr" anchorCtr="0">
            <a:noAutofit/>
          </a:bodyPr>
          <a:lstStyle/>
          <a:p>
            <a:pPr lvl="0" algn="justLow" defTabSz="1066800" rtl="1">
              <a:lnSpc>
                <a:spcPct val="90000"/>
              </a:lnSpc>
              <a:spcBef>
                <a:spcPct val="0"/>
              </a:spcBef>
              <a:spcAft>
                <a:spcPct val="35000"/>
              </a:spcAft>
            </a:pPr>
            <a:r>
              <a:rPr lang="ar-EG" sz="2400" kern="1200" dirty="0" smtClean="0"/>
              <a:t>يتم في كثير من الأحيان تدريس المهارات عكس الاتجاه الطبيعي الذي قد يتبارد إلي ذهن المدرس التدريس به  فيتم تدريس مهارات مثل مهارات الفك بالنسبة للمهارات المهنية .</a:t>
            </a:r>
            <a:endParaRPr lang="ar-EG" sz="2400" kern="1200" dirty="0"/>
          </a:p>
        </p:txBody>
      </p:sp>
    </p:spTree>
    <p:extLst>
      <p:ext uri="{BB962C8B-B14F-4D97-AF65-F5344CB8AC3E}">
        <p14:creationId xmlns:p14="http://schemas.microsoft.com/office/powerpoint/2010/main" val="4067837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683568" y="188640"/>
            <a:ext cx="8064896" cy="792088"/>
          </a:xfrm>
        </p:spPr>
        <p:style>
          <a:lnRef idx="0">
            <a:schemeClr val="accent6"/>
          </a:lnRef>
          <a:fillRef idx="3">
            <a:schemeClr val="accent6"/>
          </a:fillRef>
          <a:effectRef idx="3">
            <a:schemeClr val="accent6"/>
          </a:effectRef>
          <a:fontRef idx="minor">
            <a:schemeClr val="lt1"/>
          </a:fontRef>
        </p:style>
        <p:txBody>
          <a:bodyPr>
            <a:noAutofit/>
          </a:bodyPr>
          <a:lstStyle/>
          <a:p>
            <a:pPr rtl="1"/>
            <a:r>
              <a:rPr lang="ar-SA" sz="2800" dirty="0"/>
              <a:t>بادر بتقديم مستوي المساعدة المناسب قبل أن يتعرض الطفل للإرتباك</a:t>
            </a:r>
            <a:endParaRPr lang="en-US" sz="2800" dirty="0"/>
          </a:p>
        </p:txBody>
      </p:sp>
      <p:graphicFrame>
        <p:nvGraphicFramePr>
          <p:cNvPr id="3" name="Diagram 2"/>
          <p:cNvGraphicFramePr/>
          <p:nvPr>
            <p:extLst>
              <p:ext uri="{D42A27DB-BD31-4B8C-83A1-F6EECF244321}">
                <p14:modId xmlns:p14="http://schemas.microsoft.com/office/powerpoint/2010/main" val="1127351473"/>
              </p:ext>
            </p:extLst>
          </p:nvPr>
        </p:nvGraphicFramePr>
        <p:xfrm>
          <a:off x="251520" y="1124744"/>
          <a:ext cx="8674832"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42777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1331640" y="188640"/>
            <a:ext cx="6480720" cy="792088"/>
          </a:xfrm>
        </p:spPr>
        <p:style>
          <a:lnRef idx="0">
            <a:schemeClr val="accent3"/>
          </a:lnRef>
          <a:fillRef idx="3">
            <a:schemeClr val="accent3"/>
          </a:fillRef>
          <a:effectRef idx="3">
            <a:schemeClr val="accent3"/>
          </a:effectRef>
          <a:fontRef idx="minor">
            <a:schemeClr val="lt1"/>
          </a:fontRef>
        </p:style>
        <p:txBody>
          <a:bodyPr>
            <a:noAutofit/>
          </a:bodyPr>
          <a:lstStyle/>
          <a:p>
            <a:pPr rtl="1"/>
            <a:r>
              <a:rPr lang="ar-SA" sz="2800" dirty="0"/>
              <a:t>الطرق التربوية الرائدة والحديثة في تعليم المعاقين عقلياً</a:t>
            </a:r>
            <a:endParaRPr lang="en-US" sz="2800" dirty="0"/>
          </a:p>
        </p:txBody>
      </p:sp>
      <p:graphicFrame>
        <p:nvGraphicFramePr>
          <p:cNvPr id="3" name="Diagram 2"/>
          <p:cNvGraphicFramePr/>
          <p:nvPr>
            <p:extLst>
              <p:ext uri="{D42A27DB-BD31-4B8C-83A1-F6EECF244321}">
                <p14:modId xmlns:p14="http://schemas.microsoft.com/office/powerpoint/2010/main" val="2004590153"/>
              </p:ext>
            </p:extLst>
          </p:nvPr>
        </p:nvGraphicFramePr>
        <p:xfrm>
          <a:off x="683568" y="1196752"/>
          <a:ext cx="8280920" cy="54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78670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p:cNvGraphicFramePr>
          <p:nvPr>
            <p:extLst>
              <p:ext uri="{D42A27DB-BD31-4B8C-83A1-F6EECF244321}">
                <p14:modId xmlns:p14="http://schemas.microsoft.com/office/powerpoint/2010/main" val="2716703882"/>
              </p:ext>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5747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Straight Connector 5"/>
          <p:cNvSpPr/>
          <p:nvPr/>
        </p:nvSpPr>
        <p:spPr>
          <a:xfrm>
            <a:off x="8962009" y="1276157"/>
            <a:ext cx="0" cy="4762886"/>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ectangle 6"/>
          <p:cNvSpPr/>
          <p:nvPr/>
        </p:nvSpPr>
        <p:spPr>
          <a:xfrm>
            <a:off x="6315961" y="1434920"/>
            <a:ext cx="2505013" cy="2143298"/>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8" name="Freeform 7"/>
          <p:cNvSpPr/>
          <p:nvPr/>
        </p:nvSpPr>
        <p:spPr>
          <a:xfrm>
            <a:off x="6315961" y="3578219"/>
            <a:ext cx="2505013" cy="2460824"/>
          </a:xfrm>
          <a:custGeom>
            <a:avLst/>
            <a:gdLst>
              <a:gd name="connsiteX0" fmla="*/ 0 w 2505013"/>
              <a:gd name="connsiteY0" fmla="*/ 0 h 2460824"/>
              <a:gd name="connsiteX1" fmla="*/ 2505013 w 2505013"/>
              <a:gd name="connsiteY1" fmla="*/ 0 h 2460824"/>
              <a:gd name="connsiteX2" fmla="*/ 2505013 w 2505013"/>
              <a:gd name="connsiteY2" fmla="*/ 2460824 h 2460824"/>
              <a:gd name="connsiteX3" fmla="*/ 0 w 2505013"/>
              <a:gd name="connsiteY3" fmla="*/ 2460824 h 2460824"/>
              <a:gd name="connsiteX4" fmla="*/ 0 w 2505013"/>
              <a:gd name="connsiteY4" fmla="*/ 0 h 2460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013" h="2460824">
                <a:moveTo>
                  <a:pt x="0" y="0"/>
                </a:moveTo>
                <a:lnTo>
                  <a:pt x="2505013" y="0"/>
                </a:lnTo>
                <a:lnTo>
                  <a:pt x="2505013" y="2460824"/>
                </a:lnTo>
                <a:lnTo>
                  <a:pt x="0" y="24608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0070C0"/>
                </a:solidFill>
              </a:rPr>
              <a:t>وضع سيجان برنامج التربية الخاصة ركز فيه على تدريب حواس الطفل وتنمية مهاراته الحركية ومساعدته على استكشاف البيئة التي يعيش فيها .</a:t>
            </a:r>
            <a:endParaRPr lang="ar-EG" sz="2400" kern="1200" dirty="0">
              <a:solidFill>
                <a:srgbClr val="0070C0"/>
              </a:solidFill>
            </a:endParaRPr>
          </a:p>
        </p:txBody>
      </p:sp>
      <p:sp>
        <p:nvSpPr>
          <p:cNvPr id="9" name="Freeform 8"/>
          <p:cNvSpPr/>
          <p:nvPr/>
        </p:nvSpPr>
        <p:spPr>
          <a:xfrm>
            <a:off x="6315961" y="746948"/>
            <a:ext cx="2646047" cy="529209"/>
          </a:xfrm>
          <a:custGeom>
            <a:avLst/>
            <a:gdLst>
              <a:gd name="connsiteX0" fmla="*/ 0 w 2646047"/>
              <a:gd name="connsiteY0" fmla="*/ 0 h 529209"/>
              <a:gd name="connsiteX1" fmla="*/ 2646047 w 2646047"/>
              <a:gd name="connsiteY1" fmla="*/ 0 h 529209"/>
              <a:gd name="connsiteX2" fmla="*/ 2646047 w 2646047"/>
              <a:gd name="connsiteY2" fmla="*/ 529209 h 529209"/>
              <a:gd name="connsiteX3" fmla="*/ 0 w 2646047"/>
              <a:gd name="connsiteY3" fmla="*/ 529209 h 529209"/>
              <a:gd name="connsiteX4" fmla="*/ 0 w 2646047"/>
              <a:gd name="connsiteY4" fmla="*/ 0 h 52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6047" h="529209">
                <a:moveTo>
                  <a:pt x="0" y="0"/>
                </a:moveTo>
                <a:lnTo>
                  <a:pt x="2646047" y="0"/>
                </a:lnTo>
                <a:lnTo>
                  <a:pt x="2646047" y="529209"/>
                </a:lnTo>
                <a:lnTo>
                  <a:pt x="0" y="529209"/>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3660" tIns="73660" rIns="73660" bIns="73660" numCol="1" spcCol="1270" anchor="ctr" anchorCtr="0">
            <a:noAutofit/>
          </a:bodyPr>
          <a:lstStyle/>
          <a:p>
            <a:pPr lvl="0" algn="ctr" defTabSz="1289050" rtl="1">
              <a:lnSpc>
                <a:spcPct val="90000"/>
              </a:lnSpc>
              <a:spcBef>
                <a:spcPct val="0"/>
              </a:spcBef>
              <a:spcAft>
                <a:spcPct val="35000"/>
              </a:spcAft>
            </a:pPr>
            <a:r>
              <a:rPr lang="ar-EG" sz="2900" kern="1200" dirty="0" smtClean="0"/>
              <a:t>طريقة سيجان</a:t>
            </a:r>
            <a:endParaRPr lang="ar-EG" sz="2900" kern="1200" dirty="0"/>
          </a:p>
        </p:txBody>
      </p:sp>
      <p:sp>
        <p:nvSpPr>
          <p:cNvPr id="10" name="Straight Connector 9"/>
          <p:cNvSpPr/>
          <p:nvPr/>
        </p:nvSpPr>
        <p:spPr>
          <a:xfrm>
            <a:off x="5967031" y="1276157"/>
            <a:ext cx="0" cy="4762886"/>
          </a:xfrm>
          <a:prstGeom prst="line">
            <a:avLst/>
          </a:prstGeom>
        </p:spPr>
        <p:style>
          <a:lnRef idx="2">
            <a:schemeClr val="accent5">
              <a:hueOff val="-4966938"/>
              <a:satOff val="19906"/>
              <a:lumOff val="4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3320984" y="1434920"/>
            <a:ext cx="2505013" cy="2143298"/>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hueOff val="-4966938"/>
              <a:satOff val="19906"/>
              <a:lumOff val="4314"/>
              <a:alphaOff val="0"/>
            </a:schemeClr>
          </a:effectRef>
          <a:fontRef idx="minor">
            <a:schemeClr val="lt1"/>
          </a:fontRef>
        </p:style>
      </p:sp>
      <p:sp>
        <p:nvSpPr>
          <p:cNvPr id="12" name="Freeform 11"/>
          <p:cNvSpPr/>
          <p:nvPr/>
        </p:nvSpPr>
        <p:spPr>
          <a:xfrm>
            <a:off x="3320984" y="3578219"/>
            <a:ext cx="2505013" cy="2460824"/>
          </a:xfrm>
          <a:custGeom>
            <a:avLst/>
            <a:gdLst>
              <a:gd name="connsiteX0" fmla="*/ 0 w 2505013"/>
              <a:gd name="connsiteY0" fmla="*/ 0 h 2460824"/>
              <a:gd name="connsiteX1" fmla="*/ 2505013 w 2505013"/>
              <a:gd name="connsiteY1" fmla="*/ 0 h 2460824"/>
              <a:gd name="connsiteX2" fmla="*/ 2505013 w 2505013"/>
              <a:gd name="connsiteY2" fmla="*/ 2460824 h 2460824"/>
              <a:gd name="connsiteX3" fmla="*/ 0 w 2505013"/>
              <a:gd name="connsiteY3" fmla="*/ 2460824 h 2460824"/>
              <a:gd name="connsiteX4" fmla="*/ 0 w 2505013"/>
              <a:gd name="connsiteY4" fmla="*/ 0 h 2460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013" h="2460824">
                <a:moveTo>
                  <a:pt x="0" y="0"/>
                </a:moveTo>
                <a:lnTo>
                  <a:pt x="2505013" y="0"/>
                </a:lnTo>
                <a:lnTo>
                  <a:pt x="2505013" y="2460824"/>
                </a:lnTo>
                <a:lnTo>
                  <a:pt x="0" y="24608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0070C0"/>
                </a:solidFill>
              </a:rPr>
              <a:t>ركزت منتسوري جهودها على تربية وتعليم المعاقين عقلياً وقد اعتبرت مشكلة الإعاقة العقلية مشكلة تربوية أكثر منها مشكلة طبية عن رغباتهم.</a:t>
            </a:r>
            <a:endParaRPr lang="ar-EG" sz="2400" kern="1200" dirty="0">
              <a:solidFill>
                <a:srgbClr val="0070C0"/>
              </a:solidFill>
            </a:endParaRPr>
          </a:p>
        </p:txBody>
      </p:sp>
      <p:sp>
        <p:nvSpPr>
          <p:cNvPr id="13" name="Freeform 12"/>
          <p:cNvSpPr/>
          <p:nvPr/>
        </p:nvSpPr>
        <p:spPr>
          <a:xfrm>
            <a:off x="3320984" y="746948"/>
            <a:ext cx="2646047" cy="529209"/>
          </a:xfrm>
          <a:custGeom>
            <a:avLst/>
            <a:gdLst>
              <a:gd name="connsiteX0" fmla="*/ 0 w 2646047"/>
              <a:gd name="connsiteY0" fmla="*/ 0 h 529209"/>
              <a:gd name="connsiteX1" fmla="*/ 2646047 w 2646047"/>
              <a:gd name="connsiteY1" fmla="*/ 0 h 529209"/>
              <a:gd name="connsiteX2" fmla="*/ 2646047 w 2646047"/>
              <a:gd name="connsiteY2" fmla="*/ 529209 h 529209"/>
              <a:gd name="connsiteX3" fmla="*/ 0 w 2646047"/>
              <a:gd name="connsiteY3" fmla="*/ 529209 h 529209"/>
              <a:gd name="connsiteX4" fmla="*/ 0 w 2646047"/>
              <a:gd name="connsiteY4" fmla="*/ 0 h 52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6047" h="529209">
                <a:moveTo>
                  <a:pt x="0" y="0"/>
                </a:moveTo>
                <a:lnTo>
                  <a:pt x="2646047" y="0"/>
                </a:lnTo>
                <a:lnTo>
                  <a:pt x="2646047" y="529209"/>
                </a:lnTo>
                <a:lnTo>
                  <a:pt x="0" y="529209"/>
                </a:lnTo>
                <a:lnTo>
                  <a:pt x="0" y="0"/>
                </a:lnTo>
                <a:close/>
              </a:path>
            </a:pathLst>
          </a:custGeom>
        </p:spPr>
        <p:style>
          <a:lnRef idx="2">
            <a:schemeClr val="accent5">
              <a:hueOff val="-4966938"/>
              <a:satOff val="19906"/>
              <a:lumOff val="4314"/>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73660" tIns="73660" rIns="73660" bIns="73660" numCol="1" spcCol="1270" anchor="ctr" anchorCtr="0">
            <a:noAutofit/>
          </a:bodyPr>
          <a:lstStyle/>
          <a:p>
            <a:pPr lvl="0" algn="ctr" defTabSz="1289050" rtl="1">
              <a:lnSpc>
                <a:spcPct val="90000"/>
              </a:lnSpc>
              <a:spcBef>
                <a:spcPct val="0"/>
              </a:spcBef>
              <a:spcAft>
                <a:spcPct val="35000"/>
              </a:spcAft>
            </a:pPr>
            <a:r>
              <a:rPr lang="ar-EG" sz="2900" kern="1200" dirty="0" smtClean="0"/>
              <a:t>طريقة منتسوري</a:t>
            </a:r>
            <a:endParaRPr lang="ar-EG" sz="2900" kern="1200" dirty="0"/>
          </a:p>
        </p:txBody>
      </p:sp>
      <p:sp>
        <p:nvSpPr>
          <p:cNvPr id="14" name="Straight Connector 13"/>
          <p:cNvSpPr/>
          <p:nvPr/>
        </p:nvSpPr>
        <p:spPr>
          <a:xfrm>
            <a:off x="2972054" y="1276157"/>
            <a:ext cx="0" cy="4762886"/>
          </a:xfrm>
          <a:prstGeom prst="line">
            <a:avLst/>
          </a:prstGeom>
        </p:spPr>
        <p:style>
          <a:lnRef idx="2">
            <a:schemeClr val="accent5">
              <a:hueOff val="-9933876"/>
              <a:satOff val="39811"/>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ectangle 14"/>
          <p:cNvSpPr/>
          <p:nvPr/>
        </p:nvSpPr>
        <p:spPr>
          <a:xfrm>
            <a:off x="326006" y="1434920"/>
            <a:ext cx="2505013" cy="2143298"/>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hueOff val="-9933876"/>
              <a:satOff val="39811"/>
              <a:lumOff val="8628"/>
              <a:alphaOff val="0"/>
            </a:schemeClr>
          </a:effectRef>
          <a:fontRef idx="minor">
            <a:schemeClr val="lt1"/>
          </a:fontRef>
        </p:style>
      </p:sp>
      <p:sp>
        <p:nvSpPr>
          <p:cNvPr id="16" name="Freeform 15"/>
          <p:cNvSpPr/>
          <p:nvPr/>
        </p:nvSpPr>
        <p:spPr>
          <a:xfrm>
            <a:off x="326006" y="3578219"/>
            <a:ext cx="2505013" cy="2460824"/>
          </a:xfrm>
          <a:custGeom>
            <a:avLst/>
            <a:gdLst>
              <a:gd name="connsiteX0" fmla="*/ 0 w 2505013"/>
              <a:gd name="connsiteY0" fmla="*/ 0 h 2460824"/>
              <a:gd name="connsiteX1" fmla="*/ 2505013 w 2505013"/>
              <a:gd name="connsiteY1" fmla="*/ 0 h 2460824"/>
              <a:gd name="connsiteX2" fmla="*/ 2505013 w 2505013"/>
              <a:gd name="connsiteY2" fmla="*/ 2460824 h 2460824"/>
              <a:gd name="connsiteX3" fmla="*/ 0 w 2505013"/>
              <a:gd name="connsiteY3" fmla="*/ 2460824 h 2460824"/>
              <a:gd name="connsiteX4" fmla="*/ 0 w 2505013"/>
              <a:gd name="connsiteY4" fmla="*/ 0 h 2460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013" h="2460824">
                <a:moveTo>
                  <a:pt x="0" y="0"/>
                </a:moveTo>
                <a:lnTo>
                  <a:pt x="2505013" y="0"/>
                </a:lnTo>
                <a:lnTo>
                  <a:pt x="2505013" y="2460824"/>
                </a:lnTo>
                <a:lnTo>
                  <a:pt x="0" y="24608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0070C0"/>
                </a:solidFill>
              </a:rPr>
              <a:t>تؤكد دسكدرس على أهمية عمليات تدريب الحواس والانتباه بالنسبة للأطفال المعاقين عقلياً فإنه لكي يتم تعليمهم ينبغي توجيه الانتباه للأمور الحسية.</a:t>
            </a:r>
            <a:endParaRPr lang="ar-EG" sz="2400" kern="1200" dirty="0">
              <a:solidFill>
                <a:srgbClr val="0070C0"/>
              </a:solidFill>
            </a:endParaRPr>
          </a:p>
        </p:txBody>
      </p:sp>
      <p:sp>
        <p:nvSpPr>
          <p:cNvPr id="18" name="Freeform 17"/>
          <p:cNvSpPr/>
          <p:nvPr/>
        </p:nvSpPr>
        <p:spPr>
          <a:xfrm>
            <a:off x="326006" y="746948"/>
            <a:ext cx="2646047" cy="529209"/>
          </a:xfrm>
          <a:custGeom>
            <a:avLst/>
            <a:gdLst>
              <a:gd name="connsiteX0" fmla="*/ 0 w 2646047"/>
              <a:gd name="connsiteY0" fmla="*/ 0 h 529209"/>
              <a:gd name="connsiteX1" fmla="*/ 2646047 w 2646047"/>
              <a:gd name="connsiteY1" fmla="*/ 0 h 529209"/>
              <a:gd name="connsiteX2" fmla="*/ 2646047 w 2646047"/>
              <a:gd name="connsiteY2" fmla="*/ 529209 h 529209"/>
              <a:gd name="connsiteX3" fmla="*/ 0 w 2646047"/>
              <a:gd name="connsiteY3" fmla="*/ 529209 h 529209"/>
              <a:gd name="connsiteX4" fmla="*/ 0 w 2646047"/>
              <a:gd name="connsiteY4" fmla="*/ 0 h 52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6047" h="529209">
                <a:moveTo>
                  <a:pt x="0" y="0"/>
                </a:moveTo>
                <a:lnTo>
                  <a:pt x="2646047" y="0"/>
                </a:lnTo>
                <a:lnTo>
                  <a:pt x="2646047" y="529209"/>
                </a:lnTo>
                <a:lnTo>
                  <a:pt x="0" y="529209"/>
                </a:lnTo>
                <a:lnTo>
                  <a:pt x="0" y="0"/>
                </a:lnTo>
                <a:close/>
              </a:path>
            </a:pathLst>
          </a:custGeom>
        </p:spPr>
        <p:style>
          <a:lnRef idx="2">
            <a:schemeClr val="accent5">
              <a:hueOff val="-9933876"/>
              <a:satOff val="39811"/>
              <a:lumOff val="8628"/>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73660" tIns="73660" rIns="73660" bIns="73660" numCol="1" spcCol="1270" anchor="ctr" anchorCtr="0">
            <a:noAutofit/>
          </a:bodyPr>
          <a:lstStyle/>
          <a:p>
            <a:pPr lvl="0" algn="ctr" defTabSz="1289050" rtl="1">
              <a:lnSpc>
                <a:spcPct val="90000"/>
              </a:lnSpc>
              <a:spcBef>
                <a:spcPct val="0"/>
              </a:spcBef>
              <a:spcAft>
                <a:spcPct val="35000"/>
              </a:spcAft>
            </a:pPr>
            <a:r>
              <a:rPr lang="ar-EG" sz="2900" kern="1200" dirty="0" smtClean="0"/>
              <a:t>طريقة دسكدرس</a:t>
            </a:r>
            <a:endParaRPr lang="ar-EG" sz="2900" kern="1200" dirty="0"/>
          </a:p>
        </p:txBody>
      </p:sp>
    </p:spTree>
    <p:extLst>
      <p:ext uri="{BB962C8B-B14F-4D97-AF65-F5344CB8AC3E}">
        <p14:creationId xmlns:p14="http://schemas.microsoft.com/office/powerpoint/2010/main" val="5504155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3" grpId="0" animBg="1"/>
      <p:bldP spid="16" grpId="0"/>
      <p:bldP spid="1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Straight Connector 2"/>
          <p:cNvSpPr/>
          <p:nvPr/>
        </p:nvSpPr>
        <p:spPr>
          <a:xfrm>
            <a:off x="7954845" y="1031133"/>
            <a:ext cx="0" cy="5638226"/>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Rectangle 4"/>
          <p:cNvSpPr/>
          <p:nvPr/>
        </p:nvSpPr>
        <p:spPr>
          <a:xfrm>
            <a:off x="4678481" y="1219074"/>
            <a:ext cx="3101733" cy="2537201"/>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6" name="Freeform 5"/>
          <p:cNvSpPr/>
          <p:nvPr/>
        </p:nvSpPr>
        <p:spPr>
          <a:xfrm>
            <a:off x="4678481" y="3756276"/>
            <a:ext cx="3101733" cy="2913083"/>
          </a:xfrm>
          <a:custGeom>
            <a:avLst/>
            <a:gdLst>
              <a:gd name="connsiteX0" fmla="*/ 0 w 3101733"/>
              <a:gd name="connsiteY0" fmla="*/ 0 h 3047018"/>
              <a:gd name="connsiteX1" fmla="*/ 3101733 w 3101733"/>
              <a:gd name="connsiteY1" fmla="*/ 0 h 3047018"/>
              <a:gd name="connsiteX2" fmla="*/ 3101733 w 3101733"/>
              <a:gd name="connsiteY2" fmla="*/ 3047018 h 3047018"/>
              <a:gd name="connsiteX3" fmla="*/ 0 w 3101733"/>
              <a:gd name="connsiteY3" fmla="*/ 3047018 h 3047018"/>
              <a:gd name="connsiteX4" fmla="*/ 0 w 3101733"/>
              <a:gd name="connsiteY4" fmla="*/ 0 h 304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733" h="3047018">
                <a:moveTo>
                  <a:pt x="0" y="0"/>
                </a:moveTo>
                <a:lnTo>
                  <a:pt x="3101733" y="0"/>
                </a:lnTo>
                <a:lnTo>
                  <a:pt x="3101733" y="3047018"/>
                </a:lnTo>
                <a:lnTo>
                  <a:pt x="0" y="30470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0070C0"/>
                </a:solidFill>
              </a:rPr>
              <a:t>نادى جون ديو </a:t>
            </a:r>
            <a:r>
              <a:rPr lang="en-US" sz="2400" kern="1200" dirty="0" smtClean="0">
                <a:solidFill>
                  <a:srgbClr val="0070C0"/>
                </a:solidFill>
              </a:rPr>
              <a:t>J ,Dewey </a:t>
            </a:r>
            <a:r>
              <a:rPr lang="ar-EG" sz="2400" kern="1200" dirty="0" smtClean="0">
                <a:solidFill>
                  <a:srgbClr val="0070C0"/>
                </a:solidFill>
              </a:rPr>
              <a:t>بالتعليم من خلال الخبرة وأدت دعوته إلى إدخال طريقة المشروع أو الوحدة أو الخبرة في تعليم المعاقين عقلياً والتي تقوم على أساس ربط ما يتعلمه الطفل في وحدات عمل تناسب سنه وقدراته وميوله .</a:t>
            </a:r>
            <a:endParaRPr lang="ar-EG" sz="2400" kern="1200" dirty="0">
              <a:solidFill>
                <a:srgbClr val="0070C0"/>
              </a:solidFill>
            </a:endParaRPr>
          </a:p>
        </p:txBody>
      </p:sp>
      <p:sp>
        <p:nvSpPr>
          <p:cNvPr id="7" name="Freeform 6"/>
          <p:cNvSpPr/>
          <p:nvPr/>
        </p:nvSpPr>
        <p:spPr>
          <a:xfrm>
            <a:off x="4678481" y="404664"/>
            <a:ext cx="3276364" cy="626469"/>
          </a:xfrm>
          <a:custGeom>
            <a:avLst/>
            <a:gdLst>
              <a:gd name="connsiteX0" fmla="*/ 0 w 3276364"/>
              <a:gd name="connsiteY0" fmla="*/ 0 h 655272"/>
              <a:gd name="connsiteX1" fmla="*/ 3276364 w 3276364"/>
              <a:gd name="connsiteY1" fmla="*/ 0 h 655272"/>
              <a:gd name="connsiteX2" fmla="*/ 3276364 w 3276364"/>
              <a:gd name="connsiteY2" fmla="*/ 655272 h 655272"/>
              <a:gd name="connsiteX3" fmla="*/ 0 w 3276364"/>
              <a:gd name="connsiteY3" fmla="*/ 655272 h 655272"/>
              <a:gd name="connsiteX4" fmla="*/ 0 w 3276364"/>
              <a:gd name="connsiteY4" fmla="*/ 0 h 655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364" h="655272">
                <a:moveTo>
                  <a:pt x="0" y="0"/>
                </a:moveTo>
                <a:lnTo>
                  <a:pt x="3276364" y="0"/>
                </a:lnTo>
                <a:lnTo>
                  <a:pt x="3276364" y="655272"/>
                </a:lnTo>
                <a:lnTo>
                  <a:pt x="0" y="655272"/>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8900" tIns="88900" rIns="88900" bIns="88900" numCol="1" spcCol="1270" anchor="ctr" anchorCtr="0">
            <a:noAutofit/>
          </a:bodyPr>
          <a:lstStyle/>
          <a:p>
            <a:pPr lvl="0" algn="ctr" defTabSz="1555750" rtl="1">
              <a:lnSpc>
                <a:spcPct val="90000"/>
              </a:lnSpc>
              <a:spcBef>
                <a:spcPct val="0"/>
              </a:spcBef>
              <a:spcAft>
                <a:spcPct val="35000"/>
              </a:spcAft>
            </a:pPr>
            <a:r>
              <a:rPr lang="ar-EG" sz="3500" kern="1200" dirty="0" smtClean="0"/>
              <a:t>طريقة الخبرة التربوية</a:t>
            </a:r>
            <a:endParaRPr lang="ar-EG" sz="3500" kern="1200" dirty="0"/>
          </a:p>
        </p:txBody>
      </p:sp>
      <p:sp>
        <p:nvSpPr>
          <p:cNvPr id="8" name="Straight Connector 7"/>
          <p:cNvSpPr/>
          <p:nvPr/>
        </p:nvSpPr>
        <p:spPr>
          <a:xfrm>
            <a:off x="4250062" y="1031133"/>
            <a:ext cx="0" cy="5638226"/>
          </a:xfrm>
          <a:prstGeom prst="line">
            <a:avLst/>
          </a:prstGeom>
        </p:spPr>
        <p:style>
          <a:lnRef idx="2">
            <a:schemeClr val="accent5">
              <a:hueOff val="-9933876"/>
              <a:satOff val="39811"/>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ctangle 8"/>
          <p:cNvSpPr/>
          <p:nvPr/>
        </p:nvSpPr>
        <p:spPr>
          <a:xfrm>
            <a:off x="973698" y="1219074"/>
            <a:ext cx="3101733" cy="2537201"/>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hueOff val="-9933876"/>
              <a:satOff val="39811"/>
              <a:lumOff val="8628"/>
              <a:alphaOff val="0"/>
            </a:schemeClr>
          </a:effectRef>
          <a:fontRef idx="minor">
            <a:schemeClr val="lt1"/>
          </a:fontRef>
        </p:style>
      </p:sp>
      <p:sp>
        <p:nvSpPr>
          <p:cNvPr id="10" name="Freeform 9"/>
          <p:cNvSpPr/>
          <p:nvPr/>
        </p:nvSpPr>
        <p:spPr>
          <a:xfrm>
            <a:off x="973698" y="3756276"/>
            <a:ext cx="3101733" cy="2913083"/>
          </a:xfrm>
          <a:custGeom>
            <a:avLst/>
            <a:gdLst>
              <a:gd name="connsiteX0" fmla="*/ 0 w 3101733"/>
              <a:gd name="connsiteY0" fmla="*/ 0 h 3047018"/>
              <a:gd name="connsiteX1" fmla="*/ 3101733 w 3101733"/>
              <a:gd name="connsiteY1" fmla="*/ 0 h 3047018"/>
              <a:gd name="connsiteX2" fmla="*/ 3101733 w 3101733"/>
              <a:gd name="connsiteY2" fmla="*/ 3047018 h 3047018"/>
              <a:gd name="connsiteX3" fmla="*/ 0 w 3101733"/>
              <a:gd name="connsiteY3" fmla="*/ 3047018 h 3047018"/>
              <a:gd name="connsiteX4" fmla="*/ 0 w 3101733"/>
              <a:gd name="connsiteY4" fmla="*/ 0 h 304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733" h="3047018">
                <a:moveTo>
                  <a:pt x="0" y="0"/>
                </a:moveTo>
                <a:lnTo>
                  <a:pt x="3101733" y="0"/>
                </a:lnTo>
                <a:lnTo>
                  <a:pt x="3101733" y="3047018"/>
                </a:lnTo>
                <a:lnTo>
                  <a:pt x="0" y="30470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1066800" rtl="1">
              <a:lnSpc>
                <a:spcPct val="90000"/>
              </a:lnSpc>
              <a:spcBef>
                <a:spcPct val="0"/>
              </a:spcBef>
              <a:spcAft>
                <a:spcPct val="35000"/>
              </a:spcAft>
            </a:pPr>
            <a:r>
              <a:rPr lang="ar-EG" sz="2400" kern="1200" dirty="0" smtClean="0">
                <a:solidFill>
                  <a:srgbClr val="0070C0"/>
                </a:solidFill>
              </a:rPr>
              <a:t>وضع دنكان </a:t>
            </a:r>
            <a:r>
              <a:rPr lang="en-US" sz="2400" kern="1200" dirty="0" smtClean="0">
                <a:solidFill>
                  <a:srgbClr val="0070C0"/>
                </a:solidFill>
              </a:rPr>
              <a:t>J , Duncan </a:t>
            </a:r>
            <a:r>
              <a:rPr lang="ar-EG" sz="2400" kern="1200" dirty="0" smtClean="0">
                <a:solidFill>
                  <a:srgbClr val="0070C0"/>
                </a:solidFill>
              </a:rPr>
              <a:t>برنامجاً لتعليم المعاقين عقلياً عن طريق التفكير الملموس أي طريق الممارسة والملاحظة واللمس والسمع وأشار دنكان إلى ضرورة تخطيط نشاط الطفل الحركي بما يساعده في تنمية مهاراته الحركية وتآزره العضلي ، وتوسيع مداركه .</a:t>
            </a:r>
            <a:endParaRPr lang="ar-EG" sz="2400" kern="1200" dirty="0">
              <a:solidFill>
                <a:srgbClr val="0070C0"/>
              </a:solidFill>
            </a:endParaRPr>
          </a:p>
        </p:txBody>
      </p:sp>
      <p:sp>
        <p:nvSpPr>
          <p:cNvPr id="11" name="Freeform 10"/>
          <p:cNvSpPr/>
          <p:nvPr/>
        </p:nvSpPr>
        <p:spPr>
          <a:xfrm>
            <a:off x="973698" y="404664"/>
            <a:ext cx="3276364" cy="626469"/>
          </a:xfrm>
          <a:custGeom>
            <a:avLst/>
            <a:gdLst>
              <a:gd name="connsiteX0" fmla="*/ 0 w 3276364"/>
              <a:gd name="connsiteY0" fmla="*/ 0 h 655272"/>
              <a:gd name="connsiteX1" fmla="*/ 3276364 w 3276364"/>
              <a:gd name="connsiteY1" fmla="*/ 0 h 655272"/>
              <a:gd name="connsiteX2" fmla="*/ 3276364 w 3276364"/>
              <a:gd name="connsiteY2" fmla="*/ 655272 h 655272"/>
              <a:gd name="connsiteX3" fmla="*/ 0 w 3276364"/>
              <a:gd name="connsiteY3" fmla="*/ 655272 h 655272"/>
              <a:gd name="connsiteX4" fmla="*/ 0 w 3276364"/>
              <a:gd name="connsiteY4" fmla="*/ 0 h 655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364" h="655272">
                <a:moveTo>
                  <a:pt x="0" y="0"/>
                </a:moveTo>
                <a:lnTo>
                  <a:pt x="3276364" y="0"/>
                </a:lnTo>
                <a:lnTo>
                  <a:pt x="3276364" y="655272"/>
                </a:lnTo>
                <a:lnTo>
                  <a:pt x="0" y="655272"/>
                </a:lnTo>
                <a:lnTo>
                  <a:pt x="0" y="0"/>
                </a:lnTo>
                <a:close/>
              </a:path>
            </a:pathLst>
          </a:custGeom>
        </p:spPr>
        <p:style>
          <a:lnRef idx="2">
            <a:schemeClr val="accent5">
              <a:hueOff val="-9933876"/>
              <a:satOff val="39811"/>
              <a:lumOff val="8628"/>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88900" tIns="88900" rIns="88900" bIns="88900" numCol="1" spcCol="1270" anchor="ctr" anchorCtr="0">
            <a:noAutofit/>
          </a:bodyPr>
          <a:lstStyle/>
          <a:p>
            <a:pPr lvl="0" algn="ctr" defTabSz="1555750" rtl="1">
              <a:lnSpc>
                <a:spcPct val="90000"/>
              </a:lnSpc>
              <a:spcBef>
                <a:spcPct val="0"/>
              </a:spcBef>
              <a:spcAft>
                <a:spcPct val="35000"/>
              </a:spcAft>
            </a:pPr>
            <a:r>
              <a:rPr lang="ar-EG" sz="3500" kern="1200" dirty="0" smtClean="0"/>
              <a:t>طريقة المواد الدراسية</a:t>
            </a:r>
            <a:endParaRPr lang="ar-EG" sz="3500" kern="1200" dirty="0"/>
          </a:p>
        </p:txBody>
      </p:sp>
    </p:spTree>
    <p:extLst>
      <p:ext uri="{BB962C8B-B14F-4D97-AF65-F5344CB8AC3E}">
        <p14:creationId xmlns:p14="http://schemas.microsoft.com/office/powerpoint/2010/main" val="17687732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259632" y="152296"/>
            <a:ext cx="6480720" cy="792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b="1" dirty="0"/>
              <a:t>نظرية الارتباط الشرطي</a:t>
            </a:r>
            <a:endParaRPr lang="en-US" sz="2800" dirty="0"/>
          </a:p>
        </p:txBody>
      </p:sp>
      <p:graphicFrame>
        <p:nvGraphicFramePr>
          <p:cNvPr id="4" name="Diagram 3"/>
          <p:cNvGraphicFramePr/>
          <p:nvPr>
            <p:extLst>
              <p:ext uri="{D42A27DB-BD31-4B8C-83A1-F6EECF244321}">
                <p14:modId xmlns:p14="http://schemas.microsoft.com/office/powerpoint/2010/main" val="4120427886"/>
              </p:ext>
            </p:extLst>
          </p:nvPr>
        </p:nvGraphicFramePr>
        <p:xfrm>
          <a:off x="683568" y="1196752"/>
          <a:ext cx="8280920" cy="5216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76082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052" name="Picture 4" descr="http://3.bp.blogspot.com/-_sWX4M5PlDQ/Tp2mOWmqwlI/AAAAAAAAAFo/En1PmZ2rNyc/s1600/slideshow_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2088"/>
            <a:ext cx="9144000" cy="6065912"/>
          </a:xfrm>
          <a:prstGeom prst="rect">
            <a:avLst/>
          </a:prstGeom>
          <a:noFill/>
          <a:extLst>
            <a:ext uri="{909E8E84-426E-40DD-AFC4-6F175D3DCCD1}">
              <a14:hiddenFill xmlns:a14="http://schemas.microsoft.com/office/drawing/2010/main">
                <a:solidFill>
                  <a:srgbClr val="FFFFFF"/>
                </a:solidFill>
              </a14:hiddenFill>
            </a:ext>
          </a:extLst>
        </p:spPr>
      </p:pic>
      <p:sp>
        <p:nvSpPr>
          <p:cNvPr id="3" name="عنوان 1"/>
          <p:cNvSpPr txBox="1">
            <a:spLocks/>
          </p:cNvSpPr>
          <p:nvPr/>
        </p:nvSpPr>
        <p:spPr>
          <a:xfrm>
            <a:off x="0" y="0"/>
            <a:ext cx="9144000" cy="79208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400" b="1" dirty="0">
                <a:solidFill>
                  <a:srgbClr val="0070C0"/>
                </a:solidFill>
              </a:rPr>
              <a:t>وسائل </a:t>
            </a:r>
            <a:r>
              <a:rPr lang="ar-SA" sz="2400" b="1" dirty="0" smtClean="0">
                <a:solidFill>
                  <a:srgbClr val="0070C0"/>
                </a:solidFill>
              </a:rPr>
              <a:t>التعزيز</a:t>
            </a:r>
            <a:r>
              <a:rPr lang="ar-EG" sz="2400" b="1" dirty="0" smtClean="0">
                <a:solidFill>
                  <a:srgbClr val="0070C0"/>
                </a:solidFill>
              </a:rPr>
              <a:t> (</a:t>
            </a:r>
            <a:r>
              <a:rPr lang="ar-SA" sz="2400" b="1" dirty="0" smtClean="0">
                <a:solidFill>
                  <a:srgbClr val="0070C0"/>
                </a:solidFill>
              </a:rPr>
              <a:t>هناك </a:t>
            </a:r>
            <a:r>
              <a:rPr lang="ar-SA" sz="2400" b="1" dirty="0">
                <a:solidFill>
                  <a:srgbClr val="0070C0"/>
                </a:solidFill>
              </a:rPr>
              <a:t>العديد من وسائل التعزيز </a:t>
            </a:r>
            <a:r>
              <a:rPr lang="ar-SA" sz="2400" b="1" dirty="0" smtClean="0">
                <a:solidFill>
                  <a:srgbClr val="0070C0"/>
                </a:solidFill>
              </a:rPr>
              <a:t>فمنها</a:t>
            </a:r>
            <a:r>
              <a:rPr lang="ar-EG" sz="2400" b="1" dirty="0" smtClean="0">
                <a:solidFill>
                  <a:srgbClr val="0070C0"/>
                </a:solidFill>
              </a:rPr>
              <a:t>)</a:t>
            </a:r>
            <a:r>
              <a:rPr lang="ar-SA" sz="2400" b="1" dirty="0" smtClean="0">
                <a:solidFill>
                  <a:srgbClr val="0070C0"/>
                </a:solidFill>
              </a:rPr>
              <a:t> </a:t>
            </a:r>
            <a:endParaRPr lang="en-US" sz="2400" dirty="0">
              <a:solidFill>
                <a:srgbClr val="0070C0"/>
              </a:solidFill>
            </a:endParaRPr>
          </a:p>
        </p:txBody>
      </p:sp>
      <p:cxnSp>
        <p:nvCxnSpPr>
          <p:cNvPr id="12" name="Straight Connector 11"/>
          <p:cNvCxnSpPr/>
          <p:nvPr/>
        </p:nvCxnSpPr>
        <p:spPr>
          <a:xfrm>
            <a:off x="7092280" y="792088"/>
            <a:ext cx="0" cy="2880320"/>
          </a:xfrm>
          <a:prstGeom prst="line">
            <a:avLst/>
          </a:prstGeom>
        </p:spPr>
        <p:style>
          <a:lnRef idx="3">
            <a:schemeClr val="accent2"/>
          </a:lnRef>
          <a:fillRef idx="0">
            <a:schemeClr val="accent2"/>
          </a:fillRef>
          <a:effectRef idx="2">
            <a:schemeClr val="accent2"/>
          </a:effectRef>
          <a:fontRef idx="minor">
            <a:schemeClr val="tx1"/>
          </a:fontRef>
        </p:style>
      </p:cxnSp>
      <p:sp>
        <p:nvSpPr>
          <p:cNvPr id="13" name="Oval 12"/>
          <p:cNvSpPr/>
          <p:nvPr/>
        </p:nvSpPr>
        <p:spPr>
          <a:xfrm>
            <a:off x="6155085" y="3672408"/>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400" dirty="0" smtClean="0">
                <a:solidFill>
                  <a:srgbClr val="C00000"/>
                </a:solidFill>
                <a:latin typeface="Simplified Arabic" panose="02020603050405020304" pitchFamily="18" charset="-78"/>
                <a:cs typeface="Simplified Arabic" panose="02020603050405020304" pitchFamily="18" charset="-78"/>
              </a:rPr>
              <a:t>المأكولات </a:t>
            </a:r>
            <a:br>
              <a:rPr lang="ar-EG" sz="2400" dirty="0" smtClean="0">
                <a:solidFill>
                  <a:srgbClr val="C00000"/>
                </a:solidFill>
                <a:latin typeface="Simplified Arabic" panose="02020603050405020304" pitchFamily="18" charset="-78"/>
                <a:cs typeface="Simplified Arabic" panose="02020603050405020304" pitchFamily="18" charset="-78"/>
              </a:rPr>
            </a:br>
            <a:r>
              <a:rPr lang="ar-EG" sz="2400" dirty="0" smtClean="0">
                <a:solidFill>
                  <a:srgbClr val="C00000"/>
                </a:solidFill>
                <a:latin typeface="Simplified Arabic" panose="02020603050405020304" pitchFamily="18" charset="-78"/>
                <a:cs typeface="Simplified Arabic" panose="02020603050405020304" pitchFamily="18" charset="-78"/>
              </a:rPr>
              <a:t>و الحلويات</a:t>
            </a:r>
            <a:endParaRPr lang="ar-EG" sz="2400" dirty="0">
              <a:solidFill>
                <a:srgbClr val="C00000"/>
              </a:solidFill>
              <a:latin typeface="Simplified Arabic" panose="02020603050405020304" pitchFamily="18" charset="-78"/>
              <a:cs typeface="Simplified Arabic" panose="02020603050405020304" pitchFamily="18" charset="-78"/>
            </a:endParaRPr>
          </a:p>
        </p:txBody>
      </p:sp>
      <p:cxnSp>
        <p:nvCxnSpPr>
          <p:cNvPr id="14" name="Straight Connector 13"/>
          <p:cNvCxnSpPr/>
          <p:nvPr/>
        </p:nvCxnSpPr>
        <p:spPr>
          <a:xfrm flipH="1">
            <a:off x="4858941" y="792088"/>
            <a:ext cx="1091" cy="2016224"/>
          </a:xfrm>
          <a:prstGeom prst="line">
            <a:avLst/>
          </a:prstGeom>
        </p:spPr>
        <p:style>
          <a:lnRef idx="3">
            <a:schemeClr val="accent2"/>
          </a:lnRef>
          <a:fillRef idx="0">
            <a:schemeClr val="accent2"/>
          </a:fillRef>
          <a:effectRef idx="2">
            <a:schemeClr val="accent2"/>
          </a:effectRef>
          <a:fontRef idx="minor">
            <a:schemeClr val="tx1"/>
          </a:fontRef>
        </p:style>
      </p:cxnSp>
      <p:sp>
        <p:nvSpPr>
          <p:cNvPr id="15" name="Oval 14"/>
          <p:cNvSpPr/>
          <p:nvPr/>
        </p:nvSpPr>
        <p:spPr>
          <a:xfrm>
            <a:off x="3922837" y="2808312"/>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400" dirty="0" smtClean="0">
                <a:solidFill>
                  <a:srgbClr val="C00000"/>
                </a:solidFill>
                <a:latin typeface="Simplified Arabic" panose="02020603050405020304" pitchFamily="18" charset="-78"/>
                <a:cs typeface="Simplified Arabic" panose="02020603050405020304" pitchFamily="18" charset="-78"/>
              </a:rPr>
              <a:t>الألعاب </a:t>
            </a:r>
            <a:br>
              <a:rPr lang="ar-EG" sz="2400" dirty="0" smtClean="0">
                <a:solidFill>
                  <a:srgbClr val="C00000"/>
                </a:solidFill>
                <a:latin typeface="Simplified Arabic" panose="02020603050405020304" pitchFamily="18" charset="-78"/>
                <a:cs typeface="Simplified Arabic" panose="02020603050405020304" pitchFamily="18" charset="-78"/>
              </a:rPr>
            </a:br>
            <a:r>
              <a:rPr lang="ar-EG" sz="2400" dirty="0" smtClean="0">
                <a:solidFill>
                  <a:srgbClr val="C00000"/>
                </a:solidFill>
                <a:latin typeface="Simplified Arabic" panose="02020603050405020304" pitchFamily="18" charset="-78"/>
                <a:cs typeface="Simplified Arabic" panose="02020603050405020304" pitchFamily="18" charset="-78"/>
              </a:rPr>
              <a:t>و المجسمات</a:t>
            </a:r>
            <a:endParaRPr lang="en-US" sz="2400" dirty="0">
              <a:solidFill>
                <a:srgbClr val="C00000"/>
              </a:solidFill>
              <a:latin typeface="Simplified Arabic" panose="02020603050405020304" pitchFamily="18" charset="-78"/>
              <a:cs typeface="Simplified Arabic" panose="02020603050405020304" pitchFamily="18" charset="-78"/>
            </a:endParaRPr>
          </a:p>
        </p:txBody>
      </p:sp>
      <p:cxnSp>
        <p:nvCxnSpPr>
          <p:cNvPr id="16" name="Straight Connector 15"/>
          <p:cNvCxnSpPr/>
          <p:nvPr/>
        </p:nvCxnSpPr>
        <p:spPr>
          <a:xfrm>
            <a:off x="2411760" y="792088"/>
            <a:ext cx="0" cy="2880320"/>
          </a:xfrm>
          <a:prstGeom prst="line">
            <a:avLst/>
          </a:prstGeom>
        </p:spPr>
        <p:style>
          <a:lnRef idx="3">
            <a:schemeClr val="accent2"/>
          </a:lnRef>
          <a:fillRef idx="0">
            <a:schemeClr val="accent2"/>
          </a:fillRef>
          <a:effectRef idx="2">
            <a:schemeClr val="accent2"/>
          </a:effectRef>
          <a:fontRef idx="minor">
            <a:schemeClr val="tx1"/>
          </a:fontRef>
        </p:style>
      </p:cxnSp>
      <p:sp>
        <p:nvSpPr>
          <p:cNvPr id="17" name="Oval 16"/>
          <p:cNvSpPr/>
          <p:nvPr/>
        </p:nvSpPr>
        <p:spPr>
          <a:xfrm>
            <a:off x="1474565" y="3672408"/>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400" dirty="0" smtClean="0">
                <a:solidFill>
                  <a:srgbClr val="C00000"/>
                </a:solidFill>
                <a:latin typeface="Simplified Arabic" panose="02020603050405020304" pitchFamily="18" charset="-78"/>
                <a:cs typeface="Simplified Arabic" panose="02020603050405020304" pitchFamily="18" charset="-78"/>
              </a:rPr>
              <a:t>تعبيرات </a:t>
            </a:r>
            <a:r>
              <a:rPr lang="ar-EG" sz="2400" dirty="0">
                <a:solidFill>
                  <a:srgbClr val="C00000"/>
                </a:solidFill>
                <a:latin typeface="Simplified Arabic" panose="02020603050405020304" pitchFamily="18" charset="-78"/>
                <a:cs typeface="Simplified Arabic" panose="02020603050405020304" pitchFamily="18" charset="-78"/>
              </a:rPr>
              <a:t>الوجه الابتسام </a:t>
            </a:r>
            <a:endParaRPr lang="en-US" sz="2400" dirty="0">
              <a:solidFill>
                <a:srgbClr val="C00000"/>
              </a:solidFill>
              <a:latin typeface="Simplified Arabic" panose="02020603050405020304" pitchFamily="18" charset="-78"/>
              <a:cs typeface="Simplified Arabic" panose="02020603050405020304" pitchFamily="18" charset="-78"/>
            </a:endParaRPr>
          </a:p>
        </p:txBody>
      </p:sp>
      <p:sp>
        <p:nvSpPr>
          <p:cNvPr id="20" name="Oval 19"/>
          <p:cNvSpPr/>
          <p:nvPr/>
        </p:nvSpPr>
        <p:spPr>
          <a:xfrm>
            <a:off x="6659141" y="1656184"/>
            <a:ext cx="864096" cy="864096"/>
          </a:xfrm>
          <a:prstGeom prst="ellipse">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1</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1" name="Oval 20"/>
          <p:cNvSpPr/>
          <p:nvPr/>
        </p:nvSpPr>
        <p:spPr>
          <a:xfrm>
            <a:off x="4426893" y="1152128"/>
            <a:ext cx="864096" cy="864096"/>
          </a:xfrm>
          <a:prstGeom prst="ellipse">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2</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23" name="Oval 22"/>
          <p:cNvSpPr/>
          <p:nvPr/>
        </p:nvSpPr>
        <p:spPr>
          <a:xfrm>
            <a:off x="1978621" y="1656184"/>
            <a:ext cx="864096" cy="864096"/>
          </a:xfrm>
          <a:prstGeom prst="ellipse">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3</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616981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0" grpId="0" animBg="1"/>
      <p:bldP spid="21" grpId="0" animBg="1"/>
      <p:bldP spid="2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0" y="0"/>
            <a:ext cx="9144000" cy="79208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400" b="1" dirty="0">
                <a:solidFill>
                  <a:srgbClr val="0070C0"/>
                </a:solidFill>
              </a:rPr>
              <a:t>أنواع </a:t>
            </a:r>
            <a:r>
              <a:rPr lang="ar-SA" sz="2400" b="1" dirty="0" smtClean="0">
                <a:solidFill>
                  <a:srgbClr val="0070C0"/>
                </a:solidFill>
              </a:rPr>
              <a:t>التعزيز</a:t>
            </a:r>
            <a:r>
              <a:rPr lang="ar-EG" sz="2400" b="1" dirty="0" smtClean="0">
                <a:solidFill>
                  <a:srgbClr val="0070C0"/>
                </a:solidFill>
              </a:rPr>
              <a:t> (</a:t>
            </a:r>
            <a:r>
              <a:rPr lang="ar-SA" sz="2400" b="1" dirty="0">
                <a:solidFill>
                  <a:srgbClr val="0070C0"/>
                </a:solidFill>
              </a:rPr>
              <a:t>من حيث الإعطاء أو المنع </a:t>
            </a:r>
            <a:r>
              <a:rPr lang="ar-EG" sz="2400" b="1" dirty="0" smtClean="0">
                <a:solidFill>
                  <a:srgbClr val="0070C0"/>
                </a:solidFill>
              </a:rPr>
              <a:t>)</a:t>
            </a:r>
            <a:endParaRPr lang="en-US" sz="2400" dirty="0">
              <a:solidFill>
                <a:srgbClr val="0070C0"/>
              </a:solidFill>
            </a:endParaRPr>
          </a:p>
        </p:txBody>
      </p:sp>
      <p:sp>
        <p:nvSpPr>
          <p:cNvPr id="6" name="Rectangle 5"/>
          <p:cNvSpPr/>
          <p:nvPr/>
        </p:nvSpPr>
        <p:spPr>
          <a:xfrm>
            <a:off x="4644003" y="1772810"/>
            <a:ext cx="3908051" cy="3126441"/>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4773555" y="4612807"/>
            <a:ext cx="3478165" cy="1094254"/>
          </a:xfrm>
          <a:custGeom>
            <a:avLst/>
            <a:gdLst>
              <a:gd name="connsiteX0" fmla="*/ 0 w 3478165"/>
              <a:gd name="connsiteY0" fmla="*/ 0 h 1094254"/>
              <a:gd name="connsiteX1" fmla="*/ 579694 w 3478165"/>
              <a:gd name="connsiteY1" fmla="*/ 0 h 1094254"/>
              <a:gd name="connsiteX2" fmla="*/ 1034754 w 3478165"/>
              <a:gd name="connsiteY2" fmla="*/ -117085 h 1094254"/>
              <a:gd name="connsiteX3" fmla="*/ 1449235 w 3478165"/>
              <a:gd name="connsiteY3" fmla="*/ 0 h 1094254"/>
              <a:gd name="connsiteX4" fmla="*/ 3478165 w 3478165"/>
              <a:gd name="connsiteY4" fmla="*/ 0 h 1094254"/>
              <a:gd name="connsiteX5" fmla="*/ 3478165 w 3478165"/>
              <a:gd name="connsiteY5" fmla="*/ 182376 h 1094254"/>
              <a:gd name="connsiteX6" fmla="*/ 3478165 w 3478165"/>
              <a:gd name="connsiteY6" fmla="*/ 182376 h 1094254"/>
              <a:gd name="connsiteX7" fmla="*/ 3478165 w 3478165"/>
              <a:gd name="connsiteY7" fmla="*/ 455939 h 1094254"/>
              <a:gd name="connsiteX8" fmla="*/ 3478165 w 3478165"/>
              <a:gd name="connsiteY8" fmla="*/ 1094254 h 1094254"/>
              <a:gd name="connsiteX9" fmla="*/ 1449235 w 3478165"/>
              <a:gd name="connsiteY9" fmla="*/ 1094254 h 1094254"/>
              <a:gd name="connsiteX10" fmla="*/ 579694 w 3478165"/>
              <a:gd name="connsiteY10" fmla="*/ 1094254 h 1094254"/>
              <a:gd name="connsiteX11" fmla="*/ 579694 w 3478165"/>
              <a:gd name="connsiteY11" fmla="*/ 1094254 h 1094254"/>
              <a:gd name="connsiteX12" fmla="*/ 0 w 3478165"/>
              <a:gd name="connsiteY12" fmla="*/ 1094254 h 1094254"/>
              <a:gd name="connsiteX13" fmla="*/ 0 w 3478165"/>
              <a:gd name="connsiteY13" fmla="*/ 455939 h 1094254"/>
              <a:gd name="connsiteX14" fmla="*/ 0 w 3478165"/>
              <a:gd name="connsiteY14" fmla="*/ 182376 h 1094254"/>
              <a:gd name="connsiteX15" fmla="*/ 0 w 3478165"/>
              <a:gd name="connsiteY15" fmla="*/ 182376 h 1094254"/>
              <a:gd name="connsiteX16" fmla="*/ 0 w 3478165"/>
              <a:gd name="connsiteY16" fmla="*/ 0 h 109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8165" h="1094254">
                <a:moveTo>
                  <a:pt x="0" y="0"/>
                </a:moveTo>
                <a:lnTo>
                  <a:pt x="579694" y="0"/>
                </a:lnTo>
                <a:lnTo>
                  <a:pt x="1034754" y="-117085"/>
                </a:lnTo>
                <a:lnTo>
                  <a:pt x="1449235" y="0"/>
                </a:lnTo>
                <a:lnTo>
                  <a:pt x="3478165" y="0"/>
                </a:lnTo>
                <a:lnTo>
                  <a:pt x="3478165" y="182376"/>
                </a:lnTo>
                <a:lnTo>
                  <a:pt x="3478165" y="182376"/>
                </a:lnTo>
                <a:lnTo>
                  <a:pt x="3478165" y="455939"/>
                </a:lnTo>
                <a:lnTo>
                  <a:pt x="3478165" y="1094254"/>
                </a:lnTo>
                <a:lnTo>
                  <a:pt x="1449235" y="1094254"/>
                </a:lnTo>
                <a:lnTo>
                  <a:pt x="579694" y="1094254"/>
                </a:lnTo>
                <a:lnTo>
                  <a:pt x="579694" y="1094254"/>
                </a:lnTo>
                <a:lnTo>
                  <a:pt x="0" y="1094254"/>
                </a:lnTo>
                <a:lnTo>
                  <a:pt x="0" y="455939"/>
                </a:lnTo>
                <a:lnTo>
                  <a:pt x="0" y="182376"/>
                </a:lnTo>
                <a:lnTo>
                  <a:pt x="0" y="182376"/>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التعزيز الإيجابي </a:t>
            </a:r>
          </a:p>
        </p:txBody>
      </p:sp>
      <p:sp>
        <p:nvSpPr>
          <p:cNvPr id="8" name="Rectangle 7"/>
          <p:cNvSpPr/>
          <p:nvPr/>
        </p:nvSpPr>
        <p:spPr>
          <a:xfrm>
            <a:off x="396538" y="1799010"/>
            <a:ext cx="3908051" cy="3126441"/>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tint val="50000"/>
              <a:hueOff val="-10774846"/>
              <a:satOff val="46375"/>
              <a:lumOff val="12537"/>
              <a:alphaOff val="0"/>
            </a:schemeClr>
          </a:effectRef>
          <a:fontRef idx="minor">
            <a:schemeClr val="lt1">
              <a:hueOff val="0"/>
              <a:satOff val="0"/>
              <a:lumOff val="0"/>
              <a:alphaOff val="0"/>
            </a:schemeClr>
          </a:fontRef>
        </p:style>
      </p:sp>
      <p:sp>
        <p:nvSpPr>
          <p:cNvPr id="9" name="Freeform 8"/>
          <p:cNvSpPr/>
          <p:nvPr/>
        </p:nvSpPr>
        <p:spPr>
          <a:xfrm>
            <a:off x="474699" y="4612807"/>
            <a:ext cx="3478165" cy="1094254"/>
          </a:xfrm>
          <a:custGeom>
            <a:avLst/>
            <a:gdLst>
              <a:gd name="connsiteX0" fmla="*/ 0 w 3478165"/>
              <a:gd name="connsiteY0" fmla="*/ 0 h 1094254"/>
              <a:gd name="connsiteX1" fmla="*/ 579694 w 3478165"/>
              <a:gd name="connsiteY1" fmla="*/ 0 h 1094254"/>
              <a:gd name="connsiteX2" fmla="*/ 1034754 w 3478165"/>
              <a:gd name="connsiteY2" fmla="*/ -117085 h 1094254"/>
              <a:gd name="connsiteX3" fmla="*/ 1449235 w 3478165"/>
              <a:gd name="connsiteY3" fmla="*/ 0 h 1094254"/>
              <a:gd name="connsiteX4" fmla="*/ 3478165 w 3478165"/>
              <a:gd name="connsiteY4" fmla="*/ 0 h 1094254"/>
              <a:gd name="connsiteX5" fmla="*/ 3478165 w 3478165"/>
              <a:gd name="connsiteY5" fmla="*/ 182376 h 1094254"/>
              <a:gd name="connsiteX6" fmla="*/ 3478165 w 3478165"/>
              <a:gd name="connsiteY6" fmla="*/ 182376 h 1094254"/>
              <a:gd name="connsiteX7" fmla="*/ 3478165 w 3478165"/>
              <a:gd name="connsiteY7" fmla="*/ 455939 h 1094254"/>
              <a:gd name="connsiteX8" fmla="*/ 3478165 w 3478165"/>
              <a:gd name="connsiteY8" fmla="*/ 1094254 h 1094254"/>
              <a:gd name="connsiteX9" fmla="*/ 1449235 w 3478165"/>
              <a:gd name="connsiteY9" fmla="*/ 1094254 h 1094254"/>
              <a:gd name="connsiteX10" fmla="*/ 579694 w 3478165"/>
              <a:gd name="connsiteY10" fmla="*/ 1094254 h 1094254"/>
              <a:gd name="connsiteX11" fmla="*/ 579694 w 3478165"/>
              <a:gd name="connsiteY11" fmla="*/ 1094254 h 1094254"/>
              <a:gd name="connsiteX12" fmla="*/ 0 w 3478165"/>
              <a:gd name="connsiteY12" fmla="*/ 1094254 h 1094254"/>
              <a:gd name="connsiteX13" fmla="*/ 0 w 3478165"/>
              <a:gd name="connsiteY13" fmla="*/ 455939 h 1094254"/>
              <a:gd name="connsiteX14" fmla="*/ 0 w 3478165"/>
              <a:gd name="connsiteY14" fmla="*/ 182376 h 1094254"/>
              <a:gd name="connsiteX15" fmla="*/ 0 w 3478165"/>
              <a:gd name="connsiteY15" fmla="*/ 182376 h 1094254"/>
              <a:gd name="connsiteX16" fmla="*/ 0 w 3478165"/>
              <a:gd name="connsiteY16" fmla="*/ 0 h 109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8165" h="1094254">
                <a:moveTo>
                  <a:pt x="0" y="0"/>
                </a:moveTo>
                <a:lnTo>
                  <a:pt x="579694" y="0"/>
                </a:lnTo>
                <a:lnTo>
                  <a:pt x="1034754" y="-117085"/>
                </a:lnTo>
                <a:lnTo>
                  <a:pt x="1449235" y="0"/>
                </a:lnTo>
                <a:lnTo>
                  <a:pt x="3478165" y="0"/>
                </a:lnTo>
                <a:lnTo>
                  <a:pt x="3478165" y="182376"/>
                </a:lnTo>
                <a:lnTo>
                  <a:pt x="3478165" y="182376"/>
                </a:lnTo>
                <a:lnTo>
                  <a:pt x="3478165" y="455939"/>
                </a:lnTo>
                <a:lnTo>
                  <a:pt x="3478165" y="1094254"/>
                </a:lnTo>
                <a:lnTo>
                  <a:pt x="1449235" y="1094254"/>
                </a:lnTo>
                <a:lnTo>
                  <a:pt x="579694" y="1094254"/>
                </a:lnTo>
                <a:lnTo>
                  <a:pt x="579694" y="1094254"/>
                </a:lnTo>
                <a:lnTo>
                  <a:pt x="0" y="1094254"/>
                </a:lnTo>
                <a:lnTo>
                  <a:pt x="0" y="455939"/>
                </a:lnTo>
                <a:lnTo>
                  <a:pt x="0" y="182376"/>
                </a:lnTo>
                <a:lnTo>
                  <a:pt x="0" y="182376"/>
                </a:lnTo>
                <a:lnTo>
                  <a:pt x="0" y="0"/>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التعزيز السلبي </a:t>
            </a:r>
          </a:p>
        </p:txBody>
      </p:sp>
    </p:spTree>
    <p:extLst>
      <p:ext uri="{BB962C8B-B14F-4D97-AF65-F5344CB8AC3E}">
        <p14:creationId xmlns:p14="http://schemas.microsoft.com/office/powerpoint/2010/main" val="1660670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0" y="0"/>
            <a:ext cx="9144000" cy="79208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400" b="1" dirty="0">
                <a:solidFill>
                  <a:srgbClr val="0070C0"/>
                </a:solidFill>
              </a:rPr>
              <a:t>أنواع </a:t>
            </a:r>
            <a:r>
              <a:rPr lang="ar-SA" sz="2400" b="1" dirty="0" smtClean="0">
                <a:solidFill>
                  <a:srgbClr val="0070C0"/>
                </a:solidFill>
              </a:rPr>
              <a:t>التعزيز</a:t>
            </a:r>
            <a:r>
              <a:rPr lang="ar-EG" sz="2400" b="1" dirty="0" smtClean="0">
                <a:solidFill>
                  <a:srgbClr val="0070C0"/>
                </a:solidFill>
              </a:rPr>
              <a:t> (</a:t>
            </a:r>
            <a:r>
              <a:rPr lang="ar-SA" sz="2400" b="1" dirty="0" smtClean="0">
                <a:solidFill>
                  <a:srgbClr val="0070C0"/>
                </a:solidFill>
              </a:rPr>
              <a:t>من </a:t>
            </a:r>
            <a:r>
              <a:rPr lang="ar-SA" sz="2400" b="1" dirty="0">
                <a:solidFill>
                  <a:srgbClr val="0070C0"/>
                </a:solidFill>
              </a:rPr>
              <a:t>حيث الإستمرار و </a:t>
            </a:r>
            <a:r>
              <a:rPr lang="ar-SA" sz="2400" b="1" dirty="0" smtClean="0">
                <a:solidFill>
                  <a:srgbClr val="0070C0"/>
                </a:solidFill>
              </a:rPr>
              <a:t>الإنقطاع</a:t>
            </a:r>
            <a:r>
              <a:rPr lang="ar-EG" sz="2400" b="1" dirty="0" smtClean="0">
                <a:solidFill>
                  <a:srgbClr val="0070C0"/>
                </a:solidFill>
              </a:rPr>
              <a:t>)</a:t>
            </a:r>
            <a:endParaRPr lang="en-US" sz="2400" dirty="0">
              <a:solidFill>
                <a:srgbClr val="0070C0"/>
              </a:solidFill>
            </a:endParaRPr>
          </a:p>
        </p:txBody>
      </p:sp>
      <p:sp>
        <p:nvSpPr>
          <p:cNvPr id="5" name="Rectangle 4"/>
          <p:cNvSpPr/>
          <p:nvPr/>
        </p:nvSpPr>
        <p:spPr>
          <a:xfrm>
            <a:off x="4725279" y="2523786"/>
            <a:ext cx="2745283" cy="2308979"/>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6872983" y="3494440"/>
            <a:ext cx="1487845" cy="1487845"/>
          </a:xfrm>
          <a:custGeom>
            <a:avLst/>
            <a:gdLst>
              <a:gd name="connsiteX0" fmla="*/ 0 w 1487845"/>
              <a:gd name="connsiteY0" fmla="*/ 0 h 1487845"/>
              <a:gd name="connsiteX1" fmla="*/ 1487845 w 1487845"/>
              <a:gd name="connsiteY1" fmla="*/ 0 h 1487845"/>
              <a:gd name="connsiteX2" fmla="*/ 1487845 w 1487845"/>
              <a:gd name="connsiteY2" fmla="*/ 1487845 h 1487845"/>
              <a:gd name="connsiteX3" fmla="*/ 0 w 1487845"/>
              <a:gd name="connsiteY3" fmla="*/ 1487845 h 1487845"/>
              <a:gd name="connsiteX4" fmla="*/ 0 w 1487845"/>
              <a:gd name="connsiteY4" fmla="*/ 0 h 148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845" h="1487845">
                <a:moveTo>
                  <a:pt x="0" y="0"/>
                </a:moveTo>
                <a:lnTo>
                  <a:pt x="1487845" y="0"/>
                </a:lnTo>
                <a:lnTo>
                  <a:pt x="1487845" y="1487845"/>
                </a:lnTo>
                <a:lnTo>
                  <a:pt x="0" y="1487845"/>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تعزيز مستمر </a:t>
            </a:r>
            <a:endParaRPr lang="ar-EG" sz="2400" kern="1200" dirty="0"/>
          </a:p>
        </p:txBody>
      </p:sp>
      <p:sp>
        <p:nvSpPr>
          <p:cNvPr id="7" name="Rectangle 6"/>
          <p:cNvSpPr/>
          <p:nvPr/>
        </p:nvSpPr>
        <p:spPr>
          <a:xfrm>
            <a:off x="639154" y="2523786"/>
            <a:ext cx="2745283" cy="2308979"/>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tint val="50000"/>
              <a:hueOff val="-10774846"/>
              <a:satOff val="46375"/>
              <a:lumOff val="12537"/>
              <a:alphaOff val="0"/>
            </a:schemeClr>
          </a:effectRef>
          <a:fontRef idx="minor">
            <a:schemeClr val="lt1">
              <a:hueOff val="0"/>
              <a:satOff val="0"/>
              <a:lumOff val="0"/>
              <a:alphaOff val="0"/>
            </a:schemeClr>
          </a:fontRef>
        </p:style>
      </p:sp>
      <p:sp>
        <p:nvSpPr>
          <p:cNvPr id="8" name="Freeform 7"/>
          <p:cNvSpPr/>
          <p:nvPr/>
        </p:nvSpPr>
        <p:spPr>
          <a:xfrm>
            <a:off x="2786858" y="3494440"/>
            <a:ext cx="1487845" cy="1487845"/>
          </a:xfrm>
          <a:custGeom>
            <a:avLst/>
            <a:gdLst>
              <a:gd name="connsiteX0" fmla="*/ 0 w 1487845"/>
              <a:gd name="connsiteY0" fmla="*/ 0 h 1487845"/>
              <a:gd name="connsiteX1" fmla="*/ 1487845 w 1487845"/>
              <a:gd name="connsiteY1" fmla="*/ 0 h 1487845"/>
              <a:gd name="connsiteX2" fmla="*/ 1487845 w 1487845"/>
              <a:gd name="connsiteY2" fmla="*/ 1487845 h 1487845"/>
              <a:gd name="connsiteX3" fmla="*/ 0 w 1487845"/>
              <a:gd name="connsiteY3" fmla="*/ 1487845 h 1487845"/>
              <a:gd name="connsiteX4" fmla="*/ 0 w 1487845"/>
              <a:gd name="connsiteY4" fmla="*/ 0 h 148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845" h="1487845">
                <a:moveTo>
                  <a:pt x="0" y="0"/>
                </a:moveTo>
                <a:lnTo>
                  <a:pt x="1487845" y="0"/>
                </a:lnTo>
                <a:lnTo>
                  <a:pt x="1487845" y="1487845"/>
                </a:lnTo>
                <a:lnTo>
                  <a:pt x="0" y="1487845"/>
                </a:lnTo>
                <a:lnTo>
                  <a:pt x="0" y="0"/>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تعزيز متقطع </a:t>
            </a:r>
            <a:endParaRPr lang="ar-EG" sz="2400" kern="1200" dirty="0"/>
          </a:p>
        </p:txBody>
      </p:sp>
    </p:spTree>
    <p:extLst>
      <p:ext uri="{BB962C8B-B14F-4D97-AF65-F5344CB8AC3E}">
        <p14:creationId xmlns:p14="http://schemas.microsoft.com/office/powerpoint/2010/main" val="3653959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0" y="0"/>
            <a:ext cx="9144000" cy="79208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400" b="1" dirty="0">
                <a:solidFill>
                  <a:srgbClr val="0070C0"/>
                </a:solidFill>
              </a:rPr>
              <a:t>ملاحظات يجب مراعتها عند تقديم المعززات </a:t>
            </a:r>
            <a:endParaRPr lang="en-US" sz="2400" dirty="0">
              <a:solidFill>
                <a:srgbClr val="0070C0"/>
              </a:solidFill>
            </a:endParaRPr>
          </a:p>
        </p:txBody>
      </p:sp>
      <p:sp>
        <p:nvSpPr>
          <p:cNvPr id="7" name="Rectangle 6"/>
          <p:cNvSpPr/>
          <p:nvPr/>
        </p:nvSpPr>
        <p:spPr>
          <a:xfrm>
            <a:off x="395536" y="2334096"/>
            <a:ext cx="8352928" cy="882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483768" y="1817496"/>
            <a:ext cx="5847049" cy="1033200"/>
          </a:xfrm>
          <a:custGeom>
            <a:avLst/>
            <a:gdLst>
              <a:gd name="connsiteX0" fmla="*/ 0 w 5847049"/>
              <a:gd name="connsiteY0" fmla="*/ 172203 h 1033200"/>
              <a:gd name="connsiteX1" fmla="*/ 172203 w 5847049"/>
              <a:gd name="connsiteY1" fmla="*/ 0 h 1033200"/>
              <a:gd name="connsiteX2" fmla="*/ 5674846 w 5847049"/>
              <a:gd name="connsiteY2" fmla="*/ 0 h 1033200"/>
              <a:gd name="connsiteX3" fmla="*/ 5847049 w 5847049"/>
              <a:gd name="connsiteY3" fmla="*/ 172203 h 1033200"/>
              <a:gd name="connsiteX4" fmla="*/ 5847049 w 5847049"/>
              <a:gd name="connsiteY4" fmla="*/ 860997 h 1033200"/>
              <a:gd name="connsiteX5" fmla="*/ 5674846 w 5847049"/>
              <a:gd name="connsiteY5" fmla="*/ 1033200 h 1033200"/>
              <a:gd name="connsiteX6" fmla="*/ 172203 w 5847049"/>
              <a:gd name="connsiteY6" fmla="*/ 1033200 h 1033200"/>
              <a:gd name="connsiteX7" fmla="*/ 0 w 5847049"/>
              <a:gd name="connsiteY7" fmla="*/ 860997 h 1033200"/>
              <a:gd name="connsiteX8" fmla="*/ 0 w 5847049"/>
              <a:gd name="connsiteY8" fmla="*/ 172203 h 103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7049" h="1033200">
                <a:moveTo>
                  <a:pt x="0" y="172203"/>
                </a:moveTo>
                <a:cubicBezTo>
                  <a:pt x="0" y="77098"/>
                  <a:pt x="77098" y="0"/>
                  <a:pt x="172203" y="0"/>
                </a:cubicBezTo>
                <a:lnTo>
                  <a:pt x="5674846" y="0"/>
                </a:lnTo>
                <a:cubicBezTo>
                  <a:pt x="5769951" y="0"/>
                  <a:pt x="5847049" y="77098"/>
                  <a:pt x="5847049" y="172203"/>
                </a:cubicBezTo>
                <a:lnTo>
                  <a:pt x="5847049" y="860997"/>
                </a:lnTo>
                <a:cubicBezTo>
                  <a:pt x="5847049" y="956102"/>
                  <a:pt x="5769951" y="1033200"/>
                  <a:pt x="5674846" y="1033200"/>
                </a:cubicBezTo>
                <a:lnTo>
                  <a:pt x="172203" y="1033200"/>
                </a:lnTo>
                <a:cubicBezTo>
                  <a:pt x="77098" y="1033200"/>
                  <a:pt x="0" y="956102"/>
                  <a:pt x="0" y="860997"/>
                </a:cubicBezTo>
                <a:lnTo>
                  <a:pt x="0" y="17220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1442" tIns="50437" rIns="271442" bIns="50437" numCol="1" spcCol="1270" anchor="ctr" anchorCtr="0">
            <a:noAutofit/>
          </a:bodyPr>
          <a:lstStyle/>
          <a:p>
            <a:pPr lvl="0" algn="ctr" defTabSz="1066800" rtl="1">
              <a:lnSpc>
                <a:spcPct val="90000"/>
              </a:lnSpc>
              <a:spcBef>
                <a:spcPct val="0"/>
              </a:spcBef>
              <a:spcAft>
                <a:spcPct val="35000"/>
              </a:spcAft>
            </a:pPr>
            <a:r>
              <a:rPr lang="ar-EG" sz="2400" kern="1200" dirty="0" smtClean="0"/>
              <a:t>يجب إعطاء المكافأة بمقدار صغير حتى تستمر فاعليتها طوال مدة التدريب .</a:t>
            </a:r>
            <a:endParaRPr lang="ar-EG" sz="2400" kern="1200" dirty="0"/>
          </a:p>
        </p:txBody>
      </p:sp>
      <p:sp>
        <p:nvSpPr>
          <p:cNvPr id="9" name="Rectangle 8"/>
          <p:cNvSpPr/>
          <p:nvPr/>
        </p:nvSpPr>
        <p:spPr>
          <a:xfrm>
            <a:off x="395536" y="3921697"/>
            <a:ext cx="8352928" cy="882000"/>
          </a:xfrm>
          <a:prstGeom prst="rect">
            <a:avLst/>
          </a:prstGeom>
        </p:spPr>
        <p:style>
          <a:lnRef idx="2">
            <a:schemeClr val="accent5">
              <a:hueOff val="-4966938"/>
              <a:satOff val="19906"/>
              <a:lumOff val="4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483768" y="3405097"/>
            <a:ext cx="5847049" cy="1033200"/>
          </a:xfrm>
          <a:custGeom>
            <a:avLst/>
            <a:gdLst>
              <a:gd name="connsiteX0" fmla="*/ 0 w 5847049"/>
              <a:gd name="connsiteY0" fmla="*/ 172203 h 1033200"/>
              <a:gd name="connsiteX1" fmla="*/ 172203 w 5847049"/>
              <a:gd name="connsiteY1" fmla="*/ 0 h 1033200"/>
              <a:gd name="connsiteX2" fmla="*/ 5674846 w 5847049"/>
              <a:gd name="connsiteY2" fmla="*/ 0 h 1033200"/>
              <a:gd name="connsiteX3" fmla="*/ 5847049 w 5847049"/>
              <a:gd name="connsiteY3" fmla="*/ 172203 h 1033200"/>
              <a:gd name="connsiteX4" fmla="*/ 5847049 w 5847049"/>
              <a:gd name="connsiteY4" fmla="*/ 860997 h 1033200"/>
              <a:gd name="connsiteX5" fmla="*/ 5674846 w 5847049"/>
              <a:gd name="connsiteY5" fmla="*/ 1033200 h 1033200"/>
              <a:gd name="connsiteX6" fmla="*/ 172203 w 5847049"/>
              <a:gd name="connsiteY6" fmla="*/ 1033200 h 1033200"/>
              <a:gd name="connsiteX7" fmla="*/ 0 w 5847049"/>
              <a:gd name="connsiteY7" fmla="*/ 860997 h 1033200"/>
              <a:gd name="connsiteX8" fmla="*/ 0 w 5847049"/>
              <a:gd name="connsiteY8" fmla="*/ 172203 h 103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7049" h="1033200">
                <a:moveTo>
                  <a:pt x="0" y="172203"/>
                </a:moveTo>
                <a:cubicBezTo>
                  <a:pt x="0" y="77098"/>
                  <a:pt x="77098" y="0"/>
                  <a:pt x="172203" y="0"/>
                </a:cubicBezTo>
                <a:lnTo>
                  <a:pt x="5674846" y="0"/>
                </a:lnTo>
                <a:cubicBezTo>
                  <a:pt x="5769951" y="0"/>
                  <a:pt x="5847049" y="77098"/>
                  <a:pt x="5847049" y="172203"/>
                </a:cubicBezTo>
                <a:lnTo>
                  <a:pt x="5847049" y="860997"/>
                </a:lnTo>
                <a:cubicBezTo>
                  <a:pt x="5847049" y="956102"/>
                  <a:pt x="5769951" y="1033200"/>
                  <a:pt x="5674846" y="1033200"/>
                </a:cubicBezTo>
                <a:lnTo>
                  <a:pt x="172203" y="1033200"/>
                </a:lnTo>
                <a:cubicBezTo>
                  <a:pt x="77098" y="1033200"/>
                  <a:pt x="0" y="956102"/>
                  <a:pt x="0" y="860997"/>
                </a:cubicBezTo>
                <a:lnTo>
                  <a:pt x="0" y="172203"/>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271442" tIns="50437" rIns="271442" bIns="50437" numCol="1" spcCol="1270" anchor="ctr" anchorCtr="0">
            <a:noAutofit/>
          </a:bodyPr>
          <a:lstStyle/>
          <a:p>
            <a:pPr lvl="0" algn="ctr" defTabSz="1066800" rtl="1">
              <a:lnSpc>
                <a:spcPct val="90000"/>
              </a:lnSpc>
              <a:spcBef>
                <a:spcPct val="0"/>
              </a:spcBef>
              <a:spcAft>
                <a:spcPct val="35000"/>
              </a:spcAft>
            </a:pPr>
            <a:r>
              <a:rPr lang="ar-EG" sz="2400" kern="1200" dirty="0" smtClean="0"/>
              <a:t>يجب أن نعرف الطفل علي سبب إعطاؤه المكافأة و إلا فليس هناك فائدة من وراء تقديم هذه المكافأة .</a:t>
            </a:r>
            <a:endParaRPr lang="ar-EG" sz="2400" kern="1200" dirty="0"/>
          </a:p>
        </p:txBody>
      </p:sp>
      <p:sp>
        <p:nvSpPr>
          <p:cNvPr id="11" name="Rectangle 10"/>
          <p:cNvSpPr/>
          <p:nvPr/>
        </p:nvSpPr>
        <p:spPr>
          <a:xfrm>
            <a:off x="395536" y="5509297"/>
            <a:ext cx="8352928" cy="882000"/>
          </a:xfrm>
          <a:prstGeom prst="rect">
            <a:avLst/>
          </a:prstGeom>
        </p:spPr>
        <p:style>
          <a:lnRef idx="2">
            <a:schemeClr val="accent5">
              <a:hueOff val="-9933876"/>
              <a:satOff val="39811"/>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483768" y="4992697"/>
            <a:ext cx="5847049" cy="1033200"/>
          </a:xfrm>
          <a:custGeom>
            <a:avLst/>
            <a:gdLst>
              <a:gd name="connsiteX0" fmla="*/ 0 w 5847049"/>
              <a:gd name="connsiteY0" fmla="*/ 172203 h 1033200"/>
              <a:gd name="connsiteX1" fmla="*/ 172203 w 5847049"/>
              <a:gd name="connsiteY1" fmla="*/ 0 h 1033200"/>
              <a:gd name="connsiteX2" fmla="*/ 5674846 w 5847049"/>
              <a:gd name="connsiteY2" fmla="*/ 0 h 1033200"/>
              <a:gd name="connsiteX3" fmla="*/ 5847049 w 5847049"/>
              <a:gd name="connsiteY3" fmla="*/ 172203 h 1033200"/>
              <a:gd name="connsiteX4" fmla="*/ 5847049 w 5847049"/>
              <a:gd name="connsiteY4" fmla="*/ 860997 h 1033200"/>
              <a:gd name="connsiteX5" fmla="*/ 5674846 w 5847049"/>
              <a:gd name="connsiteY5" fmla="*/ 1033200 h 1033200"/>
              <a:gd name="connsiteX6" fmla="*/ 172203 w 5847049"/>
              <a:gd name="connsiteY6" fmla="*/ 1033200 h 1033200"/>
              <a:gd name="connsiteX7" fmla="*/ 0 w 5847049"/>
              <a:gd name="connsiteY7" fmla="*/ 860997 h 1033200"/>
              <a:gd name="connsiteX8" fmla="*/ 0 w 5847049"/>
              <a:gd name="connsiteY8" fmla="*/ 172203 h 103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7049" h="1033200">
                <a:moveTo>
                  <a:pt x="0" y="172203"/>
                </a:moveTo>
                <a:cubicBezTo>
                  <a:pt x="0" y="77098"/>
                  <a:pt x="77098" y="0"/>
                  <a:pt x="172203" y="0"/>
                </a:cubicBezTo>
                <a:lnTo>
                  <a:pt x="5674846" y="0"/>
                </a:lnTo>
                <a:cubicBezTo>
                  <a:pt x="5769951" y="0"/>
                  <a:pt x="5847049" y="77098"/>
                  <a:pt x="5847049" y="172203"/>
                </a:cubicBezTo>
                <a:lnTo>
                  <a:pt x="5847049" y="860997"/>
                </a:lnTo>
                <a:cubicBezTo>
                  <a:pt x="5847049" y="956102"/>
                  <a:pt x="5769951" y="1033200"/>
                  <a:pt x="5674846" y="1033200"/>
                </a:cubicBezTo>
                <a:lnTo>
                  <a:pt x="172203" y="1033200"/>
                </a:lnTo>
                <a:cubicBezTo>
                  <a:pt x="77098" y="1033200"/>
                  <a:pt x="0" y="956102"/>
                  <a:pt x="0" y="860997"/>
                </a:cubicBezTo>
                <a:lnTo>
                  <a:pt x="0" y="172203"/>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271442" tIns="50437" rIns="271442" bIns="50437" numCol="1" spcCol="1270" anchor="ctr" anchorCtr="0">
            <a:noAutofit/>
          </a:bodyPr>
          <a:lstStyle/>
          <a:p>
            <a:pPr lvl="0" algn="ctr" defTabSz="1066800" rtl="1">
              <a:lnSpc>
                <a:spcPct val="90000"/>
              </a:lnSpc>
              <a:spcBef>
                <a:spcPct val="0"/>
              </a:spcBef>
              <a:spcAft>
                <a:spcPct val="35000"/>
              </a:spcAft>
            </a:pPr>
            <a:r>
              <a:rPr lang="ar-EG" sz="2400" kern="1200" dirty="0" smtClean="0"/>
              <a:t>يجب أن يكون التدعيم محدد و صريح حيث يجب أن تتحكم المكافأة في سلوك معين لدي الطفل. </a:t>
            </a:r>
            <a:endParaRPr lang="ar-EG" sz="2400" kern="1200" dirty="0"/>
          </a:p>
        </p:txBody>
      </p:sp>
      <p:pic>
        <p:nvPicPr>
          <p:cNvPr id="5" name="Picture 4" descr="http://faculty.ksu.edu.sa/22914/PublishingImages/21389.jpg"/>
          <p:cNvPicPr/>
          <p:nvPr/>
        </p:nvPicPr>
        <p:blipFill>
          <a:blip r:embed="rId4">
            <a:extLst>
              <a:ext uri="{28A0092B-C50C-407E-A947-70E740481C1C}">
                <a14:useLocalDpi xmlns:a14="http://schemas.microsoft.com/office/drawing/2010/main" val="0"/>
              </a:ext>
            </a:extLst>
          </a:blip>
          <a:srcRect/>
          <a:stretch>
            <a:fillRect/>
          </a:stretch>
        </p:blipFill>
        <p:spPr bwMode="auto">
          <a:xfrm rot="20672328">
            <a:off x="236661" y="357571"/>
            <a:ext cx="1975531" cy="1237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38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339752" y="188640"/>
            <a:ext cx="4680520" cy="792088"/>
          </a:xfrm>
        </p:spPr>
        <p:style>
          <a:lnRef idx="0">
            <a:schemeClr val="accent6"/>
          </a:lnRef>
          <a:fillRef idx="3">
            <a:schemeClr val="accent6"/>
          </a:fillRef>
          <a:effectRef idx="3">
            <a:schemeClr val="accent6"/>
          </a:effectRef>
          <a:fontRef idx="minor">
            <a:schemeClr val="lt1"/>
          </a:fontRef>
        </p:style>
        <p:txBody>
          <a:bodyPr>
            <a:noAutofit/>
          </a:bodyPr>
          <a:lstStyle/>
          <a:p>
            <a:pPr rtl="1"/>
            <a:r>
              <a:rPr lang="ar-SA" sz="2800" b="1" dirty="0"/>
              <a:t>العقاب</a:t>
            </a:r>
            <a:endParaRPr lang="en-US" sz="2800" dirty="0"/>
          </a:p>
        </p:txBody>
      </p:sp>
      <p:graphicFrame>
        <p:nvGraphicFramePr>
          <p:cNvPr id="3" name="Diagram 2"/>
          <p:cNvGraphicFramePr/>
          <p:nvPr>
            <p:extLst>
              <p:ext uri="{D42A27DB-BD31-4B8C-83A1-F6EECF244321}">
                <p14:modId xmlns:p14="http://schemas.microsoft.com/office/powerpoint/2010/main" val="1270699725"/>
              </p:ext>
            </p:extLst>
          </p:nvPr>
        </p:nvGraphicFramePr>
        <p:xfrm>
          <a:off x="251520" y="1124744"/>
          <a:ext cx="8674832"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2960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0" y="0"/>
            <a:ext cx="9144000" cy="792088"/>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400" b="1" dirty="0">
                <a:solidFill>
                  <a:srgbClr val="0070C0"/>
                </a:solidFill>
              </a:rPr>
              <a:t>أنواع العقاب</a:t>
            </a:r>
            <a:endParaRPr lang="en-US" sz="2400" dirty="0">
              <a:solidFill>
                <a:srgbClr val="0070C0"/>
              </a:solidFill>
            </a:endParaRPr>
          </a:p>
        </p:txBody>
      </p:sp>
      <p:sp>
        <p:nvSpPr>
          <p:cNvPr id="5" name="Rectangle 4"/>
          <p:cNvSpPr/>
          <p:nvPr/>
        </p:nvSpPr>
        <p:spPr>
          <a:xfrm>
            <a:off x="4725279" y="2523786"/>
            <a:ext cx="2745283" cy="2308979"/>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6872983" y="3494440"/>
            <a:ext cx="1487845" cy="1487845"/>
          </a:xfrm>
          <a:custGeom>
            <a:avLst/>
            <a:gdLst>
              <a:gd name="connsiteX0" fmla="*/ 0 w 1487845"/>
              <a:gd name="connsiteY0" fmla="*/ 0 h 1487845"/>
              <a:gd name="connsiteX1" fmla="*/ 1487845 w 1487845"/>
              <a:gd name="connsiteY1" fmla="*/ 0 h 1487845"/>
              <a:gd name="connsiteX2" fmla="*/ 1487845 w 1487845"/>
              <a:gd name="connsiteY2" fmla="*/ 1487845 h 1487845"/>
              <a:gd name="connsiteX3" fmla="*/ 0 w 1487845"/>
              <a:gd name="connsiteY3" fmla="*/ 1487845 h 1487845"/>
              <a:gd name="connsiteX4" fmla="*/ 0 w 1487845"/>
              <a:gd name="connsiteY4" fmla="*/ 0 h 148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845" h="1487845">
                <a:moveTo>
                  <a:pt x="0" y="0"/>
                </a:moveTo>
                <a:lnTo>
                  <a:pt x="1487845" y="0"/>
                </a:lnTo>
                <a:lnTo>
                  <a:pt x="1487845" y="1487845"/>
                </a:lnTo>
                <a:lnTo>
                  <a:pt x="0" y="1487845"/>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عقاب بالتطبيق </a:t>
            </a:r>
            <a:endParaRPr lang="ar-EG" sz="2400" kern="1200" dirty="0"/>
          </a:p>
        </p:txBody>
      </p:sp>
      <p:sp>
        <p:nvSpPr>
          <p:cNvPr id="7" name="Rectangle 6"/>
          <p:cNvSpPr/>
          <p:nvPr/>
        </p:nvSpPr>
        <p:spPr>
          <a:xfrm>
            <a:off x="639154" y="2523786"/>
            <a:ext cx="2745283" cy="2308979"/>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tint val="50000"/>
              <a:hueOff val="-10774846"/>
              <a:satOff val="46375"/>
              <a:lumOff val="12537"/>
              <a:alphaOff val="0"/>
            </a:schemeClr>
          </a:effectRef>
          <a:fontRef idx="minor">
            <a:schemeClr val="lt1">
              <a:hueOff val="0"/>
              <a:satOff val="0"/>
              <a:lumOff val="0"/>
              <a:alphaOff val="0"/>
            </a:schemeClr>
          </a:fontRef>
        </p:style>
      </p:sp>
      <p:sp>
        <p:nvSpPr>
          <p:cNvPr id="8" name="Freeform 7"/>
          <p:cNvSpPr/>
          <p:nvPr/>
        </p:nvSpPr>
        <p:spPr>
          <a:xfrm>
            <a:off x="2786858" y="3494440"/>
            <a:ext cx="1487845" cy="1487845"/>
          </a:xfrm>
          <a:custGeom>
            <a:avLst/>
            <a:gdLst>
              <a:gd name="connsiteX0" fmla="*/ 0 w 1487845"/>
              <a:gd name="connsiteY0" fmla="*/ 0 h 1487845"/>
              <a:gd name="connsiteX1" fmla="*/ 1487845 w 1487845"/>
              <a:gd name="connsiteY1" fmla="*/ 0 h 1487845"/>
              <a:gd name="connsiteX2" fmla="*/ 1487845 w 1487845"/>
              <a:gd name="connsiteY2" fmla="*/ 1487845 h 1487845"/>
              <a:gd name="connsiteX3" fmla="*/ 0 w 1487845"/>
              <a:gd name="connsiteY3" fmla="*/ 1487845 h 1487845"/>
              <a:gd name="connsiteX4" fmla="*/ 0 w 1487845"/>
              <a:gd name="connsiteY4" fmla="*/ 0 h 148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845" h="1487845">
                <a:moveTo>
                  <a:pt x="0" y="0"/>
                </a:moveTo>
                <a:lnTo>
                  <a:pt x="1487845" y="0"/>
                </a:lnTo>
                <a:lnTo>
                  <a:pt x="1487845" y="1487845"/>
                </a:lnTo>
                <a:lnTo>
                  <a:pt x="0" y="1487845"/>
                </a:lnTo>
                <a:lnTo>
                  <a:pt x="0" y="0"/>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العقاب بالاستبعاد </a:t>
            </a:r>
            <a:endParaRPr lang="ar-EG" sz="2400" kern="1200" dirty="0"/>
          </a:p>
        </p:txBody>
      </p:sp>
    </p:spTree>
    <p:extLst>
      <p:ext uri="{BB962C8B-B14F-4D97-AF65-F5344CB8AC3E}">
        <p14:creationId xmlns:p14="http://schemas.microsoft.com/office/powerpoint/2010/main" val="23950696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2195736" y="188640"/>
            <a:ext cx="5040560" cy="792088"/>
          </a:xfrm>
        </p:spPr>
        <p:style>
          <a:lnRef idx="0">
            <a:schemeClr val="accent2"/>
          </a:lnRef>
          <a:fillRef idx="3">
            <a:schemeClr val="accent2"/>
          </a:fillRef>
          <a:effectRef idx="3">
            <a:schemeClr val="accent2"/>
          </a:effectRef>
          <a:fontRef idx="minor">
            <a:schemeClr val="lt1"/>
          </a:fontRef>
        </p:style>
        <p:txBody>
          <a:bodyPr>
            <a:normAutofit/>
          </a:bodyPr>
          <a:lstStyle/>
          <a:p>
            <a:pPr rtl="1"/>
            <a:r>
              <a:rPr lang="ar-SA" sz="2800" b="1" dirty="0"/>
              <a:t>الأوضاع الوظيفية </a:t>
            </a:r>
            <a:endParaRPr lang="en-US" sz="2800" dirty="0"/>
          </a:p>
        </p:txBody>
      </p:sp>
      <p:graphicFrame>
        <p:nvGraphicFramePr>
          <p:cNvPr id="3" name="Diagram 2"/>
          <p:cNvGraphicFramePr/>
          <p:nvPr>
            <p:extLst>
              <p:ext uri="{D42A27DB-BD31-4B8C-83A1-F6EECF244321}">
                <p14:modId xmlns:p14="http://schemas.microsoft.com/office/powerpoint/2010/main" val="3537967213"/>
              </p:ext>
            </p:extLst>
          </p:nvPr>
        </p:nvGraphicFramePr>
        <p:xfrm>
          <a:off x="683568" y="1196752"/>
          <a:ext cx="8280920" cy="5544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64080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عنوان 1"/>
          <p:cNvSpPr>
            <a:spLocks noGrp="1"/>
          </p:cNvSpPr>
          <p:nvPr>
            <p:ph type="title"/>
          </p:nvPr>
        </p:nvSpPr>
        <p:spPr>
          <a:xfrm>
            <a:off x="611560" y="188640"/>
            <a:ext cx="7848872" cy="792088"/>
          </a:xfrm>
        </p:spPr>
        <p:style>
          <a:lnRef idx="0">
            <a:schemeClr val="accent5"/>
          </a:lnRef>
          <a:fillRef idx="3">
            <a:schemeClr val="accent5"/>
          </a:fillRef>
          <a:effectRef idx="3">
            <a:schemeClr val="accent5"/>
          </a:effectRef>
          <a:fontRef idx="minor">
            <a:schemeClr val="lt1"/>
          </a:fontRef>
        </p:style>
        <p:txBody>
          <a:bodyPr>
            <a:normAutofit fontScale="90000"/>
          </a:bodyPr>
          <a:lstStyle/>
          <a:p>
            <a:pPr rtl="1"/>
            <a:r>
              <a:rPr lang="ar-SA" sz="2800" b="1" dirty="0"/>
              <a:t>لماذا يدرس مدرس التربية الخاصة مظاهر النمو لدي الأفراد الأسوياء ؟</a:t>
            </a:r>
            <a:endParaRPr lang="en-US" sz="2800" dirty="0"/>
          </a:p>
        </p:txBody>
      </p:sp>
      <p:graphicFrame>
        <p:nvGraphicFramePr>
          <p:cNvPr id="3" name="Diagram 2"/>
          <p:cNvGraphicFramePr/>
          <p:nvPr>
            <p:extLst>
              <p:ext uri="{D42A27DB-BD31-4B8C-83A1-F6EECF244321}">
                <p14:modId xmlns:p14="http://schemas.microsoft.com/office/powerpoint/2010/main" val="1606554557"/>
              </p:ext>
            </p:extLst>
          </p:nvPr>
        </p:nvGraphicFramePr>
        <p:xfrm>
          <a:off x="361664" y="1124744"/>
          <a:ext cx="8348663"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2877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AsOne/>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ar-EG" sz="2400" dirty="0">
                <a:solidFill>
                  <a:srgbClr val="C00000"/>
                </a:solidFill>
              </a:rPr>
              <a:t>تختلف هذه الأوضاع عند التدريس للأفراد المعاقين عنها عند التدريس للأسوياء . نظرا ل :</a:t>
            </a:r>
          </a:p>
        </p:txBody>
      </p:sp>
      <p:graphicFrame>
        <p:nvGraphicFramePr>
          <p:cNvPr id="4" name="Diagram 3"/>
          <p:cNvGraphicFramePr/>
          <p:nvPr>
            <p:extLst>
              <p:ext uri="{D42A27DB-BD31-4B8C-83A1-F6EECF244321}">
                <p14:modId xmlns:p14="http://schemas.microsoft.com/office/powerpoint/2010/main" val="2132708806"/>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06769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ar-EG" sz="2400" dirty="0">
                <a:solidFill>
                  <a:srgbClr val="C00000"/>
                </a:solidFill>
              </a:rPr>
              <a:t>تختلف هذه الأوضاع عند التدريس للأفراد المعاقين عنها عند التدريس للأسوياء . نظرا ل :</a:t>
            </a:r>
          </a:p>
        </p:txBody>
      </p:sp>
      <p:graphicFrame>
        <p:nvGraphicFramePr>
          <p:cNvPr id="4" name="Diagram 3"/>
          <p:cNvGraphicFramePr/>
          <p:nvPr>
            <p:extLst>
              <p:ext uri="{D42A27DB-BD31-4B8C-83A1-F6EECF244321}">
                <p14:modId xmlns:p14="http://schemas.microsoft.com/office/powerpoint/2010/main" val="765467584"/>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244041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1619672" y="188640"/>
            <a:ext cx="6390456" cy="792088"/>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800" dirty="0"/>
              <a:t>نظرية التعليم الاجتماعي</a:t>
            </a:r>
            <a:endParaRPr lang="en-US" sz="2800" dirty="0"/>
          </a:p>
        </p:txBody>
      </p:sp>
      <p:graphicFrame>
        <p:nvGraphicFramePr>
          <p:cNvPr id="4" name="Diagram 3"/>
          <p:cNvGraphicFramePr/>
          <p:nvPr>
            <p:extLst>
              <p:ext uri="{D42A27DB-BD31-4B8C-83A1-F6EECF244321}">
                <p14:modId xmlns:p14="http://schemas.microsoft.com/office/powerpoint/2010/main" val="1551094387"/>
              </p:ext>
            </p:extLst>
          </p:nvPr>
        </p:nvGraphicFramePr>
        <p:xfrm>
          <a:off x="395536" y="1124744"/>
          <a:ext cx="8496944" cy="5589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7720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عنوان 1"/>
          <p:cNvSpPr txBox="1">
            <a:spLocks/>
          </p:cNvSpPr>
          <p:nvPr/>
        </p:nvSpPr>
        <p:spPr>
          <a:xfrm>
            <a:off x="0" y="0"/>
            <a:ext cx="9144000" cy="792088"/>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rtl="1"/>
            <a:r>
              <a:rPr lang="ar-SA" sz="2400" b="1" dirty="0">
                <a:solidFill>
                  <a:srgbClr val="0070C0"/>
                </a:solidFill>
              </a:rPr>
              <a:t>التدريب في جماعة ، و العمل الفردي :</a:t>
            </a:r>
            <a:endParaRPr lang="en-US" sz="2400" dirty="0">
              <a:solidFill>
                <a:srgbClr val="0070C0"/>
              </a:solidFill>
            </a:endParaRPr>
          </a:p>
        </p:txBody>
      </p:sp>
      <p:sp>
        <p:nvSpPr>
          <p:cNvPr id="6" name="Rectangle 5"/>
          <p:cNvSpPr/>
          <p:nvPr/>
        </p:nvSpPr>
        <p:spPr>
          <a:xfrm>
            <a:off x="251520" y="1776267"/>
            <a:ext cx="8568952" cy="6552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2393757" y="1392507"/>
            <a:ext cx="5998266" cy="767520"/>
          </a:xfrm>
          <a:custGeom>
            <a:avLst/>
            <a:gdLst>
              <a:gd name="connsiteX0" fmla="*/ 0 w 5998266"/>
              <a:gd name="connsiteY0" fmla="*/ 127923 h 767520"/>
              <a:gd name="connsiteX1" fmla="*/ 127923 w 5998266"/>
              <a:gd name="connsiteY1" fmla="*/ 0 h 767520"/>
              <a:gd name="connsiteX2" fmla="*/ 5870343 w 5998266"/>
              <a:gd name="connsiteY2" fmla="*/ 0 h 767520"/>
              <a:gd name="connsiteX3" fmla="*/ 5998266 w 5998266"/>
              <a:gd name="connsiteY3" fmla="*/ 127923 h 767520"/>
              <a:gd name="connsiteX4" fmla="*/ 5998266 w 5998266"/>
              <a:gd name="connsiteY4" fmla="*/ 639597 h 767520"/>
              <a:gd name="connsiteX5" fmla="*/ 5870343 w 5998266"/>
              <a:gd name="connsiteY5" fmla="*/ 767520 h 767520"/>
              <a:gd name="connsiteX6" fmla="*/ 127923 w 5998266"/>
              <a:gd name="connsiteY6" fmla="*/ 767520 h 767520"/>
              <a:gd name="connsiteX7" fmla="*/ 0 w 5998266"/>
              <a:gd name="connsiteY7" fmla="*/ 639597 h 767520"/>
              <a:gd name="connsiteX8" fmla="*/ 0 w 5998266"/>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8266" h="767520">
                <a:moveTo>
                  <a:pt x="0" y="127923"/>
                </a:moveTo>
                <a:cubicBezTo>
                  <a:pt x="0" y="57273"/>
                  <a:pt x="57273" y="0"/>
                  <a:pt x="127923" y="0"/>
                </a:cubicBezTo>
                <a:lnTo>
                  <a:pt x="5870343" y="0"/>
                </a:lnTo>
                <a:cubicBezTo>
                  <a:pt x="5940993" y="0"/>
                  <a:pt x="5998266" y="57273"/>
                  <a:pt x="5998266" y="127923"/>
                </a:cubicBezTo>
                <a:lnTo>
                  <a:pt x="5998266" y="639597"/>
                </a:lnTo>
                <a:cubicBezTo>
                  <a:pt x="5998266" y="710247"/>
                  <a:pt x="5940993" y="767520"/>
                  <a:pt x="5870343" y="767520"/>
                </a:cubicBezTo>
                <a:lnTo>
                  <a:pt x="127923" y="767520"/>
                </a:lnTo>
                <a:cubicBezTo>
                  <a:pt x="57273" y="767520"/>
                  <a:pt x="0" y="710247"/>
                  <a:pt x="0" y="639597"/>
                </a:cubicBezTo>
                <a:lnTo>
                  <a:pt x="0" y="12792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64187" tIns="37467" rIns="264187" bIns="37467" numCol="1" spcCol="1270" anchor="ctr" anchorCtr="0">
            <a:noAutofit/>
          </a:bodyPr>
          <a:lstStyle/>
          <a:p>
            <a:pPr lvl="0" algn="ctr" defTabSz="1066800" rtl="1">
              <a:lnSpc>
                <a:spcPct val="90000"/>
              </a:lnSpc>
              <a:spcBef>
                <a:spcPct val="0"/>
              </a:spcBef>
              <a:spcAft>
                <a:spcPct val="35000"/>
              </a:spcAft>
            </a:pPr>
            <a:r>
              <a:rPr lang="ar-EG" sz="2400" kern="1200" dirty="0" smtClean="0"/>
              <a:t>التدريس بمساعدة الأقران .</a:t>
            </a:r>
            <a:endParaRPr lang="ar-EG" sz="2400" kern="1200" dirty="0"/>
          </a:p>
        </p:txBody>
      </p:sp>
      <p:sp>
        <p:nvSpPr>
          <p:cNvPr id="8" name="Rectangle 7"/>
          <p:cNvSpPr/>
          <p:nvPr/>
        </p:nvSpPr>
        <p:spPr>
          <a:xfrm>
            <a:off x="251520" y="2955627"/>
            <a:ext cx="8568952" cy="655200"/>
          </a:xfrm>
          <a:prstGeom prst="rect">
            <a:avLst/>
          </a:prstGeom>
        </p:spPr>
        <p:style>
          <a:lnRef idx="2">
            <a:schemeClr val="accent5">
              <a:hueOff val="-3311292"/>
              <a:satOff val="13270"/>
              <a:lumOff val="287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393757" y="2571867"/>
            <a:ext cx="5998266" cy="767520"/>
          </a:xfrm>
          <a:custGeom>
            <a:avLst/>
            <a:gdLst>
              <a:gd name="connsiteX0" fmla="*/ 0 w 5998266"/>
              <a:gd name="connsiteY0" fmla="*/ 127923 h 767520"/>
              <a:gd name="connsiteX1" fmla="*/ 127923 w 5998266"/>
              <a:gd name="connsiteY1" fmla="*/ 0 h 767520"/>
              <a:gd name="connsiteX2" fmla="*/ 5870343 w 5998266"/>
              <a:gd name="connsiteY2" fmla="*/ 0 h 767520"/>
              <a:gd name="connsiteX3" fmla="*/ 5998266 w 5998266"/>
              <a:gd name="connsiteY3" fmla="*/ 127923 h 767520"/>
              <a:gd name="connsiteX4" fmla="*/ 5998266 w 5998266"/>
              <a:gd name="connsiteY4" fmla="*/ 639597 h 767520"/>
              <a:gd name="connsiteX5" fmla="*/ 5870343 w 5998266"/>
              <a:gd name="connsiteY5" fmla="*/ 767520 h 767520"/>
              <a:gd name="connsiteX6" fmla="*/ 127923 w 5998266"/>
              <a:gd name="connsiteY6" fmla="*/ 767520 h 767520"/>
              <a:gd name="connsiteX7" fmla="*/ 0 w 5998266"/>
              <a:gd name="connsiteY7" fmla="*/ 639597 h 767520"/>
              <a:gd name="connsiteX8" fmla="*/ 0 w 5998266"/>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8266" h="767520">
                <a:moveTo>
                  <a:pt x="0" y="127923"/>
                </a:moveTo>
                <a:cubicBezTo>
                  <a:pt x="0" y="57273"/>
                  <a:pt x="57273" y="0"/>
                  <a:pt x="127923" y="0"/>
                </a:cubicBezTo>
                <a:lnTo>
                  <a:pt x="5870343" y="0"/>
                </a:lnTo>
                <a:cubicBezTo>
                  <a:pt x="5940993" y="0"/>
                  <a:pt x="5998266" y="57273"/>
                  <a:pt x="5998266" y="127923"/>
                </a:cubicBezTo>
                <a:lnTo>
                  <a:pt x="5998266" y="639597"/>
                </a:lnTo>
                <a:cubicBezTo>
                  <a:pt x="5998266" y="710247"/>
                  <a:pt x="5940993" y="767520"/>
                  <a:pt x="5870343" y="767520"/>
                </a:cubicBezTo>
                <a:lnTo>
                  <a:pt x="127923" y="767520"/>
                </a:lnTo>
                <a:cubicBezTo>
                  <a:pt x="57273" y="767520"/>
                  <a:pt x="0" y="710247"/>
                  <a:pt x="0" y="639597"/>
                </a:cubicBezTo>
                <a:lnTo>
                  <a:pt x="0" y="127923"/>
                </a:lnTo>
                <a:close/>
              </a:path>
            </a:pathLst>
          </a:cu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square" lIns="264187" tIns="37467" rIns="264187" bIns="37467" numCol="1" spcCol="1270" anchor="ctr" anchorCtr="0">
            <a:noAutofit/>
          </a:bodyPr>
          <a:lstStyle/>
          <a:p>
            <a:pPr lvl="0" algn="ctr" defTabSz="1066800" rtl="1">
              <a:lnSpc>
                <a:spcPct val="90000"/>
              </a:lnSpc>
              <a:spcBef>
                <a:spcPct val="0"/>
              </a:spcBef>
              <a:spcAft>
                <a:spcPct val="35000"/>
              </a:spcAft>
            </a:pPr>
            <a:r>
              <a:rPr lang="ar-EG" sz="2400" kern="1200" dirty="0" smtClean="0"/>
              <a:t>تدعيم الزملاء للزملاء .</a:t>
            </a:r>
            <a:endParaRPr lang="ar-EG" sz="2400" kern="1200" dirty="0"/>
          </a:p>
        </p:txBody>
      </p:sp>
      <p:sp>
        <p:nvSpPr>
          <p:cNvPr id="10" name="Rectangle 9"/>
          <p:cNvSpPr/>
          <p:nvPr/>
        </p:nvSpPr>
        <p:spPr>
          <a:xfrm>
            <a:off x="251520" y="4134987"/>
            <a:ext cx="8568952" cy="655200"/>
          </a:xfrm>
          <a:prstGeom prst="rect">
            <a:avLst/>
          </a:prstGeom>
        </p:spPr>
        <p:style>
          <a:lnRef idx="2">
            <a:schemeClr val="accent5">
              <a:hueOff val="-6622584"/>
              <a:satOff val="26541"/>
              <a:lumOff val="575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393757" y="3751227"/>
            <a:ext cx="5998266" cy="767520"/>
          </a:xfrm>
          <a:custGeom>
            <a:avLst/>
            <a:gdLst>
              <a:gd name="connsiteX0" fmla="*/ 0 w 5998266"/>
              <a:gd name="connsiteY0" fmla="*/ 127923 h 767520"/>
              <a:gd name="connsiteX1" fmla="*/ 127923 w 5998266"/>
              <a:gd name="connsiteY1" fmla="*/ 0 h 767520"/>
              <a:gd name="connsiteX2" fmla="*/ 5870343 w 5998266"/>
              <a:gd name="connsiteY2" fmla="*/ 0 h 767520"/>
              <a:gd name="connsiteX3" fmla="*/ 5998266 w 5998266"/>
              <a:gd name="connsiteY3" fmla="*/ 127923 h 767520"/>
              <a:gd name="connsiteX4" fmla="*/ 5998266 w 5998266"/>
              <a:gd name="connsiteY4" fmla="*/ 639597 h 767520"/>
              <a:gd name="connsiteX5" fmla="*/ 5870343 w 5998266"/>
              <a:gd name="connsiteY5" fmla="*/ 767520 h 767520"/>
              <a:gd name="connsiteX6" fmla="*/ 127923 w 5998266"/>
              <a:gd name="connsiteY6" fmla="*/ 767520 h 767520"/>
              <a:gd name="connsiteX7" fmla="*/ 0 w 5998266"/>
              <a:gd name="connsiteY7" fmla="*/ 639597 h 767520"/>
              <a:gd name="connsiteX8" fmla="*/ 0 w 5998266"/>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8266" h="767520">
                <a:moveTo>
                  <a:pt x="0" y="127923"/>
                </a:moveTo>
                <a:cubicBezTo>
                  <a:pt x="0" y="57273"/>
                  <a:pt x="57273" y="0"/>
                  <a:pt x="127923" y="0"/>
                </a:cubicBezTo>
                <a:lnTo>
                  <a:pt x="5870343" y="0"/>
                </a:lnTo>
                <a:cubicBezTo>
                  <a:pt x="5940993" y="0"/>
                  <a:pt x="5998266" y="57273"/>
                  <a:pt x="5998266" y="127923"/>
                </a:cubicBezTo>
                <a:lnTo>
                  <a:pt x="5998266" y="639597"/>
                </a:lnTo>
                <a:cubicBezTo>
                  <a:pt x="5998266" y="710247"/>
                  <a:pt x="5940993" y="767520"/>
                  <a:pt x="5870343" y="767520"/>
                </a:cubicBezTo>
                <a:lnTo>
                  <a:pt x="127923" y="767520"/>
                </a:lnTo>
                <a:cubicBezTo>
                  <a:pt x="57273" y="767520"/>
                  <a:pt x="0" y="710247"/>
                  <a:pt x="0" y="639597"/>
                </a:cubicBezTo>
                <a:lnTo>
                  <a:pt x="0" y="127923"/>
                </a:lnTo>
                <a:close/>
              </a:path>
            </a:pathLst>
          </a:cu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square" lIns="264187" tIns="37467" rIns="264187" bIns="37467" numCol="1" spcCol="1270" anchor="ctr" anchorCtr="0">
            <a:noAutofit/>
          </a:bodyPr>
          <a:lstStyle/>
          <a:p>
            <a:pPr lvl="0" algn="ctr" defTabSz="1066800" rtl="1">
              <a:lnSpc>
                <a:spcPct val="90000"/>
              </a:lnSpc>
              <a:spcBef>
                <a:spcPct val="0"/>
              </a:spcBef>
              <a:spcAft>
                <a:spcPct val="35000"/>
              </a:spcAft>
            </a:pPr>
            <a:r>
              <a:rPr lang="ar-EG" sz="2400" kern="1200" dirty="0" smtClean="0"/>
              <a:t>تنمية روح الألفة و الروح الاجتماعية و روح المشاركة .</a:t>
            </a:r>
            <a:endParaRPr lang="ar-EG" sz="2400" kern="1200" dirty="0"/>
          </a:p>
        </p:txBody>
      </p:sp>
      <p:sp>
        <p:nvSpPr>
          <p:cNvPr id="12" name="Rectangle 11"/>
          <p:cNvSpPr/>
          <p:nvPr/>
        </p:nvSpPr>
        <p:spPr>
          <a:xfrm>
            <a:off x="251520" y="5314348"/>
            <a:ext cx="8568952" cy="655200"/>
          </a:xfrm>
          <a:prstGeom prst="rect">
            <a:avLst/>
          </a:prstGeom>
        </p:spPr>
        <p:style>
          <a:lnRef idx="2">
            <a:schemeClr val="accent5">
              <a:hueOff val="-9933876"/>
              <a:satOff val="39811"/>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393757" y="4930588"/>
            <a:ext cx="5998266" cy="767520"/>
          </a:xfrm>
          <a:custGeom>
            <a:avLst/>
            <a:gdLst>
              <a:gd name="connsiteX0" fmla="*/ 0 w 5998266"/>
              <a:gd name="connsiteY0" fmla="*/ 127923 h 767520"/>
              <a:gd name="connsiteX1" fmla="*/ 127923 w 5998266"/>
              <a:gd name="connsiteY1" fmla="*/ 0 h 767520"/>
              <a:gd name="connsiteX2" fmla="*/ 5870343 w 5998266"/>
              <a:gd name="connsiteY2" fmla="*/ 0 h 767520"/>
              <a:gd name="connsiteX3" fmla="*/ 5998266 w 5998266"/>
              <a:gd name="connsiteY3" fmla="*/ 127923 h 767520"/>
              <a:gd name="connsiteX4" fmla="*/ 5998266 w 5998266"/>
              <a:gd name="connsiteY4" fmla="*/ 639597 h 767520"/>
              <a:gd name="connsiteX5" fmla="*/ 5870343 w 5998266"/>
              <a:gd name="connsiteY5" fmla="*/ 767520 h 767520"/>
              <a:gd name="connsiteX6" fmla="*/ 127923 w 5998266"/>
              <a:gd name="connsiteY6" fmla="*/ 767520 h 767520"/>
              <a:gd name="connsiteX7" fmla="*/ 0 w 5998266"/>
              <a:gd name="connsiteY7" fmla="*/ 639597 h 767520"/>
              <a:gd name="connsiteX8" fmla="*/ 0 w 5998266"/>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8266" h="767520">
                <a:moveTo>
                  <a:pt x="0" y="127923"/>
                </a:moveTo>
                <a:cubicBezTo>
                  <a:pt x="0" y="57273"/>
                  <a:pt x="57273" y="0"/>
                  <a:pt x="127923" y="0"/>
                </a:cubicBezTo>
                <a:lnTo>
                  <a:pt x="5870343" y="0"/>
                </a:lnTo>
                <a:cubicBezTo>
                  <a:pt x="5940993" y="0"/>
                  <a:pt x="5998266" y="57273"/>
                  <a:pt x="5998266" y="127923"/>
                </a:cubicBezTo>
                <a:lnTo>
                  <a:pt x="5998266" y="639597"/>
                </a:lnTo>
                <a:cubicBezTo>
                  <a:pt x="5998266" y="710247"/>
                  <a:pt x="5940993" y="767520"/>
                  <a:pt x="5870343" y="767520"/>
                </a:cubicBezTo>
                <a:lnTo>
                  <a:pt x="127923" y="767520"/>
                </a:lnTo>
                <a:cubicBezTo>
                  <a:pt x="57273" y="767520"/>
                  <a:pt x="0" y="710247"/>
                  <a:pt x="0" y="639597"/>
                </a:cubicBezTo>
                <a:lnTo>
                  <a:pt x="0" y="127923"/>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264187" tIns="37467" rIns="264187" bIns="37467" numCol="1" spcCol="1270" anchor="ctr" anchorCtr="0">
            <a:noAutofit/>
          </a:bodyPr>
          <a:lstStyle/>
          <a:p>
            <a:pPr lvl="0" algn="ctr" defTabSz="1066800" rtl="1">
              <a:lnSpc>
                <a:spcPct val="90000"/>
              </a:lnSpc>
              <a:spcBef>
                <a:spcPct val="0"/>
              </a:spcBef>
              <a:spcAft>
                <a:spcPct val="35000"/>
              </a:spcAft>
            </a:pPr>
            <a:r>
              <a:rPr lang="ar-EG" sz="2400" kern="1200" dirty="0" smtClean="0"/>
              <a:t>إشاعة جو المرح و السرور بين الأطفال .</a:t>
            </a:r>
            <a:endParaRPr lang="ar-EG" sz="2400" kern="1200" dirty="0"/>
          </a:p>
        </p:txBody>
      </p:sp>
    </p:spTree>
    <p:extLst>
      <p:ext uri="{BB962C8B-B14F-4D97-AF65-F5344CB8AC3E}">
        <p14:creationId xmlns:p14="http://schemas.microsoft.com/office/powerpoint/2010/main" val="3001810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p:cNvGraphicFramePr>
          <p:nvPr>
            <p:extLst>
              <p:ext uri="{D42A27DB-BD31-4B8C-83A1-F6EECF244321}">
                <p14:modId xmlns:p14="http://schemas.microsoft.com/office/powerpoint/2010/main" val="100116908"/>
              </p:ext>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23295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ounded Rectangle 1"/>
          <p:cNvSpPr/>
          <p:nvPr/>
        </p:nvSpPr>
        <p:spPr>
          <a:xfrm>
            <a:off x="1331640" y="260648"/>
            <a:ext cx="6120680" cy="792088"/>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rtl="1"/>
            <a:r>
              <a:rPr lang="ar-SA" sz="2800" b="1" dirty="0"/>
              <a:t>تصميم الأنشطة التعليمية</a:t>
            </a:r>
            <a:endParaRPr lang="en-US" sz="2800" dirty="0"/>
          </a:p>
        </p:txBody>
      </p:sp>
      <p:graphicFrame>
        <p:nvGraphicFramePr>
          <p:cNvPr id="3" name="Diagram 2"/>
          <p:cNvGraphicFramePr/>
          <p:nvPr>
            <p:extLst>
              <p:ext uri="{D42A27DB-BD31-4B8C-83A1-F6EECF244321}">
                <p14:modId xmlns:p14="http://schemas.microsoft.com/office/powerpoint/2010/main" val="1937033759"/>
              </p:ext>
            </p:extLst>
          </p:nvPr>
        </p:nvGraphicFramePr>
        <p:xfrm>
          <a:off x="179512" y="2492896"/>
          <a:ext cx="8640960" cy="3384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801066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r>
              <a:rPr lang="ar-EG" sz="2400" dirty="0">
                <a:solidFill>
                  <a:srgbClr val="C00000"/>
                </a:solidFill>
              </a:rPr>
              <a:t>هناك خطوات منطقية يمكن اتباعها تساهم بشكل كبير في ابتكار لنشاط فعال منها :</a:t>
            </a:r>
          </a:p>
        </p:txBody>
      </p:sp>
      <p:graphicFrame>
        <p:nvGraphicFramePr>
          <p:cNvPr id="4" name="Diagram 3"/>
          <p:cNvGraphicFramePr/>
          <p:nvPr>
            <p:extLst>
              <p:ext uri="{D42A27DB-BD31-4B8C-83A1-F6EECF244321}">
                <p14:modId xmlns:p14="http://schemas.microsoft.com/office/powerpoint/2010/main" val="2535847866"/>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7279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r>
              <a:rPr lang="ar-EG" sz="2400" dirty="0">
                <a:solidFill>
                  <a:srgbClr val="C00000"/>
                </a:solidFill>
              </a:rPr>
              <a:t>هناك خطوات منطقية يمكن اتباعها تساهم بشكل كبير في ابتكار لنشاط فعال منها :</a:t>
            </a:r>
          </a:p>
        </p:txBody>
      </p:sp>
      <p:graphicFrame>
        <p:nvGraphicFramePr>
          <p:cNvPr id="4" name="Diagram 3"/>
          <p:cNvGraphicFramePr/>
          <p:nvPr>
            <p:extLst>
              <p:ext uri="{D42A27DB-BD31-4B8C-83A1-F6EECF244321}">
                <p14:modId xmlns:p14="http://schemas.microsoft.com/office/powerpoint/2010/main" val="1277552244"/>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6438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r>
              <a:rPr lang="ar-EG" sz="2400" dirty="0">
                <a:solidFill>
                  <a:srgbClr val="C00000"/>
                </a:solidFill>
              </a:rPr>
              <a:t>هناك خطوات منطقية يمكن اتباعها تساهم بشكل كبير في ابتكار لنشاط فعال منها :</a:t>
            </a:r>
          </a:p>
        </p:txBody>
      </p:sp>
      <p:graphicFrame>
        <p:nvGraphicFramePr>
          <p:cNvPr id="4" name="Diagram 3"/>
          <p:cNvGraphicFramePr/>
          <p:nvPr>
            <p:extLst>
              <p:ext uri="{D42A27DB-BD31-4B8C-83A1-F6EECF244321}">
                <p14:modId xmlns:p14="http://schemas.microsoft.com/office/powerpoint/2010/main" val="2457221295"/>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09142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07504" y="188640"/>
            <a:ext cx="8870627"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r>
              <a:rPr lang="ar-EG" sz="2400" dirty="0">
                <a:solidFill>
                  <a:srgbClr val="C00000"/>
                </a:solidFill>
              </a:rPr>
              <a:t>هناك خطوات منطقية يمكن اتباعها تساهم بشكل كبير في ابتكار لنشاط فعال منها :</a:t>
            </a:r>
          </a:p>
        </p:txBody>
      </p:sp>
      <p:graphicFrame>
        <p:nvGraphicFramePr>
          <p:cNvPr id="4" name="Diagram 3"/>
          <p:cNvGraphicFramePr/>
          <p:nvPr>
            <p:extLst>
              <p:ext uri="{D42A27DB-BD31-4B8C-83A1-F6EECF244321}">
                <p14:modId xmlns:p14="http://schemas.microsoft.com/office/powerpoint/2010/main" val="658785569"/>
              </p:ext>
            </p:extLst>
          </p:nvPr>
        </p:nvGraphicFramePr>
        <p:xfrm>
          <a:off x="107503" y="836712"/>
          <a:ext cx="8870627"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23909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theme/theme1.xml><?xml version="1.0" encoding="utf-8"?>
<a:theme xmlns:a="http://schemas.openxmlformats.org/drawingml/2006/main" name="SH_radial_light_gr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deHunter">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alpha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Office Theme">
  <a:themeElements>
    <a:clrScheme name="New Them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New Them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5.xml><?xml version="1.0" encoding="utf-8"?>
<a:themeOverride xmlns:a="http://schemas.openxmlformats.org/drawingml/2006/main">
  <a:clrScheme name="New Them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New Them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New Them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New Them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New Them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SH_radial_light_grey</Template>
  <TotalTime>2117</TotalTime>
  <Words>8162</Words>
  <Application>Microsoft Office PowerPoint</Application>
  <PresentationFormat>On-screen Show (4:3)</PresentationFormat>
  <Paragraphs>700</Paragraphs>
  <Slides>136</Slides>
  <Notes>136</Notes>
  <HiddenSlides>0</HiddenSlides>
  <MMClips>0</MMClips>
  <ScaleCrop>false</ScaleCrop>
  <HeadingPairs>
    <vt:vector size="4" baseType="variant">
      <vt:variant>
        <vt:lpstr>Theme</vt:lpstr>
      </vt:variant>
      <vt:variant>
        <vt:i4>2</vt:i4>
      </vt:variant>
      <vt:variant>
        <vt:lpstr>Slide Titles</vt:lpstr>
      </vt:variant>
      <vt:variant>
        <vt:i4>136</vt:i4>
      </vt:variant>
    </vt:vector>
  </HeadingPairs>
  <TitlesOfParts>
    <vt:vector size="138" baseType="lpstr">
      <vt:lpstr>SH_radial_light_grey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لماذا يدرس مدرس التربية الخاصة مظاهر النمو لدي الأفراد الأسوياء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نمو الطفل في العامين الأولين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النمو العقلي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النمو الاجتماعي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أنشطة تنمية الحواس</vt:lpstr>
      <vt:lpstr>أنشطة التواصل</vt:lpstr>
      <vt:lpstr>مواد أكاديمية</vt:lpstr>
      <vt:lpstr>PowerPoint Presentation</vt:lpstr>
      <vt:lpstr>الجوانب النفسية</vt:lpstr>
      <vt:lpstr>برامج التنشئة الاجتماعية</vt:lpstr>
      <vt:lpstr>برامج التهيئة المهنية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تكوين المجموعات داخل الفصل </vt:lpstr>
      <vt:lpstr>PowerPoint Presentation</vt:lpstr>
      <vt:lpstr>PowerPoint Presentation</vt:lpstr>
      <vt:lpstr>يجب أن يقدر المدرس البعد النفسي للطفل </vt:lpstr>
      <vt:lpstr>PowerPoint Presentation</vt:lpstr>
      <vt:lpstr>PowerPoint Presentation</vt:lpstr>
      <vt:lpstr>PowerPoint Presentation</vt:lpstr>
      <vt:lpstr>تحليل المهمة</vt:lpstr>
      <vt:lpstr>PowerPoint Presentation</vt:lpstr>
      <vt:lpstr>PowerPoint Presentation</vt:lpstr>
      <vt:lpstr>PowerPoint Presentation</vt:lpstr>
      <vt:lpstr>PowerPoint Presentation</vt:lpstr>
      <vt:lpstr>بادر بتقديم مستوي المساعدة المناسب قبل أن يتعرض الطفل للإرتباك</vt:lpstr>
      <vt:lpstr>الطرق التربوية الرائدة والحديثة في تعليم المعاقين عقلياً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العقاب</vt:lpstr>
      <vt:lpstr>PowerPoint Presentation</vt:lpstr>
      <vt:lpstr>الأوضاع الوظيفية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SlideHunter</dc:creator>
  <cp:lastModifiedBy>MAC</cp:lastModifiedBy>
  <cp:revision>357</cp:revision>
  <dcterms:created xsi:type="dcterms:W3CDTF">2014-04-05T19:59:11Z</dcterms:created>
  <dcterms:modified xsi:type="dcterms:W3CDTF">2015-02-21T21:24:14Z</dcterms:modified>
</cp:coreProperties>
</file>