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158C3-E687-4053-92AF-03426923894F}"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395789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158C3-E687-4053-92AF-03426923894F}"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3415281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158C3-E687-4053-92AF-03426923894F}"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367990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158C3-E687-4053-92AF-03426923894F}"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128044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158C3-E687-4053-92AF-03426923894F}"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1337335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158C3-E687-4053-92AF-03426923894F}"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2139286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158C3-E687-4053-92AF-03426923894F}" type="datetimeFigureOut">
              <a:rPr lang="en-US" smtClean="0"/>
              <a:t>3/4/2015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289358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158C3-E687-4053-92AF-03426923894F}" type="datetimeFigureOut">
              <a:rPr lang="en-US" smtClean="0"/>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262670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158C3-E687-4053-92AF-03426923894F}" type="datetimeFigureOut">
              <a:rPr lang="en-US" smtClean="0"/>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202134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158C3-E687-4053-92AF-03426923894F}"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313047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158C3-E687-4053-92AF-03426923894F}"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19548-705D-4B81-88A0-EADD51F8AAF9}" type="slidenum">
              <a:rPr lang="en-US" smtClean="0"/>
              <a:t>‹#›</a:t>
            </a:fld>
            <a:endParaRPr lang="en-US"/>
          </a:p>
        </p:txBody>
      </p:sp>
    </p:spTree>
    <p:extLst>
      <p:ext uri="{BB962C8B-B14F-4D97-AF65-F5344CB8AC3E}">
        <p14:creationId xmlns:p14="http://schemas.microsoft.com/office/powerpoint/2010/main" val="2544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158C3-E687-4053-92AF-03426923894F}" type="datetimeFigureOut">
              <a:rPr lang="en-US" smtClean="0"/>
              <a:t>3/4/2015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19548-705D-4B81-88A0-EADD51F8AAF9}" type="slidenum">
              <a:rPr lang="en-US" smtClean="0"/>
              <a:t>‹#›</a:t>
            </a:fld>
            <a:endParaRPr lang="en-US"/>
          </a:p>
        </p:txBody>
      </p:sp>
    </p:spTree>
    <p:extLst>
      <p:ext uri="{BB962C8B-B14F-4D97-AF65-F5344CB8AC3E}">
        <p14:creationId xmlns:p14="http://schemas.microsoft.com/office/powerpoint/2010/main" val="324843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اضطرابات النطق ( الاسباب - الانواع - التشخيص - العلاج</a:t>
            </a:r>
            <a:endParaRPr lang="en-US" dirty="0"/>
          </a:p>
        </p:txBody>
      </p:sp>
      <p:sp>
        <p:nvSpPr>
          <p:cNvPr id="3" name="Subtitle 2"/>
          <p:cNvSpPr>
            <a:spLocks noGrp="1"/>
          </p:cNvSpPr>
          <p:nvPr>
            <p:ph type="subTitle" idx="1"/>
          </p:nvPr>
        </p:nvSpPr>
        <p:spPr/>
        <p:txBody>
          <a:bodyPr/>
          <a:lstStyle/>
          <a:p>
            <a:r>
              <a:rPr lang="ar-EG" dirty="0" smtClean="0"/>
              <a:t>د. صافيناز عبد السلام على المغازي</a:t>
            </a:r>
          </a:p>
          <a:p>
            <a:r>
              <a:rPr lang="ar-EG" dirty="0" smtClean="0"/>
              <a:t>استشاري امراض النطق والكلام</a:t>
            </a:r>
            <a:endParaRPr lang="en-US" dirty="0"/>
          </a:p>
        </p:txBody>
      </p:sp>
    </p:spTree>
    <p:extLst>
      <p:ext uri="{BB962C8B-B14F-4D97-AF65-F5344CB8AC3E}">
        <p14:creationId xmlns:p14="http://schemas.microsoft.com/office/powerpoint/2010/main" val="348403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36339"/>
            <a:ext cx="9144000" cy="4524315"/>
          </a:xfrm>
          <a:prstGeom prst="rect">
            <a:avLst/>
          </a:prstGeom>
        </p:spPr>
        <p:txBody>
          <a:bodyPr wrap="square">
            <a:spAutoFit/>
          </a:bodyPr>
          <a:lstStyle/>
          <a:p>
            <a:pPr algn="r"/>
            <a:r>
              <a:rPr lang="ar-EG" sz="3200" dirty="0" smtClean="0"/>
              <a:t>- اضطرابـــــات تحريفيــــة </a:t>
            </a:r>
            <a:r>
              <a:rPr lang="en-US" sz="3200" dirty="0" err="1" smtClean="0"/>
              <a:t>distoration</a:t>
            </a:r>
            <a:r>
              <a:rPr lang="en-US" sz="3200" dirty="0" smtClean="0"/>
              <a:t> disorder :-</a:t>
            </a:r>
          </a:p>
          <a:p>
            <a:pPr algn="r"/>
            <a:r>
              <a:rPr lang="ar-EG" sz="3200" dirty="0" smtClean="0"/>
              <a:t>عبارة عن إصدار الصوت بشكل خاطئ ( مشوه) ، وتنتشر لدى الأطفال الأكبر عمراً بسبب :</a:t>
            </a:r>
          </a:p>
          <a:p>
            <a:pPr algn="r"/>
            <a:r>
              <a:rPr lang="ar-EG" sz="3200" dirty="0" smtClean="0"/>
              <a:t>- ازدواجية </a:t>
            </a:r>
            <a:r>
              <a:rPr lang="ar-EG" sz="3200" dirty="0" err="1" smtClean="0"/>
              <a:t>اللغه</a:t>
            </a:r>
            <a:r>
              <a:rPr lang="ar-EG" sz="3200" dirty="0" smtClean="0"/>
              <a:t> لدى الصغار .</a:t>
            </a:r>
          </a:p>
          <a:p>
            <a:pPr algn="r"/>
            <a:r>
              <a:rPr lang="ar-EG" sz="3200" dirty="0" smtClean="0"/>
              <a:t>- طغيان لهجه على لهجه أخرى .</a:t>
            </a:r>
          </a:p>
          <a:p>
            <a:pPr algn="r"/>
            <a:r>
              <a:rPr lang="ar-EG" sz="3200" dirty="0" smtClean="0"/>
              <a:t>- سرعة تطور الكلام لدى بعض الأطفال .</a:t>
            </a:r>
          </a:p>
          <a:p>
            <a:pPr algn="r"/>
            <a:r>
              <a:rPr lang="ar-EG" sz="3200" dirty="0" smtClean="0"/>
              <a:t>- شذوذ </a:t>
            </a:r>
            <a:r>
              <a:rPr lang="ar-EG" sz="3200" dirty="0" err="1" smtClean="0"/>
              <a:t>خلقى</a:t>
            </a:r>
            <a:r>
              <a:rPr lang="ar-EG" sz="3200" dirty="0" smtClean="0"/>
              <a:t> في ( الأسنان – الشفاء – الفك ) .</a:t>
            </a:r>
          </a:p>
          <a:p>
            <a:pPr algn="r"/>
            <a:r>
              <a:rPr lang="ar-EG" sz="3200" dirty="0" smtClean="0"/>
              <a:t>- الاشتباه بوجود ضعف </a:t>
            </a:r>
            <a:r>
              <a:rPr lang="ar-EG" sz="3200" dirty="0" err="1" smtClean="0"/>
              <a:t>عقلى</a:t>
            </a:r>
            <a:r>
              <a:rPr lang="ar-EG" sz="3200" dirty="0" smtClean="0"/>
              <a:t> مصاحب لهذه الحالات وخاصة إذا دام الاضطراب بعد عمر 12 سنه </a:t>
            </a:r>
            <a:endParaRPr lang="en-US" sz="3200" dirty="0"/>
          </a:p>
        </p:txBody>
      </p:sp>
    </p:spTree>
    <p:extLst>
      <p:ext uri="{BB962C8B-B14F-4D97-AF65-F5344CB8AC3E}">
        <p14:creationId xmlns:p14="http://schemas.microsoft.com/office/powerpoint/2010/main" val="3912810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13338"/>
            <a:ext cx="9144000" cy="4401205"/>
          </a:xfrm>
          <a:prstGeom prst="rect">
            <a:avLst/>
          </a:prstGeom>
        </p:spPr>
        <p:txBody>
          <a:bodyPr wrap="square">
            <a:spAutoFit/>
          </a:bodyPr>
          <a:lstStyle/>
          <a:p>
            <a:pPr algn="r"/>
            <a:r>
              <a:rPr lang="ar-EG" sz="4000" dirty="0" smtClean="0"/>
              <a:t>3- اضطرابـــات حــذف أو إضــافــــة </a:t>
            </a:r>
            <a:r>
              <a:rPr lang="en-US" sz="4000" dirty="0" smtClean="0"/>
              <a:t>omission or addition</a:t>
            </a:r>
          </a:p>
          <a:p>
            <a:pPr algn="r"/>
            <a:r>
              <a:rPr lang="ar-EG" sz="4000" dirty="0" smtClean="0"/>
              <a:t>عبارة عن حذف بعض الأحرف </a:t>
            </a:r>
            <a:r>
              <a:rPr lang="ar-EG" sz="4000" dirty="0" err="1" smtClean="0"/>
              <a:t>التى</a:t>
            </a:r>
            <a:r>
              <a:rPr lang="ar-EG" sz="4000" dirty="0" smtClean="0"/>
              <a:t> تتضمنها الكلمة </a:t>
            </a:r>
            <a:r>
              <a:rPr lang="ar-EG" sz="4000" dirty="0" err="1" smtClean="0"/>
              <a:t>وبالتالى</a:t>
            </a:r>
            <a:r>
              <a:rPr lang="ar-EG" sz="4000" dirty="0" smtClean="0"/>
              <a:t> ينطق الطفل جزء من الكلمة أو إضافة حرف لا لزوم له </a:t>
            </a:r>
            <a:r>
              <a:rPr lang="ar-EG" sz="4000" dirty="0" err="1" smtClean="0"/>
              <a:t>فى</a:t>
            </a:r>
            <a:r>
              <a:rPr lang="ar-EG" sz="4000" dirty="0" smtClean="0"/>
              <a:t> الكلمة ؛ مما يجعل الكلام غير واضحاً أو مفهوماً ، ومثل هذه الحالات إذا استمرت مع الطفل تؤدى إلى صعوبة في فهم نطق الطفل </a:t>
            </a:r>
            <a:endParaRPr lang="en-US" sz="4000" dirty="0"/>
          </a:p>
        </p:txBody>
      </p:sp>
    </p:spTree>
    <p:extLst>
      <p:ext uri="{BB962C8B-B14F-4D97-AF65-F5344CB8AC3E}">
        <p14:creationId xmlns:p14="http://schemas.microsoft.com/office/powerpoint/2010/main" val="105214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51837"/>
            <a:ext cx="9144000" cy="3416320"/>
          </a:xfrm>
          <a:prstGeom prst="rect">
            <a:avLst/>
          </a:prstGeom>
        </p:spPr>
        <p:txBody>
          <a:bodyPr wrap="square">
            <a:spAutoFit/>
          </a:bodyPr>
          <a:lstStyle/>
          <a:p>
            <a:pPr lvl="1" algn="r" rtl="1"/>
            <a:r>
              <a:rPr lang="ar-EG" dirty="0" smtClean="0"/>
              <a:t>4</a:t>
            </a:r>
            <a:r>
              <a:rPr lang="ar-EG" sz="3600" dirty="0" smtClean="0"/>
              <a:t>- اضطـــرابــــات الضغــط </a:t>
            </a:r>
            <a:r>
              <a:rPr lang="en-US" sz="3600" dirty="0" err="1" smtClean="0"/>
              <a:t>pressurs</a:t>
            </a:r>
            <a:r>
              <a:rPr lang="en-US" sz="3600" dirty="0" smtClean="0"/>
              <a:t> disorders </a:t>
            </a:r>
          </a:p>
          <a:p>
            <a:pPr lvl="1" algn="r" rtl="1"/>
            <a:r>
              <a:rPr lang="ar-EG" sz="3600" dirty="0" smtClean="0"/>
              <a:t>تتطلب بعض الأحرف الساكنة من الطفل لنطقها بشكل صحيح أن يضغط بلسانه على أعلى سقف الحلق ، فإذا لم يتمكن الطفل من ذلك فإنه لا يستطيع إخراجها ونطقها بشكل صحيح ومفهوم ، ويرجع ذلك إلى اضطراب </a:t>
            </a:r>
            <a:r>
              <a:rPr lang="ar-EG" sz="3600" dirty="0" err="1" smtClean="0"/>
              <a:t>خلقى</a:t>
            </a:r>
            <a:r>
              <a:rPr lang="ar-EG" sz="3600" dirty="0" smtClean="0"/>
              <a:t> في سقف الحلق ، أو اضطراب في اللسان والأعصاب المحيطة به </a:t>
            </a:r>
            <a:r>
              <a:rPr lang="ar-EG" dirty="0" smtClean="0"/>
              <a:t>.</a:t>
            </a:r>
            <a:endParaRPr lang="en-US" dirty="0"/>
          </a:p>
        </p:txBody>
      </p:sp>
    </p:spTree>
    <p:extLst>
      <p:ext uri="{BB962C8B-B14F-4D97-AF65-F5344CB8AC3E}">
        <p14:creationId xmlns:p14="http://schemas.microsoft.com/office/powerpoint/2010/main" val="4216784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 y="2378702"/>
            <a:ext cx="9088581" cy="4031873"/>
          </a:xfrm>
          <a:prstGeom prst="rect">
            <a:avLst/>
          </a:prstGeom>
        </p:spPr>
        <p:txBody>
          <a:bodyPr wrap="square">
            <a:spAutoFit/>
          </a:bodyPr>
          <a:lstStyle/>
          <a:p>
            <a:pPr algn="r"/>
            <a:r>
              <a:rPr lang="ar-EG" sz="4000" dirty="0" smtClean="0"/>
              <a:t>5</a:t>
            </a:r>
            <a:r>
              <a:rPr lang="ar-EG" sz="3600" dirty="0" smtClean="0"/>
              <a:t>- اضطرابـــــــات أخــــــــرى :- </a:t>
            </a:r>
            <a:r>
              <a:rPr lang="ar-EG" sz="3600" dirty="0" err="1" smtClean="0"/>
              <a:t>وتنحصرفيها</a:t>
            </a:r>
            <a:r>
              <a:rPr lang="ar-EG" sz="3600" dirty="0" smtClean="0"/>
              <a:t> الحالات الآتية :-</a:t>
            </a:r>
          </a:p>
          <a:p>
            <a:pPr algn="r"/>
            <a:r>
              <a:rPr lang="ar-EG" sz="3600" dirty="0" smtClean="0"/>
              <a:t>- الصعوبة لدى ( الطفل الكبير) </a:t>
            </a:r>
            <a:r>
              <a:rPr lang="ar-EG" sz="3600" dirty="0" err="1" smtClean="0"/>
              <a:t>فى</a:t>
            </a:r>
            <a:r>
              <a:rPr lang="ar-EG" sz="3600" dirty="0" smtClean="0"/>
              <a:t> نطق الأحرف والكلمات مع وخصوصا حركاتها وقواعد اللغة .</a:t>
            </a:r>
          </a:p>
          <a:p>
            <a:pPr algn="r"/>
            <a:r>
              <a:rPr lang="ar-EG" sz="3600" dirty="0" smtClean="0"/>
              <a:t>- </a:t>
            </a:r>
            <a:r>
              <a:rPr lang="ar-EG" sz="3600" dirty="0" err="1" smtClean="0"/>
              <a:t>تكرارالطفل</a:t>
            </a:r>
            <a:r>
              <a:rPr lang="ar-EG" sz="3600" dirty="0" smtClean="0"/>
              <a:t> نطق حرف معين بشكل </a:t>
            </a:r>
            <a:r>
              <a:rPr lang="ar-EG" sz="3600" dirty="0" err="1" smtClean="0"/>
              <a:t>آلى</a:t>
            </a:r>
            <a:r>
              <a:rPr lang="ar-EG" sz="3600" dirty="0" smtClean="0"/>
              <a:t> ( ليست لجلجة) ، وتسمى هذه الحالات من اضطرابات النطق ( بالنطق </a:t>
            </a:r>
            <a:r>
              <a:rPr lang="ar-EG" sz="3600" dirty="0" err="1" smtClean="0"/>
              <a:t>الآلى</a:t>
            </a:r>
            <a:r>
              <a:rPr lang="ar-EG" sz="3600" dirty="0" smtClean="0"/>
              <a:t> ) الذى يتردد بشكل يشوبه الضغط والصلابة والجمود والتقطع</a:t>
            </a:r>
            <a:endParaRPr lang="en-US" sz="3600" dirty="0"/>
          </a:p>
        </p:txBody>
      </p:sp>
    </p:spTree>
    <p:extLst>
      <p:ext uri="{BB962C8B-B14F-4D97-AF65-F5344CB8AC3E}">
        <p14:creationId xmlns:p14="http://schemas.microsoft.com/office/powerpoint/2010/main" val="2569297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82341"/>
            <a:ext cx="9144000" cy="5016758"/>
          </a:xfrm>
          <a:prstGeom prst="rect">
            <a:avLst/>
          </a:prstGeom>
        </p:spPr>
        <p:txBody>
          <a:bodyPr wrap="square">
            <a:spAutoFit/>
          </a:bodyPr>
          <a:lstStyle/>
          <a:p>
            <a:pPr algn="r"/>
            <a:r>
              <a:rPr lang="ar-EG" dirty="0" smtClean="0"/>
              <a:t>- </a:t>
            </a:r>
            <a:r>
              <a:rPr lang="ar-EG" sz="3200" dirty="0" smtClean="0"/>
              <a:t>صعوبة كليــــة في النطق وفيها يكون الكلام غير واضحاً </a:t>
            </a:r>
            <a:r>
              <a:rPr lang="ar-EG" sz="3200" dirty="0" err="1" smtClean="0"/>
              <a:t>وبالتالى</a:t>
            </a:r>
            <a:r>
              <a:rPr lang="ar-EG" sz="3200" dirty="0" smtClean="0"/>
              <a:t> غير مفهوم ويطلق العلماء على مثل هذه الحالات اسم </a:t>
            </a:r>
            <a:r>
              <a:rPr lang="en-US" sz="3200" dirty="0" smtClean="0"/>
              <a:t>universal </a:t>
            </a:r>
            <a:r>
              <a:rPr lang="en-US" sz="3200" dirty="0" err="1" smtClean="0"/>
              <a:t>dyslalia</a:t>
            </a:r>
            <a:r>
              <a:rPr lang="en-US" sz="3200" dirty="0" smtClean="0"/>
              <a:t> </a:t>
            </a:r>
            <a:r>
              <a:rPr lang="ar-EG" sz="3200" dirty="0" smtClean="0"/>
              <a:t>وفي الحالات الشديدة تسمى </a:t>
            </a:r>
            <a:r>
              <a:rPr lang="en-US" sz="3200" dirty="0" err="1" smtClean="0"/>
              <a:t>idio</a:t>
            </a:r>
            <a:r>
              <a:rPr lang="en-US" sz="3200" dirty="0" smtClean="0"/>
              <a:t> – </a:t>
            </a:r>
            <a:r>
              <a:rPr lang="en-US" sz="3200" dirty="0" err="1" smtClean="0"/>
              <a:t>glssia</a:t>
            </a:r>
            <a:r>
              <a:rPr lang="en-US" sz="3200" dirty="0" smtClean="0"/>
              <a:t> </a:t>
            </a:r>
            <a:r>
              <a:rPr lang="ar-EG" sz="3200" dirty="0" err="1" smtClean="0"/>
              <a:t>أى</a:t>
            </a:r>
            <a:r>
              <a:rPr lang="ar-EG" sz="3200" dirty="0" smtClean="0"/>
              <a:t> الكلام الخاص أو </a:t>
            </a:r>
            <a:r>
              <a:rPr lang="ar-EG" sz="3200" dirty="0" err="1" smtClean="0"/>
              <a:t>الذاتى</a:t>
            </a:r>
            <a:r>
              <a:rPr lang="ar-EG" sz="3200" dirty="0" smtClean="0"/>
              <a:t> وفيه يكون الكلام من حيث النطق متداخلاً ومضغوطاً مع بعضه البعض أو ينطق الطفل كلمات خاصة ليس لها دلاله لغوية، و لوحظت مثل هذه الأعراض في </a:t>
            </a:r>
            <a:r>
              <a:rPr lang="ar-EG" sz="3200" dirty="0" err="1" smtClean="0"/>
              <a:t>الأفازيا</a:t>
            </a:r>
            <a:r>
              <a:rPr lang="ar-EG" sz="3200" dirty="0" smtClean="0"/>
              <a:t> ومثل هذه الحالات الشديدة ترجع إلى عوامل عقلية وسمعية وعضوية مرضية وعصبية كما قد ترجع إلى عوامل وراثية أو إلى حوادث وأمراض .أما الأسباب الوظيفية وهى الغالبة لدى الأطفال فترجع إلى عوامل نفسية أو التنشئة الاجتماعية أو التقليد والتعليم الخاطئ للكلام في سنوات النمو المبكرة </a:t>
            </a:r>
            <a:r>
              <a:rPr lang="ar-EG" dirty="0" smtClean="0"/>
              <a:t>( .</a:t>
            </a:r>
            <a:endParaRPr lang="en-US" dirty="0"/>
          </a:p>
        </p:txBody>
      </p:sp>
    </p:spTree>
    <p:extLst>
      <p:ext uri="{BB962C8B-B14F-4D97-AF65-F5344CB8AC3E}">
        <p14:creationId xmlns:p14="http://schemas.microsoft.com/office/powerpoint/2010/main" val="947619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05342"/>
            <a:ext cx="9144000" cy="5509200"/>
          </a:xfrm>
          <a:prstGeom prst="rect">
            <a:avLst/>
          </a:prstGeom>
        </p:spPr>
        <p:txBody>
          <a:bodyPr wrap="square">
            <a:spAutoFit/>
          </a:bodyPr>
          <a:lstStyle/>
          <a:p>
            <a:pPr algn="r"/>
            <a:r>
              <a:rPr lang="ar-EG" sz="2800" dirty="0" smtClean="0"/>
              <a:t>خطـوات عـلاج اضطرابات النطق</a:t>
            </a:r>
          </a:p>
          <a:p>
            <a:pPr marL="285750" indent="-285750" algn="r">
              <a:buFontTx/>
              <a:buChar char="-"/>
            </a:pPr>
            <a:r>
              <a:rPr lang="ar-EG" sz="2800" dirty="0" smtClean="0"/>
              <a:t>التشخيص </a:t>
            </a:r>
            <a:r>
              <a:rPr lang="en-US" sz="2800" dirty="0" smtClean="0"/>
              <a:t>diagnosis</a:t>
            </a:r>
            <a:endParaRPr lang="ar-EG" sz="2800" dirty="0"/>
          </a:p>
          <a:p>
            <a:pPr marL="285750" indent="-285750" algn="r">
              <a:buFontTx/>
              <a:buChar char="-"/>
            </a:pPr>
            <a:r>
              <a:rPr lang="en-US" sz="4400" dirty="0" smtClean="0"/>
              <a:t>1-</a:t>
            </a:r>
            <a:r>
              <a:rPr lang="en-US" dirty="0" smtClean="0"/>
              <a:t> </a:t>
            </a:r>
            <a:r>
              <a:rPr lang="ar-EG" sz="2800" dirty="0" smtClean="0"/>
              <a:t>المسـح المبدئــي لعمليـــة النطــــق :-</a:t>
            </a:r>
          </a:p>
          <a:p>
            <a:pPr algn="r"/>
            <a:r>
              <a:rPr lang="ar-EG" sz="2800" dirty="0" smtClean="0"/>
              <a:t>غالباً ما تستخدم للتعرف على الأطفال ممن لديهم اضطرابات نطق خلال مرحلة رياض الأطفال ، والسنوات الأولى من المرحلة الابتدائية ، حيث يتم فحص الأطفال من قبل المتخصصين قبل التحاقهم بالمدرسة ، لملاحظة كلام الطفل أثناء الحديث العادي ، مع التركيز على عملية النطق والكلام بصورة عامة ، وكفاءة الصوت ، وطلاقة الكلام وغيرها من الأمور ذات العلاقة بالنطق والكلام .بهدف تحديد أسبابها في وقت مبكر ، لتقدم لها البرامج التدريبية المناسبة لتلافى تطورها أو ثباتها مع الأطفال ، وتحويل الحالات الشديدة إلى اختصاصي علاج اضطرابات النطق والكلام لتلقى العلاج المناسب . مع ضرورة إشراك الأسرة ، وإقناعها بضرورة تحويل أطفالهم للعلاج إذا استدعى </a:t>
            </a:r>
            <a:r>
              <a:rPr lang="ar-EG" dirty="0" smtClean="0"/>
              <a:t>الأمر ذلك .</a:t>
            </a:r>
            <a:endParaRPr lang="en-US" dirty="0"/>
          </a:p>
        </p:txBody>
      </p:sp>
    </p:spTree>
    <p:extLst>
      <p:ext uri="{BB962C8B-B14F-4D97-AF65-F5344CB8AC3E}">
        <p14:creationId xmlns:p14="http://schemas.microsoft.com/office/powerpoint/2010/main" val="1413955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97839"/>
            <a:ext cx="9144000" cy="4524315"/>
          </a:xfrm>
          <a:prstGeom prst="rect">
            <a:avLst/>
          </a:prstGeom>
        </p:spPr>
        <p:txBody>
          <a:bodyPr wrap="square">
            <a:spAutoFit/>
          </a:bodyPr>
          <a:lstStyle/>
          <a:p>
            <a:pPr algn="r"/>
            <a:r>
              <a:rPr lang="ar-EG" sz="3200" dirty="0" smtClean="0"/>
              <a:t>2</a:t>
            </a:r>
            <a:r>
              <a:rPr lang="ar-EG" sz="3200" dirty="0" smtClean="0"/>
              <a:t> إجراء محادثة فعلية مع الطفل أو إجراء المحادثة بين الأطفال مع بعضهم البعض أو بين الطفل والوالدين ، أو بين الطفل والاختصاصي . وفي الغرفة الخاصة الموجودة بعيادات الكلام والتي تكون مجهزة بالألعاب والمرآة ذات الاتجاه الواحد يصبح بالإمكانية ملاحظة الطفل في </a:t>
            </a:r>
            <a:r>
              <a:rPr lang="ar-EG" sz="3200" dirty="0" smtClean="0"/>
              <a:t>- ملاحظة النطــــــــق : -</a:t>
            </a:r>
          </a:p>
          <a:p>
            <a:pPr algn="r"/>
            <a:r>
              <a:rPr lang="ar-EG" sz="3200" dirty="0" smtClean="0"/>
              <a:t>من خلال موقف تفاعل طبيعي قدر الإمكان . وغالباً توضح المحادثة التلقائية بين الأطفال طريقة كلامهم وخصائصه . أما الكبار فبالإمكان أن يطلب منهم التحدث في أي موضوع بحيث يتمكن الاختصاصي من معرفة خصائص النطق لديهم .</a:t>
            </a:r>
            <a:endParaRPr lang="en-US" sz="3200" dirty="0"/>
          </a:p>
        </p:txBody>
      </p:sp>
    </p:spTree>
    <p:extLst>
      <p:ext uri="{BB962C8B-B14F-4D97-AF65-F5344CB8AC3E}">
        <p14:creationId xmlns:p14="http://schemas.microsoft.com/office/powerpoint/2010/main" val="3989490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551837"/>
            <a:ext cx="9067800" cy="3785652"/>
          </a:xfrm>
          <a:prstGeom prst="rect">
            <a:avLst/>
          </a:prstGeom>
        </p:spPr>
        <p:txBody>
          <a:bodyPr wrap="square">
            <a:spAutoFit/>
          </a:bodyPr>
          <a:lstStyle/>
          <a:p>
            <a:pPr algn="r"/>
            <a:r>
              <a:rPr lang="ar-EG" sz="4000" dirty="0" smtClean="0"/>
              <a:t>3- اختبار السمع والاستماع :- </a:t>
            </a:r>
          </a:p>
          <a:p>
            <a:pPr algn="r"/>
            <a:r>
              <a:rPr lang="ar-EG" sz="4000" dirty="0" smtClean="0"/>
              <a:t>في عملية تقييم اضطرابات النطق يعد قياس السمع وتخطيطه جزءاً هاماً وأساسياً. ومن المهم أيضاً دراسة تاريخ حالة الطفل لكونها توضح مشكلات السمع التي مر بها خلال مراحل نموه . وفي اختبارات السمع يجب التركيز على قدرة الطفل التمييز بين الأصوات </a:t>
            </a:r>
            <a:r>
              <a:rPr lang="ar-EG" dirty="0" smtClean="0"/>
              <a:t>.</a:t>
            </a:r>
            <a:endParaRPr lang="ar-EG" dirty="0"/>
          </a:p>
        </p:txBody>
      </p:sp>
    </p:spTree>
    <p:extLst>
      <p:ext uri="{BB962C8B-B14F-4D97-AF65-F5344CB8AC3E}">
        <p14:creationId xmlns:p14="http://schemas.microsoft.com/office/powerpoint/2010/main" val="2232710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51837"/>
            <a:ext cx="9144000" cy="3785652"/>
          </a:xfrm>
          <a:prstGeom prst="rect">
            <a:avLst/>
          </a:prstGeom>
        </p:spPr>
        <p:txBody>
          <a:bodyPr wrap="square">
            <a:spAutoFit/>
          </a:bodyPr>
          <a:lstStyle/>
          <a:p>
            <a:pPr algn="r"/>
            <a:r>
              <a:rPr lang="ar-EG" sz="4000" dirty="0" smtClean="0"/>
              <a:t>4- فحص أجـــــزاء جهــاز النطــق:-</a:t>
            </a:r>
          </a:p>
          <a:p>
            <a:pPr algn="r"/>
            <a:r>
              <a:rPr lang="ar-EG" sz="4000" dirty="0" smtClean="0"/>
              <a:t>من المهم فحص أجزاء جهاز النطق بشكل دقيق لمعرفة مدى كفاءتها في القيام بوظائفها المختلفة وخاصة في عملية النطق ، وللتمكن من تحويل الطفل لعلاج أي جزء يتضح من الفحص أن به خلل عضوي .</a:t>
            </a:r>
          </a:p>
          <a:p>
            <a:pPr algn="r"/>
            <a:r>
              <a:rPr lang="ar-EG" sz="4000" dirty="0" smtClean="0"/>
              <a:t>5- مقيـــــاس النطـــــق :</a:t>
            </a:r>
            <a:endParaRPr lang="en-US" sz="4000" dirty="0"/>
          </a:p>
        </p:txBody>
      </p:sp>
    </p:spTree>
    <p:extLst>
      <p:ext uri="{BB962C8B-B14F-4D97-AF65-F5344CB8AC3E}">
        <p14:creationId xmlns:p14="http://schemas.microsoft.com/office/powerpoint/2010/main" val="135354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64" y="2551837"/>
            <a:ext cx="9102436" cy="4401205"/>
          </a:xfrm>
          <a:prstGeom prst="rect">
            <a:avLst/>
          </a:prstGeom>
        </p:spPr>
        <p:txBody>
          <a:bodyPr wrap="square">
            <a:spAutoFit/>
          </a:bodyPr>
          <a:lstStyle/>
          <a:p>
            <a:pPr algn="r"/>
            <a:r>
              <a:rPr lang="ar-EG" sz="4000" dirty="0" smtClean="0"/>
              <a:t>- مقيـــــاس النطـــــق :</a:t>
            </a:r>
          </a:p>
          <a:p>
            <a:pPr algn="r"/>
            <a:r>
              <a:rPr lang="ar-EG" sz="4000" dirty="0" smtClean="0"/>
              <a:t>يساعد مقياس النطق الاختصاصي في التعرف على أخطاء عملية تشكيل أصوات الكلام ، وكذلك موضع الصوت الخطأ في الكلمة ، ونوع الاضطراب. ويتيح أخذ فكرة وصفية عن اضطرابات النطق لدى الطفل ، كما يمكن تحويلها إلى تقديرات كمية توضح مقدار الاضطراب ومعدل</a:t>
            </a:r>
            <a:r>
              <a:rPr lang="ar-EG" dirty="0" smtClean="0"/>
              <a:t>ه.</a:t>
            </a:r>
            <a:endParaRPr lang="ar-EG" dirty="0"/>
          </a:p>
        </p:txBody>
      </p:sp>
    </p:spTree>
    <p:extLst>
      <p:ext uri="{BB962C8B-B14F-4D97-AF65-F5344CB8AC3E}">
        <p14:creationId xmlns:p14="http://schemas.microsoft.com/office/powerpoint/2010/main" val="344091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413338"/>
            <a:ext cx="9116291" cy="3416320"/>
          </a:xfrm>
          <a:prstGeom prst="rect">
            <a:avLst/>
          </a:prstGeom>
        </p:spPr>
        <p:txBody>
          <a:bodyPr wrap="square">
            <a:spAutoFit/>
          </a:bodyPr>
          <a:lstStyle/>
          <a:p>
            <a:pPr marL="571500" indent="-571500" algn="r">
              <a:buFontTx/>
              <a:buChar char="-"/>
            </a:pPr>
            <a:r>
              <a:rPr lang="ar-EG" sz="3600" dirty="0" smtClean="0"/>
              <a:t>الأسباب العضوية: </a:t>
            </a:r>
          </a:p>
          <a:p>
            <a:pPr marL="571500" indent="-571500" algn="r">
              <a:buFontTx/>
              <a:buChar char="-"/>
            </a:pPr>
            <a:r>
              <a:rPr lang="ar-EG" sz="3600" dirty="0" smtClean="0"/>
              <a:t>وجود أي خلل في أعضاء النطق من حيث:</a:t>
            </a:r>
          </a:p>
          <a:p>
            <a:pPr algn="r"/>
            <a:r>
              <a:rPr lang="ar-EG" sz="3600" dirty="0" smtClean="0"/>
              <a:t>- عدم تطابق الأسنان. - كبر حجم اللسان.	</a:t>
            </a:r>
          </a:p>
          <a:p>
            <a:pPr algn="r"/>
            <a:r>
              <a:rPr lang="ar-EG" sz="3600" dirty="0" smtClean="0"/>
              <a:t>- صغر حجم اللسان. - ربط اللسان.</a:t>
            </a:r>
          </a:p>
          <a:p>
            <a:pPr algn="r"/>
            <a:r>
              <a:rPr lang="ar-EG" sz="3600" dirty="0" smtClean="0"/>
              <a:t>- وجود مشكلة في سقف الحنك - شق الشفاه ( الشفاه </a:t>
            </a:r>
            <a:r>
              <a:rPr lang="ar-EG" sz="3600" dirty="0" err="1" smtClean="0"/>
              <a:t>الأرنبيه</a:t>
            </a:r>
            <a:r>
              <a:rPr lang="ar-EG" sz="3600" dirty="0" smtClean="0"/>
              <a:t> ) </a:t>
            </a:r>
          </a:p>
          <a:p>
            <a:pPr algn="r"/>
            <a:r>
              <a:rPr lang="ar-EG" sz="3600" dirty="0" smtClean="0"/>
              <a:t>- تضخم اللوزتين - وجود لحمية بالأنف تسبب الخنف </a:t>
            </a:r>
            <a:endParaRPr lang="en-US" sz="3600" dirty="0"/>
          </a:p>
        </p:txBody>
      </p:sp>
    </p:spTree>
    <p:extLst>
      <p:ext uri="{BB962C8B-B14F-4D97-AF65-F5344CB8AC3E}">
        <p14:creationId xmlns:p14="http://schemas.microsoft.com/office/powerpoint/2010/main" val="3767520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97839"/>
            <a:ext cx="9067800" cy="4524315"/>
          </a:xfrm>
          <a:prstGeom prst="rect">
            <a:avLst/>
          </a:prstGeom>
        </p:spPr>
        <p:txBody>
          <a:bodyPr wrap="square">
            <a:spAutoFit/>
          </a:bodyPr>
          <a:lstStyle/>
          <a:p>
            <a:pPr algn="r"/>
            <a:r>
              <a:rPr lang="ar-EG" dirty="0" smtClean="0"/>
              <a:t>6</a:t>
            </a:r>
            <a:r>
              <a:rPr lang="ar-EG" sz="3200" dirty="0" smtClean="0"/>
              <a:t>- اختبار القابلية للاستثارة :-</a:t>
            </a:r>
          </a:p>
          <a:p>
            <a:pPr algn="r"/>
            <a:r>
              <a:rPr lang="ar-EG" sz="3200" dirty="0" smtClean="0"/>
              <a:t>تعد من الخطوات الهامة في تقييم اضطرابات النطق ، بحيث يتم تحديد قدرة الطفل على نطق الصوت المضطرب بصورة صحيحة أمام الاختصاصي ، عندما يتم عرضه عليه بشكل متكرر وبصورة مختلفة ( سمعي، وبصري، ولمسي) بهدف استثارته ودفعه إلى نطقه بصورة صحيحة . وعند الانتهاء من تطبيق مقياس اضطرابات النطق على الطفل يتم اختيار بعض الأصوات لاختبار قابلية الطفل للاستثارة وقدرته على نطق تلك الأصوات بصورة صحيحة ، وكذلك تحديد قدرة الطفل على تشكيل الصوت ، ومقدار ما يحتاج من مساعدة</a:t>
            </a:r>
            <a:endParaRPr lang="en-US" sz="3200" dirty="0"/>
          </a:p>
        </p:txBody>
      </p:sp>
    </p:spTree>
    <p:extLst>
      <p:ext uri="{BB962C8B-B14F-4D97-AF65-F5344CB8AC3E}">
        <p14:creationId xmlns:p14="http://schemas.microsoft.com/office/powerpoint/2010/main" val="1492450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74838"/>
            <a:ext cx="9067800" cy="4524315"/>
          </a:xfrm>
          <a:prstGeom prst="rect">
            <a:avLst/>
          </a:prstGeom>
        </p:spPr>
        <p:txBody>
          <a:bodyPr wrap="square">
            <a:spAutoFit/>
          </a:bodyPr>
          <a:lstStyle/>
          <a:p>
            <a:pPr algn="r"/>
            <a:r>
              <a:rPr lang="ar-EG" dirty="0" smtClean="0"/>
              <a:t>7</a:t>
            </a:r>
            <a:r>
              <a:rPr lang="ar-EG" sz="3600" dirty="0" smtClean="0"/>
              <a:t>- الاختبــــــار المتعمــــق :- </a:t>
            </a:r>
          </a:p>
          <a:p>
            <a:pPr algn="r"/>
            <a:r>
              <a:rPr lang="ar-EG" sz="3600" dirty="0" smtClean="0"/>
              <a:t>يصبح من الضروري اختبار الطفل بصورة متعمقة لمزيد من التحديد ، عندما يصعب تحديد قدرته على نطق الصوت بشكل صحيح من خلال القابلية للاستثارة ،.ويعتمد الاختبار المتعمق على عدة نظريات حركية لإنتاج الكلام . ويندر ما نجد طفلاً يعانى من اضطرابات نطق (وظيفياً أو عضوياً) لا يستطيع نطق الأصوات بصورة صحيحة أثناء الاختبار المتعمق ولو بنسبة بسيطة .</a:t>
            </a:r>
            <a:endParaRPr lang="ar-EG" sz="3600" dirty="0"/>
          </a:p>
        </p:txBody>
      </p:sp>
    </p:spTree>
    <p:extLst>
      <p:ext uri="{BB962C8B-B14F-4D97-AF65-F5344CB8AC3E}">
        <p14:creationId xmlns:p14="http://schemas.microsoft.com/office/powerpoint/2010/main" val="194997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66843"/>
            <a:ext cx="9067800" cy="5755422"/>
          </a:xfrm>
          <a:prstGeom prst="rect">
            <a:avLst/>
          </a:prstGeom>
        </p:spPr>
        <p:txBody>
          <a:bodyPr wrap="square">
            <a:spAutoFit/>
          </a:bodyPr>
          <a:lstStyle/>
          <a:p>
            <a:pPr algn="r"/>
            <a:r>
              <a:rPr lang="ar-EG" sz="3200" dirty="0" smtClean="0"/>
              <a:t>لعــــــــــــلاج </a:t>
            </a:r>
            <a:r>
              <a:rPr lang="en-US" sz="3200" dirty="0" smtClean="0"/>
              <a:t>therapy </a:t>
            </a:r>
            <a:r>
              <a:rPr lang="en-US" sz="2800" dirty="0" smtClean="0"/>
              <a:t>:-</a:t>
            </a:r>
          </a:p>
          <a:p>
            <a:pPr algn="r"/>
            <a:r>
              <a:rPr lang="en-US" sz="2800" dirty="0" smtClean="0"/>
              <a:t>- </a:t>
            </a:r>
            <a:r>
              <a:rPr lang="ar-EG" sz="2800" dirty="0" smtClean="0"/>
              <a:t>توعية الطفل بأعضاء النطق المسئولة عن نطق الصوت بصورة صحيحة.</a:t>
            </a:r>
          </a:p>
          <a:p>
            <a:pPr algn="r"/>
            <a:r>
              <a:rPr lang="ar-EG" sz="2800" dirty="0" smtClean="0"/>
              <a:t>- تدريب وتقوية أعضاء النطق المسئولة عن اضطراب النطق .</a:t>
            </a:r>
          </a:p>
          <a:p>
            <a:pPr algn="r"/>
            <a:r>
              <a:rPr lang="ar-EG" sz="2800" dirty="0" smtClean="0"/>
              <a:t>- رؤية الطفل </a:t>
            </a:r>
            <a:r>
              <a:rPr lang="ar-EG" sz="2800" dirty="0" err="1" smtClean="0"/>
              <a:t>لاخصائى</a:t>
            </a:r>
            <a:r>
              <a:rPr lang="ar-EG" sz="2800" dirty="0" smtClean="0"/>
              <a:t> التخاطب وهو ينطق الحرف بصورة صحيحة وواضحة ( نموذج صحيح </a:t>
            </a:r>
            <a:r>
              <a:rPr lang="ar-EG" sz="2800" dirty="0" err="1" smtClean="0"/>
              <a:t>يقلدة</a:t>
            </a:r>
            <a:r>
              <a:rPr lang="ar-EG" sz="2800" dirty="0" smtClean="0"/>
              <a:t> الطفل) .</a:t>
            </a:r>
          </a:p>
          <a:p>
            <a:pPr algn="r"/>
            <a:r>
              <a:rPr lang="ar-EG" sz="2800" dirty="0" smtClean="0"/>
              <a:t>- إحساس الطفل بمخرج الحرف لدى </a:t>
            </a:r>
            <a:r>
              <a:rPr lang="ar-EG" sz="2800" dirty="0" err="1" smtClean="0"/>
              <a:t>الاخصائى</a:t>
            </a:r>
            <a:r>
              <a:rPr lang="ar-EG" sz="2800" dirty="0" smtClean="0"/>
              <a:t> ( الهجاء بالمخارج – وضع يده ) </a:t>
            </a:r>
          </a:p>
          <a:p>
            <a:pPr algn="r"/>
            <a:r>
              <a:rPr lang="ar-EG" sz="2800" dirty="0" smtClean="0"/>
              <a:t>- استخدام الوسائل المساعدة مثل: المرآة، الخافض .... الخ .</a:t>
            </a:r>
          </a:p>
          <a:p>
            <a:pPr algn="r"/>
            <a:r>
              <a:rPr lang="ar-EG" sz="2800" dirty="0" smtClean="0"/>
              <a:t>- يطلب </a:t>
            </a:r>
            <a:r>
              <a:rPr lang="ar-EG" sz="2800" dirty="0" err="1" smtClean="0"/>
              <a:t>اخصائى</a:t>
            </a:r>
            <a:r>
              <a:rPr lang="ar-EG" sz="2800" dirty="0" smtClean="0"/>
              <a:t> التخاطب من الطفل نطق الحرف بطريقة صحيحة ويقوم بتعديل النطق الغير سليم مع تبصير الطفل </a:t>
            </a:r>
            <a:r>
              <a:rPr lang="ar-EG" sz="2800" dirty="0" err="1" smtClean="0"/>
              <a:t>بالاخطاء</a:t>
            </a:r>
            <a:r>
              <a:rPr lang="ar-EG" sz="2800" dirty="0" smtClean="0"/>
              <a:t> حنى يحدث ضبط </a:t>
            </a:r>
            <a:r>
              <a:rPr lang="ar-EG" sz="2800" dirty="0" err="1" smtClean="0"/>
              <a:t>ذاتى</a:t>
            </a:r>
            <a:r>
              <a:rPr lang="ar-EG" sz="2800" dirty="0" smtClean="0"/>
              <a:t> ( تغذيه رجعيه) .</a:t>
            </a:r>
          </a:p>
          <a:p>
            <a:pPr algn="r"/>
            <a:r>
              <a:rPr lang="ar-EG" sz="2800" dirty="0" smtClean="0"/>
              <a:t>- بعد </a:t>
            </a:r>
            <a:r>
              <a:rPr lang="ar-EG" sz="2800" dirty="0" err="1" smtClean="0"/>
              <a:t>المطق</a:t>
            </a:r>
            <a:r>
              <a:rPr lang="ar-EG" sz="2800" dirty="0" smtClean="0"/>
              <a:t> الصحيح للحرف يقوم </a:t>
            </a:r>
            <a:r>
              <a:rPr lang="ar-EG" sz="2800" dirty="0" err="1" smtClean="0"/>
              <a:t>الاخصائى</a:t>
            </a:r>
            <a:r>
              <a:rPr lang="ar-EG" sz="2800" dirty="0" smtClean="0"/>
              <a:t> بتدريب الطفل على كلمات بها الحرف </a:t>
            </a:r>
            <a:r>
              <a:rPr lang="ar-EG" sz="2800" dirty="0" err="1" smtClean="0"/>
              <a:t>فى</a:t>
            </a:r>
            <a:r>
              <a:rPr lang="ar-EG" sz="2800" dirty="0" smtClean="0"/>
              <a:t> اول الكلمة وفى وسطها وفى آخرها </a:t>
            </a:r>
            <a:r>
              <a:rPr lang="ar-EG" dirty="0" smtClean="0"/>
              <a:t>.</a:t>
            </a:r>
            <a:endParaRPr lang="en-US" dirty="0"/>
          </a:p>
        </p:txBody>
      </p:sp>
    </p:spTree>
    <p:extLst>
      <p:ext uri="{BB962C8B-B14F-4D97-AF65-F5344CB8AC3E}">
        <p14:creationId xmlns:p14="http://schemas.microsoft.com/office/powerpoint/2010/main" val="3054585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72150"/>
            <a:ext cx="9144000" cy="5601533"/>
          </a:xfrm>
          <a:prstGeom prst="rect">
            <a:avLst/>
          </a:prstGeom>
        </p:spPr>
        <p:txBody>
          <a:bodyPr wrap="square">
            <a:spAutoFit/>
          </a:bodyPr>
          <a:lstStyle/>
          <a:p>
            <a:pPr algn="r"/>
            <a:r>
              <a:rPr lang="ar-EG" dirty="0" smtClean="0"/>
              <a:t>المتابعـــــة </a:t>
            </a:r>
            <a:r>
              <a:rPr lang="en-US" dirty="0" smtClean="0"/>
              <a:t>follow up .</a:t>
            </a:r>
          </a:p>
          <a:p>
            <a:pPr algn="r"/>
            <a:r>
              <a:rPr lang="en-US" dirty="0" smtClean="0"/>
              <a:t>- </a:t>
            </a:r>
            <a:r>
              <a:rPr lang="ar-EG" sz="2000" dirty="0" smtClean="0"/>
              <a:t>مرحلة التعميم تتم للتأكد من نجاح عملية علاج اضطرابات النطق لدى </a:t>
            </a:r>
            <a:r>
              <a:rPr lang="ar-EG" sz="2000" dirty="0" err="1" smtClean="0"/>
              <a:t>الطفل،حيث</a:t>
            </a:r>
            <a:r>
              <a:rPr lang="ar-EG" sz="2000" dirty="0" smtClean="0"/>
              <a:t> يتدرب على نطق هذه الأصوات في كلمات جديدة ومواقف مختلفة خارج جلسات التخاطب . </a:t>
            </a:r>
          </a:p>
          <a:p>
            <a:pPr algn="r"/>
            <a:r>
              <a:rPr lang="ar-EG" sz="2000" dirty="0" smtClean="0"/>
              <a:t>- الإرشاد النفسي للأسرة حول الطريقة الصحيحة </a:t>
            </a:r>
            <a:r>
              <a:rPr lang="ar-EG" sz="2000" dirty="0" err="1" smtClean="0"/>
              <a:t>فى</a:t>
            </a:r>
            <a:r>
              <a:rPr lang="ar-EG" sz="2000" dirty="0" smtClean="0"/>
              <a:t> التعامل مع اضطراب نطق الطفل .</a:t>
            </a:r>
          </a:p>
          <a:p>
            <a:pPr algn="r"/>
            <a:r>
              <a:rPr lang="ar-EG" sz="2000" dirty="0" smtClean="0"/>
              <a:t>- عدم مكافأة الطفل على النطق الغير سليم. - مكافأة الطفل على النطق السليم .</a:t>
            </a:r>
          </a:p>
          <a:p>
            <a:pPr algn="r"/>
            <a:r>
              <a:rPr lang="ar-EG" sz="2000" dirty="0" smtClean="0"/>
              <a:t>نموذج مقترح لتعليم طفل حرف الكاف</a:t>
            </a:r>
          </a:p>
          <a:p>
            <a:pPr algn="r"/>
            <a:r>
              <a:rPr lang="ar-EG" sz="2000" dirty="0" smtClean="0"/>
              <a:t>1-	يتم تهذيب التنفس لدى الطفل ويجب على </a:t>
            </a:r>
            <a:r>
              <a:rPr lang="ar-EG" sz="2000" dirty="0" err="1" smtClean="0"/>
              <a:t>الاخصائى</a:t>
            </a:r>
            <a:r>
              <a:rPr lang="ar-EG" sz="2000" dirty="0" smtClean="0"/>
              <a:t> ادرك ان الصوت بحاجة الى اندفاع الهواء من القصبة الهوائية.</a:t>
            </a:r>
          </a:p>
          <a:p>
            <a:pPr algn="r"/>
            <a:r>
              <a:rPr lang="ar-EG" sz="2000" dirty="0" smtClean="0"/>
              <a:t>2-	القيام بتدريبات اللسان الى الخروج من الفم وارجاعه مع تدريبات اخرى لليونة اللسان .</a:t>
            </a:r>
          </a:p>
          <a:p>
            <a:pPr algn="r"/>
            <a:r>
              <a:rPr lang="ar-EG" sz="2000" dirty="0" smtClean="0"/>
              <a:t>3-	اللمس بخافض اللسان مكان التقاء اللسان بالحلق </a:t>
            </a:r>
            <a:r>
              <a:rPr lang="ar-EG" sz="2000" dirty="0" err="1" smtClean="0"/>
              <a:t>ختى</a:t>
            </a:r>
            <a:r>
              <a:rPr lang="ar-EG" sz="2000" dirty="0" smtClean="0"/>
              <a:t> يعيه الطفل .</a:t>
            </a:r>
          </a:p>
          <a:p>
            <a:pPr algn="r"/>
            <a:r>
              <a:rPr lang="ar-EG" sz="2000" dirty="0" smtClean="0"/>
              <a:t>4-	يقوم </a:t>
            </a:r>
            <a:r>
              <a:rPr lang="ar-EG" sz="2000" dirty="0" err="1" smtClean="0"/>
              <a:t>الاخصائى</a:t>
            </a:r>
            <a:r>
              <a:rPr lang="ar-EG" sz="2000" dirty="0" smtClean="0"/>
              <a:t> بالنطق الصحيح امام الطفل ووضع </a:t>
            </a:r>
            <a:r>
              <a:rPr lang="ar-EG" sz="2000" dirty="0" err="1" smtClean="0"/>
              <a:t>يدة</a:t>
            </a:r>
            <a:r>
              <a:rPr lang="ar-EG" sz="2000" dirty="0" smtClean="0"/>
              <a:t> أمام فم </a:t>
            </a:r>
            <a:r>
              <a:rPr lang="ar-EG" sz="2000" dirty="0" err="1" smtClean="0"/>
              <a:t>الاخصائى</a:t>
            </a:r>
            <a:r>
              <a:rPr lang="ar-EG" sz="2000" dirty="0" smtClean="0"/>
              <a:t> .</a:t>
            </a:r>
          </a:p>
          <a:p>
            <a:pPr algn="r"/>
            <a:r>
              <a:rPr lang="ar-EG" sz="2000" dirty="0" smtClean="0"/>
              <a:t>5-	يقوم الطفل بنطق الحرف أمام مرأه ويقوم </a:t>
            </a:r>
            <a:r>
              <a:rPr lang="ar-EG" sz="2000" dirty="0" err="1" smtClean="0"/>
              <a:t>الاخصائى</a:t>
            </a:r>
            <a:r>
              <a:rPr lang="ar-EG" sz="2000" dirty="0" smtClean="0"/>
              <a:t> بالتعديل باستخدام الخافض </a:t>
            </a:r>
            <a:r>
              <a:rPr lang="ar-EG" sz="2000" dirty="0" err="1" smtClean="0"/>
              <a:t>وبنبصير</a:t>
            </a:r>
            <a:r>
              <a:rPr lang="ar-EG" sz="2000" dirty="0" smtClean="0"/>
              <a:t> الطفل بالخطأ ( الوعى) </a:t>
            </a:r>
            <a:r>
              <a:rPr lang="ar-EG" sz="2000" dirty="0" err="1" smtClean="0"/>
              <a:t>وملاخظة</a:t>
            </a:r>
            <a:r>
              <a:rPr lang="ar-EG" sz="2000" dirty="0" smtClean="0"/>
              <a:t> الطفل لنفسه اثناء النطق الصحيح ( تغذيه رجعيه) . </a:t>
            </a:r>
          </a:p>
          <a:p>
            <a:pPr algn="r"/>
            <a:r>
              <a:rPr lang="ar-EG" sz="2000" dirty="0" smtClean="0"/>
              <a:t>6-	يتم تدريب الطفل على كلمات بها حرف الكاف </a:t>
            </a:r>
            <a:r>
              <a:rPr lang="ar-EG" sz="2000" dirty="0" err="1" smtClean="0"/>
              <a:t>فى</a:t>
            </a:r>
            <a:r>
              <a:rPr lang="ar-EG" sz="2000" dirty="0" smtClean="0"/>
              <a:t> اول </a:t>
            </a:r>
            <a:r>
              <a:rPr lang="ar-EG" sz="2000" dirty="0" err="1" smtClean="0"/>
              <a:t>الكلمه</a:t>
            </a:r>
            <a:r>
              <a:rPr lang="ar-EG" sz="2000" dirty="0" smtClean="0"/>
              <a:t> وسطها ونهايتها من خلال الصور والرسومات </a:t>
            </a:r>
            <a:r>
              <a:rPr lang="ar-EG" sz="2000" dirty="0" err="1" smtClean="0"/>
              <a:t>والبئية</a:t>
            </a:r>
            <a:r>
              <a:rPr lang="ar-EG" sz="2000" dirty="0" smtClean="0"/>
              <a:t> </a:t>
            </a:r>
            <a:r>
              <a:rPr lang="ar-EG" sz="2000" dirty="0" err="1" smtClean="0"/>
              <a:t>المنزليه</a:t>
            </a:r>
            <a:r>
              <a:rPr lang="ar-EG" sz="2000" dirty="0" smtClean="0"/>
              <a:t> .</a:t>
            </a:r>
          </a:p>
          <a:p>
            <a:pPr algn="r"/>
            <a:r>
              <a:rPr lang="ar-EG" sz="2000" dirty="0" smtClean="0"/>
              <a:t>7-	ارشاد الأهل بضرورة ايقاف الطفل اثناء نطق الطفل الخطأ لحرف الكاف أو نسيان النطق السليم .</a:t>
            </a:r>
          </a:p>
          <a:p>
            <a:pPr algn="r"/>
            <a:r>
              <a:rPr lang="ar-EG" sz="2000" dirty="0" smtClean="0"/>
              <a:t>8-	تعزيز الأهل للنطق السليم سواء بالتشجيع </a:t>
            </a:r>
            <a:r>
              <a:rPr lang="ar-EG" sz="2000" dirty="0" err="1" smtClean="0"/>
              <a:t>المعنوى</a:t>
            </a:r>
            <a:r>
              <a:rPr lang="ar-EG" sz="2000" dirty="0" smtClean="0"/>
              <a:t> او </a:t>
            </a:r>
            <a:r>
              <a:rPr lang="ar-EG" sz="2000" dirty="0" err="1" smtClean="0"/>
              <a:t>المادى</a:t>
            </a:r>
            <a:r>
              <a:rPr lang="ar-EG" sz="2000" dirty="0" smtClean="0"/>
              <a:t> .</a:t>
            </a:r>
          </a:p>
          <a:p>
            <a:endParaRPr lang="ar-EG" sz="2000" dirty="0"/>
          </a:p>
        </p:txBody>
      </p:sp>
    </p:spTree>
    <p:extLst>
      <p:ext uri="{BB962C8B-B14F-4D97-AF65-F5344CB8AC3E}">
        <p14:creationId xmlns:p14="http://schemas.microsoft.com/office/powerpoint/2010/main" val="2248320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967335"/>
            <a:ext cx="8839200" cy="1938992"/>
          </a:xfrm>
          <a:prstGeom prst="rect">
            <a:avLst/>
          </a:prstGeom>
        </p:spPr>
        <p:txBody>
          <a:bodyPr wrap="square">
            <a:spAutoFit/>
          </a:bodyPr>
          <a:lstStyle/>
          <a:p>
            <a:pPr algn="r"/>
            <a:r>
              <a:rPr lang="ar-EG" dirty="0" smtClean="0"/>
              <a:t>2</a:t>
            </a:r>
            <a:r>
              <a:rPr lang="ar-EG" sz="4000" dirty="0" smtClean="0"/>
              <a:t>-العوامل السمعية: مهمة جداً لذلك لابد من توفر السمع السليم للأصوات اللغوية وأي ضعف سمعي يؤدي إلى صعوبات في النطق</a:t>
            </a:r>
            <a:r>
              <a:rPr lang="ar-EG" dirty="0" smtClean="0"/>
              <a:t>.</a:t>
            </a:r>
            <a:endParaRPr lang="en-US" dirty="0"/>
          </a:p>
        </p:txBody>
      </p:sp>
    </p:spTree>
    <p:extLst>
      <p:ext uri="{BB962C8B-B14F-4D97-AF65-F5344CB8AC3E}">
        <p14:creationId xmlns:p14="http://schemas.microsoft.com/office/powerpoint/2010/main" val="22508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90336"/>
            <a:ext cx="9067800" cy="3170099"/>
          </a:xfrm>
          <a:prstGeom prst="rect">
            <a:avLst/>
          </a:prstGeom>
        </p:spPr>
        <p:txBody>
          <a:bodyPr wrap="square">
            <a:spAutoFit/>
          </a:bodyPr>
          <a:lstStyle/>
          <a:p>
            <a:pPr algn="r"/>
            <a:r>
              <a:rPr lang="ar-EG" sz="4000" dirty="0" smtClean="0"/>
              <a:t>3- التعلم الخاطئ: </a:t>
            </a:r>
          </a:p>
          <a:p>
            <a:pPr algn="r"/>
            <a:r>
              <a:rPr lang="ar-EG" sz="4000" dirty="0" smtClean="0"/>
              <a:t>سواء في البيت أو المدرسة أو البيئة ومنها:</a:t>
            </a:r>
          </a:p>
          <a:p>
            <a:pPr algn="r"/>
            <a:r>
              <a:rPr lang="ar-EG" sz="4000" dirty="0" smtClean="0"/>
              <a:t>- عدم التوافق العاطفي. - عدم التشجيع.</a:t>
            </a:r>
          </a:p>
          <a:p>
            <a:pPr algn="r"/>
            <a:r>
              <a:rPr lang="ar-EG" sz="4000" dirty="0" smtClean="0"/>
              <a:t>- القلق والإحباط في عملية الكلام. - تقبل الأسرة لكلام الطفل الخاطئ</a:t>
            </a:r>
            <a:endParaRPr lang="en-US" sz="4000" dirty="0"/>
          </a:p>
        </p:txBody>
      </p:sp>
    </p:spTree>
    <p:extLst>
      <p:ext uri="{BB962C8B-B14F-4D97-AF65-F5344CB8AC3E}">
        <p14:creationId xmlns:p14="http://schemas.microsoft.com/office/powerpoint/2010/main" val="5039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3" y="2413338"/>
            <a:ext cx="9074727" cy="4339650"/>
          </a:xfrm>
          <a:prstGeom prst="rect">
            <a:avLst/>
          </a:prstGeom>
        </p:spPr>
        <p:txBody>
          <a:bodyPr wrap="square">
            <a:spAutoFit/>
          </a:bodyPr>
          <a:lstStyle/>
          <a:p>
            <a:pPr algn="r"/>
            <a:r>
              <a:rPr lang="ar-EG" sz="3600" dirty="0" smtClean="0"/>
              <a:t>4- أسباب تتعلق بمرحلة الإرسال(ممارسة الكلام): مثل: إصابة الجهاز التنفسي </a:t>
            </a:r>
            <a:r>
              <a:rPr lang="ar-EG" sz="4000" dirty="0" smtClean="0"/>
              <a:t>بنزلات برد حيث الكحة وسرعة التنفس ،مما يجعل الكلام متقطعاً ومضطرباً.</a:t>
            </a:r>
          </a:p>
          <a:p>
            <a:pPr algn="r"/>
            <a:r>
              <a:rPr lang="ar-EG" sz="4000" dirty="0" smtClean="0"/>
              <a:t>- إصابة الجهاز الصوتي في حالة العيوب الخلقية في الحنجرة.</a:t>
            </a:r>
          </a:p>
          <a:p>
            <a:pPr algn="r"/>
            <a:r>
              <a:rPr lang="ar-EG" sz="4000" dirty="0" smtClean="0"/>
              <a:t>- إصابة أجهزة الرنين والنطق مثل: التهاب البلعوم الحنجري ، شق الحلق ...... الخ.</a:t>
            </a:r>
            <a:endParaRPr lang="en-US" sz="4000" dirty="0"/>
          </a:p>
        </p:txBody>
      </p:sp>
    </p:spTree>
    <p:extLst>
      <p:ext uri="{BB962C8B-B14F-4D97-AF65-F5344CB8AC3E}">
        <p14:creationId xmlns:p14="http://schemas.microsoft.com/office/powerpoint/2010/main" val="2979786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967335"/>
            <a:ext cx="9144000" cy="1938992"/>
          </a:xfrm>
          <a:prstGeom prst="rect">
            <a:avLst/>
          </a:prstGeom>
        </p:spPr>
        <p:txBody>
          <a:bodyPr wrap="square">
            <a:spAutoFit/>
          </a:bodyPr>
          <a:lstStyle/>
          <a:p>
            <a:pPr algn="r"/>
            <a:r>
              <a:rPr lang="ar-EG" sz="4000" dirty="0" smtClean="0"/>
              <a:t>5- عسر الكلام لأنه يؤدي إلى تغيرات في النطق والصوت والإيقاع ومن أنواعه : -عسر الكلام التشنجي ب‌- عسر الكلام الرخو</a:t>
            </a:r>
            <a:endParaRPr lang="ar-EG" sz="4000" dirty="0"/>
          </a:p>
        </p:txBody>
      </p:sp>
    </p:spTree>
    <p:extLst>
      <p:ext uri="{BB962C8B-B14F-4D97-AF65-F5344CB8AC3E}">
        <p14:creationId xmlns:p14="http://schemas.microsoft.com/office/powerpoint/2010/main" val="98166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13338"/>
            <a:ext cx="9144000" cy="4401205"/>
          </a:xfrm>
          <a:prstGeom prst="rect">
            <a:avLst/>
          </a:prstGeom>
        </p:spPr>
        <p:txBody>
          <a:bodyPr wrap="square">
            <a:spAutoFit/>
          </a:bodyPr>
          <a:lstStyle/>
          <a:p>
            <a:pPr algn="r"/>
            <a:r>
              <a:rPr lang="ar-EG" sz="4000" dirty="0" smtClean="0"/>
              <a:t> - الأسباب النفسية: القلق والتوتر ، عدم الثقة في النفس ، عدم الشعور بالأمان. </a:t>
            </a:r>
          </a:p>
          <a:p>
            <a:pPr algn="r"/>
            <a:r>
              <a:rPr lang="ar-EG" sz="4000" dirty="0" smtClean="0"/>
              <a:t>وتتركز اضطرابات النطق </a:t>
            </a:r>
            <a:r>
              <a:rPr lang="ar-EG" sz="4000" dirty="0" err="1" smtClean="0"/>
              <a:t>فى</a:t>
            </a:r>
            <a:r>
              <a:rPr lang="ar-EG" sz="4000" dirty="0" smtClean="0"/>
              <a:t> عملية وطريقة النطق ، وهى شائعة وخاصة لدى الأطفال من ( 5 – 7 ) سنوات ، وتشمل الأحرف الساكنة والمتحركة ، وعيوب النطق متعددة يمكن حصرها </a:t>
            </a:r>
            <a:r>
              <a:rPr lang="ar-EG" sz="4000" dirty="0" err="1" smtClean="0"/>
              <a:t>فى</a:t>
            </a:r>
            <a:r>
              <a:rPr lang="ar-EG" sz="4000" dirty="0" smtClean="0"/>
              <a:t> </a:t>
            </a:r>
            <a:r>
              <a:rPr lang="ar-EG" sz="4000" dirty="0" err="1" smtClean="0"/>
              <a:t>الآتى</a:t>
            </a:r>
            <a:r>
              <a:rPr lang="ar-EG" sz="4000" dirty="0" smtClean="0"/>
              <a:t> .1 </a:t>
            </a:r>
            <a:r>
              <a:rPr lang="ar-EG" sz="4000" dirty="0" err="1" smtClean="0"/>
              <a:t>الإبداليــــــــة</a:t>
            </a:r>
            <a:r>
              <a:rPr lang="ar-EG" sz="4000" dirty="0" smtClean="0"/>
              <a:t> </a:t>
            </a:r>
            <a:r>
              <a:rPr lang="en-US" sz="4000" dirty="0" err="1" smtClean="0"/>
              <a:t>substiution</a:t>
            </a:r>
            <a:r>
              <a:rPr lang="en-US" sz="4000" dirty="0" smtClean="0"/>
              <a:t> :-</a:t>
            </a:r>
            <a:endParaRPr lang="en-US" sz="4000" dirty="0"/>
          </a:p>
        </p:txBody>
      </p:sp>
    </p:spTree>
    <p:extLst>
      <p:ext uri="{BB962C8B-B14F-4D97-AF65-F5344CB8AC3E}">
        <p14:creationId xmlns:p14="http://schemas.microsoft.com/office/powerpoint/2010/main" val="1457432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0" y="1443839"/>
            <a:ext cx="4572000" cy="12280285"/>
          </a:xfrm>
          <a:prstGeom prst="rect">
            <a:avLst/>
          </a:prstGeom>
        </p:spPr>
        <p:txBody>
          <a:bodyPr>
            <a:spAutoFit/>
          </a:bodyPr>
          <a:lstStyle/>
          <a:p>
            <a:pPr algn="r"/>
            <a:r>
              <a:rPr lang="ar-EG" sz="4000" dirty="0" smtClean="0"/>
              <a:t>1- الاضطرابــــــات </a:t>
            </a:r>
            <a:r>
              <a:rPr lang="ar-EG" sz="4000" dirty="0" err="1" smtClean="0"/>
              <a:t>الإبداليــــــــة</a:t>
            </a:r>
            <a:r>
              <a:rPr lang="ar-EG" sz="4000" dirty="0" smtClean="0"/>
              <a:t> </a:t>
            </a:r>
            <a:r>
              <a:rPr lang="en-US" sz="4000" dirty="0" err="1" smtClean="0"/>
              <a:t>substiution</a:t>
            </a:r>
            <a:r>
              <a:rPr lang="en-US" sz="4000" dirty="0" smtClean="0"/>
              <a:t> </a:t>
            </a:r>
            <a:r>
              <a:rPr lang="en-US" sz="3200" dirty="0" smtClean="0"/>
              <a:t>:-</a:t>
            </a:r>
          </a:p>
          <a:p>
            <a:pPr algn="r"/>
            <a:r>
              <a:rPr lang="ar-EG" sz="3200" dirty="0" smtClean="0"/>
              <a:t>عبارة عن إبدال حرف بحرف أخر لا لزوم له </a:t>
            </a:r>
            <a:r>
              <a:rPr lang="ar-EG" sz="3200" dirty="0" err="1" smtClean="0"/>
              <a:t>فى</a:t>
            </a:r>
            <a:r>
              <a:rPr lang="ar-EG" sz="3200" dirty="0" smtClean="0"/>
              <a:t> الكلمة ، ويشوه عملية النطق ، كأن يستبدل الطفل حرف ( س ) بحرف ( ش ) أو حرف ( ر ) بحرف ( ل ) ، وأبرز الحالات </a:t>
            </a:r>
            <a:r>
              <a:rPr lang="ar-EG" sz="3200" dirty="0" err="1" smtClean="0"/>
              <a:t>هى</a:t>
            </a:r>
            <a:r>
              <a:rPr lang="ar-EG" sz="3200" dirty="0" smtClean="0"/>
              <a:t> استبدال حرف ( س ) بالحرف ( ث ) </a:t>
            </a:r>
          </a:p>
          <a:p>
            <a:pPr algn="r"/>
            <a:r>
              <a:rPr lang="ar-EG" sz="3200" dirty="0" smtClean="0"/>
              <a:t>فيؤدى </a:t>
            </a:r>
            <a:r>
              <a:rPr lang="ar-EG" sz="3200" dirty="0" err="1" smtClean="0"/>
              <a:t>إلىما</a:t>
            </a:r>
            <a:r>
              <a:rPr lang="ar-EG" sz="3200" dirty="0" smtClean="0"/>
              <a:t> يسمى </a:t>
            </a:r>
            <a:r>
              <a:rPr lang="ar-EG" sz="3200" dirty="0" err="1" smtClean="0"/>
              <a:t>بالثأثأة</a:t>
            </a:r>
            <a:r>
              <a:rPr lang="ar-EG" sz="3200" dirty="0" smtClean="0"/>
              <a:t> </a:t>
            </a:r>
            <a:r>
              <a:rPr lang="en-US" sz="3200" dirty="0" err="1" smtClean="0"/>
              <a:t>sigmatism</a:t>
            </a:r>
            <a:r>
              <a:rPr lang="en-US" sz="3200" dirty="0" smtClean="0"/>
              <a:t> </a:t>
            </a:r>
            <a:r>
              <a:rPr lang="ar-EG" sz="3200" dirty="0" smtClean="0"/>
              <a:t>والسبب في ذلك :</a:t>
            </a:r>
          </a:p>
          <a:p>
            <a:pPr algn="r"/>
            <a:r>
              <a:rPr lang="ar-EG" sz="3200" dirty="0" smtClean="0"/>
              <a:t>- بروز طرف اللسان خارج الفم .</a:t>
            </a:r>
          </a:p>
          <a:p>
            <a:pPr algn="r"/>
            <a:r>
              <a:rPr lang="ar-EG" sz="3200" dirty="0" smtClean="0"/>
              <a:t>- عدم انتظام الأسنان ( الكسر ، الصغر ، التطابق ، القرب ، البعد ) .</a:t>
            </a:r>
          </a:p>
          <a:p>
            <a:pPr algn="r"/>
            <a:r>
              <a:rPr lang="ar-EG" sz="3200" dirty="0" smtClean="0"/>
              <a:t>- الخوف الشديد أو الانفعال لدى الطفل أو عامل التقليد .</a:t>
            </a:r>
          </a:p>
          <a:p>
            <a:pPr algn="r"/>
            <a:r>
              <a:rPr lang="ar-EG" sz="3200" dirty="0" smtClean="0"/>
              <a:t>ومن الحالات الشائعة أيضاً في هذا الاضطراب إبدال حرف ( س ) إلى ( ش ) وتسمى هذه الحالة </a:t>
            </a:r>
            <a:r>
              <a:rPr lang="en-US" sz="3200" dirty="0" smtClean="0"/>
              <a:t>lateral stigmatism </a:t>
            </a:r>
            <a:r>
              <a:rPr lang="ar-EG" sz="3200" dirty="0" smtClean="0"/>
              <a:t>وسبب ذلك مرور تيار الهواء من تجويف ضيق بين اللسان وسقف الحل</a:t>
            </a:r>
            <a:r>
              <a:rPr lang="ar-EG" dirty="0" smtClean="0"/>
              <a:t>ق </a:t>
            </a:r>
            <a:endParaRPr lang="en-US" dirty="0"/>
          </a:p>
        </p:txBody>
      </p:sp>
    </p:spTree>
    <p:extLst>
      <p:ext uri="{BB962C8B-B14F-4D97-AF65-F5344CB8AC3E}">
        <p14:creationId xmlns:p14="http://schemas.microsoft.com/office/powerpoint/2010/main" val="1333135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36339"/>
            <a:ext cx="9144000" cy="5078313"/>
          </a:xfrm>
          <a:prstGeom prst="rect">
            <a:avLst/>
          </a:prstGeom>
        </p:spPr>
        <p:txBody>
          <a:bodyPr wrap="square">
            <a:spAutoFit/>
          </a:bodyPr>
          <a:lstStyle/>
          <a:p>
            <a:pPr algn="r"/>
            <a:r>
              <a:rPr lang="ar-EG" sz="3600" dirty="0" smtClean="0"/>
              <a:t>فيؤدى إلى ما يسمى </a:t>
            </a:r>
            <a:r>
              <a:rPr lang="ar-EG" sz="3600" dirty="0" err="1" smtClean="0"/>
              <a:t>بالثأثأة</a:t>
            </a:r>
            <a:r>
              <a:rPr lang="ar-EG" sz="3600" dirty="0" smtClean="0"/>
              <a:t> </a:t>
            </a:r>
            <a:r>
              <a:rPr lang="en-US" sz="3600" dirty="0" err="1" smtClean="0"/>
              <a:t>sigmatism</a:t>
            </a:r>
            <a:r>
              <a:rPr lang="en-US" sz="3600" dirty="0" smtClean="0"/>
              <a:t> </a:t>
            </a:r>
            <a:r>
              <a:rPr lang="ar-EG" sz="3600" dirty="0" smtClean="0"/>
              <a:t>والسبب في ذلك :</a:t>
            </a:r>
          </a:p>
          <a:p>
            <a:pPr algn="r"/>
            <a:r>
              <a:rPr lang="ar-EG" sz="3600" dirty="0" smtClean="0"/>
              <a:t>- بروز طرف اللسان خارج الفم .</a:t>
            </a:r>
          </a:p>
          <a:p>
            <a:pPr algn="r"/>
            <a:r>
              <a:rPr lang="ar-EG" sz="3600" dirty="0" smtClean="0"/>
              <a:t>- عدم انتظام الأسنان ( الكسر ، الصغر ، التطابق ، القرب ، البعد ) .</a:t>
            </a:r>
          </a:p>
          <a:p>
            <a:pPr algn="r"/>
            <a:r>
              <a:rPr lang="ar-EG" sz="3600" dirty="0" smtClean="0"/>
              <a:t>- الخوف الشديد أو الانفعال لدى الطفل أو عامل التقليد .</a:t>
            </a:r>
          </a:p>
          <a:p>
            <a:pPr algn="r"/>
            <a:r>
              <a:rPr lang="ar-EG" sz="3600" dirty="0" smtClean="0"/>
              <a:t>ومن الحالات الشائعة أيضاً في هذا الاضطراب إبدال حرف ( س ) إلى ( ش ) وتسمى هذه الحالة </a:t>
            </a:r>
            <a:r>
              <a:rPr lang="en-US" sz="3600" dirty="0" smtClean="0"/>
              <a:t>lateral stigmatism </a:t>
            </a:r>
            <a:r>
              <a:rPr lang="ar-EG" sz="3600" dirty="0" smtClean="0"/>
              <a:t>وسبب ذلك مرور تيار الهواء من تجويف ضيق بين اللسان وسقف الحلق .</a:t>
            </a:r>
            <a:endParaRPr lang="en-US" sz="3600" dirty="0"/>
          </a:p>
        </p:txBody>
      </p:sp>
    </p:spTree>
    <p:extLst>
      <p:ext uri="{BB962C8B-B14F-4D97-AF65-F5344CB8AC3E}">
        <p14:creationId xmlns:p14="http://schemas.microsoft.com/office/powerpoint/2010/main" val="4101888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1467</Words>
  <Application>Microsoft Office PowerPoint</Application>
  <PresentationFormat>On-screen Show (4:3)</PresentationFormat>
  <Paragraphs>85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اضطرابات النطق ( الاسباب - الانواع - التشخيص - العلاج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اضطرابات النطق ( الاسباب - الانواع - التشخيص - العلاج</dc:title>
  <dc:creator>Safaa</dc:creator>
  <cp:lastModifiedBy>Safaa</cp:lastModifiedBy>
  <cp:revision>5</cp:revision>
  <dcterms:created xsi:type="dcterms:W3CDTF">2015-03-04T12:39:23Z</dcterms:created>
  <dcterms:modified xsi:type="dcterms:W3CDTF">2015-03-04T13:26:45Z</dcterms:modified>
</cp:coreProperties>
</file>