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313" r:id="rId8"/>
    <p:sldId id="277" r:id="rId9"/>
    <p:sldId id="278" r:id="rId10"/>
    <p:sldId id="279" r:id="rId11"/>
    <p:sldId id="280" r:id="rId12"/>
    <p:sldId id="262" r:id="rId13"/>
    <p:sldId id="281" r:id="rId14"/>
    <p:sldId id="282" r:id="rId15"/>
    <p:sldId id="283" r:id="rId16"/>
    <p:sldId id="263" r:id="rId17"/>
    <p:sldId id="284" r:id="rId18"/>
    <p:sldId id="285" r:id="rId19"/>
    <p:sldId id="286" r:id="rId20"/>
    <p:sldId id="287" r:id="rId21"/>
    <p:sldId id="264" r:id="rId22"/>
    <p:sldId id="288" r:id="rId23"/>
    <p:sldId id="289" r:id="rId24"/>
    <p:sldId id="290" r:id="rId25"/>
    <p:sldId id="265" r:id="rId26"/>
    <p:sldId id="291" r:id="rId27"/>
    <p:sldId id="292" r:id="rId28"/>
    <p:sldId id="293" r:id="rId29"/>
    <p:sldId id="294" r:id="rId30"/>
    <p:sldId id="266" r:id="rId31"/>
    <p:sldId id="301" r:id="rId32"/>
    <p:sldId id="295" r:id="rId33"/>
    <p:sldId id="297" r:id="rId34"/>
    <p:sldId id="303" r:id="rId35"/>
    <p:sldId id="298" r:id="rId36"/>
    <p:sldId id="302" r:id="rId37"/>
    <p:sldId id="299" r:id="rId38"/>
    <p:sldId id="300" r:id="rId39"/>
    <p:sldId id="269" r:id="rId40"/>
    <p:sldId id="304" r:id="rId41"/>
    <p:sldId id="305" r:id="rId42"/>
    <p:sldId id="270" r:id="rId43"/>
    <p:sldId id="306" r:id="rId44"/>
    <p:sldId id="307" r:id="rId45"/>
    <p:sldId id="308" r:id="rId46"/>
    <p:sldId id="271" r:id="rId47"/>
    <p:sldId id="309" r:id="rId48"/>
    <p:sldId id="310" r:id="rId49"/>
    <p:sldId id="311" r:id="rId50"/>
    <p:sldId id="312" r:id="rId51"/>
    <p:sldId id="272" r:id="rId52"/>
    <p:sldId id="314" r:id="rId53"/>
    <p:sldId id="274" r:id="rId54"/>
    <p:sldId id="275" r:id="rId55"/>
    <p:sldId id="276" r:id="rId5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0" d="100"/>
          <a:sy n="50" d="100"/>
        </p:scale>
        <p:origin x="-2544" y="-9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25/12/1434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25/12/1434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ctrTitle"/>
          </p:nvPr>
        </p:nvSpPr>
        <p:spPr/>
        <p:txBody>
          <a:bodyPr/>
          <a:lstStyle/>
          <a:p>
            <a:r>
              <a:rPr lang="ar-SA" smtClean="0"/>
              <a:t>اختبار الالينوي للقدرات النفسية و اللغوية</a:t>
            </a:r>
          </a:p>
        </p:txBody>
      </p:sp>
      <p:sp>
        <p:nvSpPr>
          <p:cNvPr id="66563" name="Subtitle 4"/>
          <p:cNvSpPr>
            <a:spLocks noGrp="1"/>
          </p:cNvSpPr>
          <p:nvPr>
            <p:ph type="subTitle"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/الاستقبال السمعي</a:t>
            </a:r>
            <a:endParaRPr lang="ar-SA" dirty="0"/>
          </a:p>
        </p:txBody>
      </p:sp>
      <p:sp>
        <p:nvSpPr>
          <p:cNvPr id="3" name="عنصر نائب للمحتوى 2"/>
          <p:cNvSpPr>
            <a:spLocks noGrp="1"/>
          </p:cNvSpPr>
          <p:nvPr>
            <p:ph idx="1"/>
          </p:nvPr>
        </p:nvSpPr>
        <p:spPr/>
        <p:txBody>
          <a:bodyPr/>
          <a:lstStyle/>
          <a:p>
            <a:r>
              <a:rPr lang="ar-SA" dirty="0" smtClean="0"/>
              <a:t>أكثر من 6سنين             </a:t>
            </a:r>
            <a:r>
              <a:rPr lang="ar-SA" dirty="0" smtClean="0">
                <a:solidFill>
                  <a:srgbClr val="FF0000"/>
                </a:solidFill>
              </a:rPr>
              <a:t>القاعدة</a:t>
            </a:r>
            <a:r>
              <a:rPr lang="ar-SA" dirty="0" smtClean="0"/>
              <a:t>: نبدأ بالأمثلة التوضيحية رقم2,(الطيارات), </a:t>
            </a:r>
            <a:r>
              <a:rPr lang="ar-SA" dirty="0" err="1" smtClean="0"/>
              <a:t>و</a:t>
            </a:r>
            <a:r>
              <a:rPr lang="ar-SA" dirty="0" smtClean="0"/>
              <a:t> نكمل الفقرات التي بعدها, فإذا فشل في أي من الفقرات التي بعدها وهي </a:t>
            </a:r>
            <a:r>
              <a:rPr lang="ar-SA" dirty="0" err="1" smtClean="0"/>
              <a:t>الاتية</a:t>
            </a:r>
            <a:r>
              <a:rPr lang="ar-SA" dirty="0" smtClean="0"/>
              <a:t> (11-12-13-14-15),نرجع نطبق الفقرة (10ثم 9ثم8) , ثم يعود للفقرة التي أخطأ عندها من قبل سواء(11-12-13-14-15). </a:t>
            </a:r>
          </a:p>
          <a:p>
            <a:r>
              <a:rPr lang="ar-SA" dirty="0" smtClean="0">
                <a:solidFill>
                  <a:srgbClr val="FF0000"/>
                </a:solidFill>
              </a:rPr>
              <a:t>أما السقف :</a:t>
            </a:r>
            <a:r>
              <a:rPr lang="ar-SA" dirty="0" smtClean="0"/>
              <a:t>يكمل الاختبار حتى يفشل في ثلاثة فقرات متتالية.   </a:t>
            </a:r>
            <a:endParaRPr lang="ar-SA" dirty="0"/>
          </a:p>
        </p:txBody>
      </p:sp>
      <p:sp>
        <p:nvSpPr>
          <p:cNvPr id="4" name="سهم إلى اليسار 3"/>
          <p:cNvSpPr/>
          <p:nvPr/>
        </p:nvSpPr>
        <p:spPr>
          <a:xfrm>
            <a:off x="4929190" y="1857364"/>
            <a:ext cx="1214446"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/الاستقبال السمعي</a:t>
            </a:r>
            <a:endParaRPr lang="ar-SA" dirty="0"/>
          </a:p>
        </p:txBody>
      </p:sp>
      <p:sp>
        <p:nvSpPr>
          <p:cNvPr id="3" name="عنصر نائب للمحتوى 2"/>
          <p:cNvSpPr>
            <a:spLocks noGrp="1"/>
          </p:cNvSpPr>
          <p:nvPr>
            <p:ph idx="1"/>
          </p:nvPr>
        </p:nvSpPr>
        <p:spPr/>
        <p:txBody>
          <a:bodyPr>
            <a:normAutofit/>
          </a:bodyPr>
          <a:lstStyle/>
          <a:p>
            <a:r>
              <a:rPr lang="ar-SA" sz="4000" u="sng" dirty="0" smtClean="0">
                <a:solidFill>
                  <a:srgbClr val="FF0000"/>
                </a:solidFill>
              </a:rPr>
              <a:t>ملاحظة:</a:t>
            </a:r>
          </a:p>
          <a:p>
            <a:r>
              <a:rPr lang="ar-SA" sz="2800" dirty="0" smtClean="0"/>
              <a:t>يتم استبدال كلمة (</a:t>
            </a:r>
            <a:r>
              <a:rPr lang="ar-SA" sz="2800" dirty="0" err="1" smtClean="0"/>
              <a:t>البلياتشو</a:t>
            </a:r>
            <a:r>
              <a:rPr lang="ar-SA" sz="2800" dirty="0" smtClean="0"/>
              <a:t>)في فقرة رقم 26 إلى كلمة (المُهرج).</a:t>
            </a:r>
          </a:p>
          <a:p>
            <a:r>
              <a:rPr lang="ar-SA" sz="2800" dirty="0" smtClean="0"/>
              <a:t>يتم استبدال كلمة (الساحر)في فقرة </a:t>
            </a:r>
            <a:r>
              <a:rPr lang="ar-SA" sz="2800" dirty="0" smtClean="0"/>
              <a:t>رقم</a:t>
            </a:r>
            <a:r>
              <a:rPr lang="en-GB" sz="2800" dirty="0" smtClean="0"/>
              <a:t> 25 </a:t>
            </a:r>
            <a:r>
              <a:rPr lang="ar-SA" sz="2800" dirty="0" smtClean="0"/>
              <a:t>إلى </a:t>
            </a:r>
            <a:r>
              <a:rPr lang="ar-SA" sz="2800" dirty="0" smtClean="0"/>
              <a:t>كلمة (الخدع السحرية).</a:t>
            </a:r>
          </a:p>
          <a:p>
            <a:r>
              <a:rPr lang="ar-SA" sz="2800" dirty="0" smtClean="0"/>
              <a:t>يتم استبدال كلمة (</a:t>
            </a:r>
            <a:r>
              <a:rPr lang="ar-SA" sz="2800" dirty="0" err="1" smtClean="0"/>
              <a:t>ابو</a:t>
            </a:r>
            <a:r>
              <a:rPr lang="ar-SA" sz="2800" dirty="0" smtClean="0"/>
              <a:t> الهول)في فقرة رقم 35 إلى كلمة (الجبل).</a:t>
            </a:r>
          </a:p>
          <a:p>
            <a:r>
              <a:rPr lang="ar-SA" sz="2800" dirty="0" smtClean="0"/>
              <a:t>يتم استبدال كلمة (</a:t>
            </a:r>
            <a:r>
              <a:rPr lang="ar-SA" sz="2800" dirty="0" err="1" smtClean="0"/>
              <a:t>بيخرم</a:t>
            </a:r>
            <a:r>
              <a:rPr lang="ar-SA" sz="2800" dirty="0" smtClean="0"/>
              <a:t>)في فقرة رقم 40 إلى كلمة (</a:t>
            </a:r>
            <a:r>
              <a:rPr lang="ar-SA" sz="2800" dirty="0" err="1" smtClean="0"/>
              <a:t>بيحفر</a:t>
            </a:r>
            <a:r>
              <a:rPr lang="ar-SA" sz="2800" dirty="0" smtClean="0"/>
              <a:t>).</a:t>
            </a:r>
          </a:p>
          <a:p>
            <a:pPr>
              <a:buNone/>
            </a:pPr>
            <a:endParaRPr lang="ar-SA" sz="2800" dirty="0" smtClean="0"/>
          </a:p>
          <a:p>
            <a:pPr>
              <a:buNone/>
            </a:pPr>
            <a:endParaRPr lang="ar-SA" sz="2800" dirty="0" smtClean="0"/>
          </a:p>
          <a:p>
            <a:endParaRPr lang="ar-SA"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52400" y="228600"/>
            <a:ext cx="7659688" cy="838200"/>
          </a:xfrm>
        </p:spPr>
        <p:txBody>
          <a:bodyPr/>
          <a:lstStyle/>
          <a:p>
            <a:r>
              <a:rPr lang="ar-SA" smtClean="0"/>
              <a:t>الاستقبال السمعي</a:t>
            </a:r>
          </a:p>
        </p:txBody>
      </p:sp>
      <p:pic>
        <p:nvPicPr>
          <p:cNvPr id="72707" name="Content Placeholder 3" descr="الاستقبال السمعي.jpeg"/>
          <p:cNvPicPr>
            <a:picLocks noGrp="1" noChangeAspect="1"/>
          </p:cNvPicPr>
          <p:nvPr>
            <p:ph idx="1"/>
          </p:nvPr>
        </p:nvPicPr>
        <p:blipFill>
          <a:blip r:embed="rId2" cstate="print"/>
          <a:srcRect b="10963"/>
          <a:stretch>
            <a:fillRect/>
          </a:stretch>
        </p:blipFill>
        <p:spPr>
          <a:xfrm>
            <a:off x="34925" y="1196975"/>
            <a:ext cx="8837613" cy="566102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الاستقبال البصري</a:t>
            </a:r>
            <a:endParaRPr lang="ar-SA" dirty="0"/>
          </a:p>
        </p:txBody>
      </p:sp>
      <p:sp>
        <p:nvSpPr>
          <p:cNvPr id="3" name="عنصر نائب للمحتوى 2"/>
          <p:cNvSpPr>
            <a:spLocks noGrp="1"/>
          </p:cNvSpPr>
          <p:nvPr>
            <p:ph idx="1"/>
          </p:nvPr>
        </p:nvSpPr>
        <p:spPr/>
        <p:txBody>
          <a:bodyPr/>
          <a:lstStyle/>
          <a:p>
            <a:r>
              <a:rPr lang="ar-SA" dirty="0" err="1" smtClean="0"/>
              <a:t>الادوات</a:t>
            </a:r>
            <a:r>
              <a:rPr lang="ar-SA" dirty="0" smtClean="0"/>
              <a:t>:</a:t>
            </a:r>
          </a:p>
          <a:p>
            <a:r>
              <a:rPr lang="ar-SA" dirty="0" smtClean="0"/>
              <a:t>40صورة كتيب الصور الملحق.</a:t>
            </a:r>
          </a:p>
          <a:p>
            <a:r>
              <a:rPr lang="ar-SA" dirty="0" smtClean="0"/>
              <a:t>الطريقة :</a:t>
            </a:r>
          </a:p>
          <a:p>
            <a:r>
              <a:rPr lang="ar-SA" dirty="0" smtClean="0"/>
              <a:t>تعرض الصور على المفحوص لمدة 3 ثوان,(أعطيني الشبة بالصورة؟).</a:t>
            </a:r>
          </a:p>
          <a:p>
            <a:r>
              <a:rPr lang="ar-SA" dirty="0" smtClean="0">
                <a:solidFill>
                  <a:srgbClr val="FF0000"/>
                </a:solidFill>
              </a:rPr>
              <a:t>أقل من 6سنوات يعرض عليه الأمثلة التوضيحية بعد </a:t>
            </a:r>
            <a:r>
              <a:rPr lang="ar-SA" dirty="0" err="1" smtClean="0">
                <a:solidFill>
                  <a:srgbClr val="FF0000"/>
                </a:solidFill>
              </a:rPr>
              <a:t>الاجابة</a:t>
            </a:r>
            <a:r>
              <a:rPr lang="ar-SA" dirty="0" smtClean="0">
                <a:solidFill>
                  <a:srgbClr val="FF0000"/>
                </a:solidFill>
              </a:rPr>
              <a:t> ,يحاول الفاحص شرح </a:t>
            </a:r>
            <a:r>
              <a:rPr lang="ar-SA" dirty="0" err="1" smtClean="0">
                <a:solidFill>
                  <a:srgbClr val="FF0000"/>
                </a:solidFill>
              </a:rPr>
              <a:t>الاجابات</a:t>
            </a:r>
            <a:r>
              <a:rPr lang="ar-SA" dirty="0" smtClean="0">
                <a:solidFill>
                  <a:srgbClr val="FF0000"/>
                </a:solidFill>
              </a:rPr>
              <a:t> ك(هنا يوجد كلب </a:t>
            </a:r>
            <a:r>
              <a:rPr lang="ar-SA" dirty="0" err="1" smtClean="0">
                <a:solidFill>
                  <a:srgbClr val="FF0000"/>
                </a:solidFill>
              </a:rPr>
              <a:t>اخر</a:t>
            </a:r>
            <a:r>
              <a:rPr lang="ar-SA" dirty="0" smtClean="0">
                <a:solidFill>
                  <a:srgbClr val="FF0000"/>
                </a:solidFill>
              </a:rPr>
              <a:t>),</a:t>
            </a:r>
            <a:r>
              <a:rPr lang="ar-SA" dirty="0" err="1" smtClean="0">
                <a:solidFill>
                  <a:srgbClr val="FF0000"/>
                </a:solidFill>
              </a:rPr>
              <a:t>الى</a:t>
            </a:r>
            <a:r>
              <a:rPr lang="ar-SA" dirty="0" smtClean="0">
                <a:solidFill>
                  <a:srgbClr val="FF0000"/>
                </a:solidFill>
              </a:rPr>
              <a:t> أن يفهم المفحوص الأمثلة ثم نبدأ بعرض فقرات الاختبار.</a:t>
            </a:r>
          </a:p>
          <a:p>
            <a:endParaRPr lang="ar-S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الاستقبال البصري</a:t>
            </a:r>
            <a:endParaRPr lang="ar-SA" dirty="0"/>
          </a:p>
        </p:txBody>
      </p:sp>
      <p:sp>
        <p:nvSpPr>
          <p:cNvPr id="3" name="عنصر نائب للمحتوى 2"/>
          <p:cNvSpPr>
            <a:spLocks noGrp="1"/>
          </p:cNvSpPr>
          <p:nvPr>
            <p:ph idx="1"/>
          </p:nvPr>
        </p:nvSpPr>
        <p:spPr/>
        <p:txBody>
          <a:bodyPr/>
          <a:lstStyle/>
          <a:p>
            <a:pPr>
              <a:buNone/>
            </a:pPr>
            <a:r>
              <a:rPr lang="ar-SA" dirty="0" smtClean="0">
                <a:solidFill>
                  <a:srgbClr val="FF0000"/>
                </a:solidFill>
              </a:rPr>
              <a:t>بالنسبة للأعمار التي تزيد عن 6سنين تعرض عليهم الأمثلة التوضيحية الثانية </a:t>
            </a:r>
            <a:r>
              <a:rPr lang="ar-SA" dirty="0" err="1" smtClean="0">
                <a:solidFill>
                  <a:srgbClr val="FF0000"/>
                </a:solidFill>
              </a:rPr>
              <a:t>و</a:t>
            </a:r>
            <a:r>
              <a:rPr lang="ar-SA" dirty="0" smtClean="0">
                <a:solidFill>
                  <a:srgbClr val="FF0000"/>
                </a:solidFill>
              </a:rPr>
              <a:t> بنفس الطريقة إلى أن يفهم الغرض من الأسئلة ثم نبدأ بالفقرات.</a:t>
            </a:r>
          </a:p>
          <a:p>
            <a:pPr>
              <a:buNone/>
            </a:pPr>
            <a:r>
              <a:rPr lang="ar-SA" dirty="0" smtClean="0"/>
              <a:t>يجب مراعاة </a:t>
            </a:r>
            <a:r>
              <a:rPr lang="ar-SA" dirty="0" err="1" smtClean="0"/>
              <a:t>مايلي</a:t>
            </a:r>
            <a:r>
              <a:rPr lang="ar-SA" dirty="0" smtClean="0"/>
              <a:t>:</a:t>
            </a:r>
          </a:p>
          <a:p>
            <a:pPr>
              <a:buNone/>
            </a:pPr>
            <a:r>
              <a:rPr lang="ar-SA" dirty="0" smtClean="0"/>
              <a:t>-عدم التعليق أو التوضيح (فقط التوضيح في الفقرات التوضيحية).</a:t>
            </a:r>
          </a:p>
          <a:p>
            <a:pPr>
              <a:buNone/>
            </a:pPr>
            <a:r>
              <a:rPr lang="ar-SA" dirty="0" smtClean="0"/>
              <a:t>-السماح للطفل برؤية الصورة مرة </a:t>
            </a:r>
            <a:r>
              <a:rPr lang="ar-SA" dirty="0" err="1" smtClean="0"/>
              <a:t>اخرى</a:t>
            </a:r>
            <a:r>
              <a:rPr lang="ar-SA" dirty="0" smtClean="0"/>
              <a:t> قبل </a:t>
            </a:r>
            <a:r>
              <a:rPr lang="ar-SA" dirty="0" err="1" smtClean="0"/>
              <a:t>الاجابة</a:t>
            </a:r>
            <a:endParaRPr lang="ar-S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الاستقبال البصري</a:t>
            </a:r>
            <a:endParaRPr lang="ar-SA" dirty="0"/>
          </a:p>
        </p:txBody>
      </p:sp>
      <p:sp>
        <p:nvSpPr>
          <p:cNvPr id="3" name="عنصر نائب للمحتوى 2"/>
          <p:cNvSpPr>
            <a:spLocks noGrp="1"/>
          </p:cNvSpPr>
          <p:nvPr>
            <p:ph idx="1"/>
          </p:nvPr>
        </p:nvSpPr>
        <p:spPr/>
        <p:txBody>
          <a:bodyPr/>
          <a:lstStyle/>
          <a:p>
            <a:pPr algn="ctr"/>
            <a:r>
              <a:rPr lang="ar-SA" u="sng" dirty="0" smtClean="0">
                <a:solidFill>
                  <a:srgbClr val="FF0000"/>
                </a:solidFill>
              </a:rPr>
              <a:t>قاعدة الاختبار </a:t>
            </a:r>
            <a:r>
              <a:rPr lang="ar-SA" u="sng" dirty="0" err="1" smtClean="0">
                <a:solidFill>
                  <a:srgbClr val="FF0000"/>
                </a:solidFill>
              </a:rPr>
              <a:t>و</a:t>
            </a:r>
            <a:r>
              <a:rPr lang="ar-SA" u="sng" dirty="0" smtClean="0">
                <a:solidFill>
                  <a:srgbClr val="FF0000"/>
                </a:solidFill>
              </a:rPr>
              <a:t> السقف: تحدد بنفس طريقة الاستقبال السمعي الذي قبله.</a:t>
            </a:r>
            <a:endParaRPr lang="ar-SA" u="sng" dirty="0" smtClean="0"/>
          </a:p>
          <a:p>
            <a:r>
              <a:rPr lang="ar-SA" u="sng" dirty="0" smtClean="0"/>
              <a:t>سقف </a:t>
            </a:r>
            <a:r>
              <a:rPr lang="ar-SA" u="sng" dirty="0" err="1" smtClean="0"/>
              <a:t>و</a:t>
            </a:r>
            <a:r>
              <a:rPr lang="ar-SA" u="sng" dirty="0" smtClean="0"/>
              <a:t> قاعدة الاختبار:</a:t>
            </a:r>
          </a:p>
          <a:p>
            <a:r>
              <a:rPr lang="ar-SA" dirty="0" smtClean="0"/>
              <a:t>أقل من 6سنين ,,,,لا يوجد قاعدة ,أما </a:t>
            </a:r>
            <a:r>
              <a:rPr lang="ar-SA" dirty="0" smtClean="0">
                <a:solidFill>
                  <a:srgbClr val="FF0000"/>
                </a:solidFill>
              </a:rPr>
              <a:t>سقف</a:t>
            </a:r>
            <a:r>
              <a:rPr lang="ar-SA" dirty="0" smtClean="0"/>
              <a:t> الاختبار عندما يفشل المفحوص 3فقرات متتالية.</a:t>
            </a:r>
          </a:p>
          <a:p>
            <a:r>
              <a:rPr lang="ar-SA" dirty="0" smtClean="0">
                <a:solidFill>
                  <a:srgbClr val="FF0000"/>
                </a:solidFill>
              </a:rPr>
              <a:t>أما السقف :</a:t>
            </a:r>
            <a:r>
              <a:rPr lang="ar-SA" dirty="0" smtClean="0"/>
              <a:t>يكمل الاختبار حتى يفشل في ثلاثة فقرات متتالية.   </a:t>
            </a:r>
          </a:p>
          <a:p>
            <a:pPr>
              <a:buNone/>
            </a:pP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52400" y="228600"/>
            <a:ext cx="7659688" cy="838200"/>
          </a:xfrm>
        </p:spPr>
        <p:txBody>
          <a:bodyPr/>
          <a:lstStyle/>
          <a:p>
            <a:r>
              <a:rPr lang="ar-SA" smtClean="0"/>
              <a:t>الاستقبال البصري</a:t>
            </a:r>
          </a:p>
        </p:txBody>
      </p:sp>
      <p:pic>
        <p:nvPicPr>
          <p:cNvPr id="73731" name="Content Placeholder 3" descr="الاستقبال البصري.jpeg"/>
          <p:cNvPicPr>
            <a:picLocks noGrp="1" noChangeAspect="1"/>
          </p:cNvPicPr>
          <p:nvPr>
            <p:ph idx="1"/>
          </p:nvPr>
        </p:nvPicPr>
        <p:blipFill>
          <a:blip r:embed="rId2" cstate="print"/>
          <a:srcRect/>
          <a:stretch>
            <a:fillRect/>
          </a:stretch>
        </p:blipFill>
        <p:spPr>
          <a:xfrm>
            <a:off x="363538" y="1196975"/>
            <a:ext cx="8780462" cy="53276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الذاكرة البصرية المتتالية</a:t>
            </a:r>
            <a:endParaRPr lang="ar-SA" dirty="0"/>
          </a:p>
        </p:txBody>
      </p:sp>
      <p:sp>
        <p:nvSpPr>
          <p:cNvPr id="3" name="عنصر نائب للمحتوى 2"/>
          <p:cNvSpPr>
            <a:spLocks noGrp="1"/>
          </p:cNvSpPr>
          <p:nvPr>
            <p:ph idx="1"/>
          </p:nvPr>
        </p:nvSpPr>
        <p:spPr/>
        <p:txBody>
          <a:bodyPr/>
          <a:lstStyle/>
          <a:p>
            <a:r>
              <a:rPr lang="ar-SA" dirty="0" smtClean="0"/>
              <a:t>الأدوات:</a:t>
            </a:r>
          </a:p>
          <a:p>
            <a:r>
              <a:rPr lang="ar-SA" dirty="0" smtClean="0"/>
              <a:t>كتيب الذاكرة البصرية المتتالية+17قطعة+مسطرة +ساعة توقيت.</a:t>
            </a:r>
          </a:p>
          <a:p>
            <a:r>
              <a:rPr lang="ar-SA" dirty="0" smtClean="0"/>
              <a:t>الطريقة:</a:t>
            </a:r>
          </a:p>
          <a:p>
            <a:r>
              <a:rPr lang="ar-SA" dirty="0" smtClean="0"/>
              <a:t>يعرض على المفحوص تتابع معين من القطع (موضح في الكتيب )لمدة خمسة ثواني , وعلى الطفل إعادة وضع القطع بنفس الترتيب على المسطرة.</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الذاكرة البصرية المتتالية</a:t>
            </a:r>
            <a:endParaRPr lang="ar-SA" dirty="0"/>
          </a:p>
        </p:txBody>
      </p:sp>
      <p:sp>
        <p:nvSpPr>
          <p:cNvPr id="3" name="عنصر نائب للمحتوى 2"/>
          <p:cNvSpPr>
            <a:spLocks noGrp="1"/>
          </p:cNvSpPr>
          <p:nvPr>
            <p:ph idx="1"/>
          </p:nvPr>
        </p:nvSpPr>
        <p:spPr/>
        <p:txBody>
          <a:bodyPr/>
          <a:lstStyle/>
          <a:p>
            <a:r>
              <a:rPr lang="ar-SA" dirty="0" smtClean="0"/>
              <a:t>الأطفال التي تقل أعمارهم عن 4سنوات//نبدأ بالأمثلة التوضيحية ويتبع التعليمات كالآتي(نظر في الملزمة).</a:t>
            </a:r>
          </a:p>
          <a:p>
            <a:r>
              <a:rPr lang="ar-SA" dirty="0" smtClean="0"/>
              <a:t>الأطفال التي تتراوح أعمارهم بين 4-6سنوات//</a:t>
            </a:r>
          </a:p>
          <a:p>
            <a:r>
              <a:rPr lang="ar-SA" dirty="0" smtClean="0"/>
              <a:t>نبدأ بالفقرة الثانية ذات </a:t>
            </a:r>
            <a:r>
              <a:rPr lang="ar-SA" dirty="0" err="1" smtClean="0"/>
              <a:t>العلامه</a:t>
            </a:r>
            <a:r>
              <a:rPr lang="ar-SA" dirty="0" smtClean="0"/>
              <a:t>*,, </a:t>
            </a:r>
            <a:r>
              <a:rPr lang="ar-SA" dirty="0" err="1" smtClean="0"/>
              <a:t>اذا</a:t>
            </a:r>
            <a:r>
              <a:rPr lang="ar-SA" dirty="0" smtClean="0"/>
              <a:t> جاوب بشكل صحيح نكمل ,, أما </a:t>
            </a:r>
            <a:r>
              <a:rPr lang="ar-SA" dirty="0" err="1" smtClean="0"/>
              <a:t>اذا</a:t>
            </a:r>
            <a:r>
              <a:rPr lang="ar-SA" dirty="0" smtClean="0"/>
              <a:t> أخطأ في الفقرات ذات العلامة* نوقف في نفس الفقرة ونرجع للفقرات التي قبلها ثم نرجع ونكمل الفقرات التي وقفنا عندها قبل.</a:t>
            </a:r>
          </a:p>
          <a:p>
            <a:r>
              <a:rPr lang="ar-SA" dirty="0" smtClean="0">
                <a:solidFill>
                  <a:srgbClr val="FF0000"/>
                </a:solidFill>
              </a:rPr>
              <a:t>دائما إذا كان المفحوص أقل من 4 سنين لا نهتم بعلامة (*).</a:t>
            </a:r>
            <a:endParaRPr lang="ar-SA"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الذاكرة البصرية المتتالية</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الأطفال التي تزيد أعمارهم عن 6سنوات// نبدأ بعرض الفقرة رقم 5 ذات العلامة *,,, </a:t>
            </a:r>
            <a:r>
              <a:rPr lang="ar-SA" dirty="0" err="1" smtClean="0"/>
              <a:t>اذا</a:t>
            </a:r>
            <a:r>
              <a:rPr lang="ar-SA" dirty="0" smtClean="0"/>
              <a:t> جاوب بشكل صحيح نكمل ,, أما </a:t>
            </a:r>
            <a:r>
              <a:rPr lang="ar-SA" dirty="0" err="1" smtClean="0"/>
              <a:t>اذا</a:t>
            </a:r>
            <a:r>
              <a:rPr lang="ar-SA" dirty="0" smtClean="0"/>
              <a:t> أخطأ في الفقرات ذات العلامة* نوقف في نفس الفقرة ونرجع للفقرات التي قبلها ثم نرجع ونكمل الفقرات التي وقفنا عندها قبل.</a:t>
            </a:r>
          </a:p>
          <a:p>
            <a:r>
              <a:rPr lang="ar-SA" dirty="0" smtClean="0">
                <a:solidFill>
                  <a:srgbClr val="FF0000"/>
                </a:solidFill>
              </a:rPr>
              <a:t>الدرجات //</a:t>
            </a:r>
          </a:p>
          <a:p>
            <a:r>
              <a:rPr lang="ar-SA" dirty="0" smtClean="0">
                <a:solidFill>
                  <a:srgbClr val="FF0000"/>
                </a:solidFill>
              </a:rPr>
              <a:t>يعطى درجتان إذا جاوب صحيح في المحاولة الأولى.</a:t>
            </a:r>
          </a:p>
          <a:p>
            <a:r>
              <a:rPr lang="ar-SA" dirty="0" smtClean="0">
                <a:solidFill>
                  <a:srgbClr val="FF0000"/>
                </a:solidFill>
              </a:rPr>
              <a:t>يعطى درجة واحدة إذا جاوب صحيح في المحاولة الثانية.</a:t>
            </a:r>
          </a:p>
          <a:p>
            <a:r>
              <a:rPr lang="ar-SA" dirty="0" smtClean="0">
                <a:solidFill>
                  <a:srgbClr val="FF0000"/>
                </a:solidFill>
              </a:rPr>
              <a:t>يعطى صفر إذا فشل في المحاولتين.</a:t>
            </a:r>
          </a:p>
          <a:p>
            <a:endParaRPr lang="ar-SA" dirty="0" smtClean="0">
              <a:solidFill>
                <a:srgbClr val="FF0000"/>
              </a:solidFill>
            </a:endParaRPr>
          </a:p>
          <a:p>
            <a:endParaRPr lang="ar-SA"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52400" y="228600"/>
            <a:ext cx="7659688" cy="838200"/>
          </a:xfrm>
        </p:spPr>
        <p:txBody>
          <a:bodyPr/>
          <a:lstStyle/>
          <a:p>
            <a:r>
              <a:rPr lang="ar-SA" smtClean="0"/>
              <a:t>مقدمة</a:t>
            </a:r>
          </a:p>
        </p:txBody>
      </p:sp>
      <p:sp>
        <p:nvSpPr>
          <p:cNvPr id="67587" name="Content Placeholder 2"/>
          <p:cNvSpPr>
            <a:spLocks noGrp="1"/>
          </p:cNvSpPr>
          <p:nvPr>
            <p:ph idx="1"/>
          </p:nvPr>
        </p:nvSpPr>
        <p:spPr/>
        <p:txBody>
          <a:bodyPr/>
          <a:lstStyle/>
          <a:p>
            <a:pPr marL="179388"/>
            <a:r>
              <a:rPr lang="en-US" smtClean="0"/>
              <a:t>ظهر هذا المقياس من قبل كيرك ومكارثي وكيرك عام 1961 وروجع في عام 1968 ويهدف هذا المقياس إلى قياس وتشخيص مظاهر الاستقبال والتعبير اللغوي وخاصة لدى ذوي صعوبات التعلم ويعتبر من المقاييس الفردية المقننة والمشهورة في مجال صعوبات التعلم ويطبق على الأطفال من سن 2- 10 سنوات .</a:t>
            </a:r>
            <a:br>
              <a:rPr lang="en-US" smtClean="0"/>
            </a:br>
            <a:endParaRPr lang="ar-SA"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الذاكرة البصرية المتتالية</a:t>
            </a:r>
            <a:endParaRPr lang="ar-SA" dirty="0"/>
          </a:p>
        </p:txBody>
      </p:sp>
      <p:sp>
        <p:nvSpPr>
          <p:cNvPr id="3" name="عنصر نائب للمحتوى 2"/>
          <p:cNvSpPr>
            <a:spLocks noGrp="1"/>
          </p:cNvSpPr>
          <p:nvPr>
            <p:ph idx="1"/>
          </p:nvPr>
        </p:nvSpPr>
        <p:spPr/>
        <p:txBody>
          <a:bodyPr/>
          <a:lstStyle/>
          <a:p>
            <a:r>
              <a:rPr lang="ar-SA" dirty="0" smtClean="0"/>
              <a:t>قاعدة الاختبار:</a:t>
            </a:r>
          </a:p>
          <a:p>
            <a:r>
              <a:rPr lang="ar-SA" dirty="0" smtClean="0"/>
              <a:t>3اجابات صحيحة متتالية.</a:t>
            </a:r>
          </a:p>
          <a:p>
            <a:r>
              <a:rPr lang="ar-SA" dirty="0" smtClean="0"/>
              <a:t>سقف الاختبار:</a:t>
            </a:r>
          </a:p>
          <a:p>
            <a:r>
              <a:rPr lang="ar-SA" dirty="0" err="1" smtClean="0"/>
              <a:t>اجابتين</a:t>
            </a:r>
            <a:r>
              <a:rPr lang="ar-SA" dirty="0" smtClean="0"/>
              <a:t> غير صحيحة متتاليتين,(أي 4 محاولات لكل فقرة محاولتين).</a:t>
            </a:r>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52400" y="228600"/>
            <a:ext cx="7659688" cy="838200"/>
          </a:xfrm>
        </p:spPr>
        <p:txBody>
          <a:bodyPr/>
          <a:lstStyle/>
          <a:p>
            <a:r>
              <a:rPr lang="ar-SA" smtClean="0"/>
              <a:t>الذاكرة البصرية المتتالية</a:t>
            </a:r>
          </a:p>
        </p:txBody>
      </p:sp>
      <p:pic>
        <p:nvPicPr>
          <p:cNvPr id="74755" name="Content Placeholder 3" descr="الذاكرة البصرية المتتالية.jpeg"/>
          <p:cNvPicPr>
            <a:picLocks noGrp="1" noChangeAspect="1"/>
          </p:cNvPicPr>
          <p:nvPr>
            <p:ph idx="1"/>
          </p:nvPr>
        </p:nvPicPr>
        <p:blipFill>
          <a:blip r:embed="rId2" cstate="print"/>
          <a:srcRect/>
          <a:stretch>
            <a:fillRect/>
          </a:stretch>
        </p:blipFill>
        <p:spPr>
          <a:xfrm>
            <a:off x="252413" y="1196975"/>
            <a:ext cx="8891587" cy="49688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التداعي السمعي</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الأدوات والطريقة:</a:t>
            </a:r>
          </a:p>
          <a:p>
            <a:r>
              <a:rPr lang="ar-SA" dirty="0" smtClean="0"/>
              <a:t>عبارة (42جملة)عن جمل ذات تناظر غير مكتمل ,و على الطفل </a:t>
            </a:r>
            <a:r>
              <a:rPr lang="ar-SA" dirty="0" err="1" smtClean="0"/>
              <a:t>اكمالها</a:t>
            </a:r>
            <a:r>
              <a:rPr lang="ar-SA" dirty="0" smtClean="0"/>
              <a:t>.(أسئلة هذا الاختبار موجود في نفس كتيب الاختبار).</a:t>
            </a:r>
          </a:p>
          <a:p>
            <a:r>
              <a:rPr lang="ar-SA" dirty="0" smtClean="0"/>
              <a:t>الأطفال </a:t>
            </a:r>
            <a:r>
              <a:rPr lang="ar-SA" dirty="0" smtClean="0">
                <a:solidFill>
                  <a:srgbClr val="FF0000"/>
                </a:solidFill>
              </a:rPr>
              <a:t>الذين تقل أعمارهم عن 6سنوات</a:t>
            </a:r>
            <a:r>
              <a:rPr lang="ar-SA" dirty="0" smtClean="0"/>
              <a:t>:</a:t>
            </a:r>
          </a:p>
          <a:p>
            <a:r>
              <a:rPr lang="ar-SA" dirty="0" smtClean="0"/>
              <a:t>نبدأ بالأمثلة التوضيحية الأولى , إذا أجاب خطأ نسأله هل الطفل صغير؟؟ إذا أجاب نعيد له العبارة الصحيحة(بابا كبير </a:t>
            </a:r>
            <a:r>
              <a:rPr lang="ar-SA" dirty="0" err="1" smtClean="0"/>
              <a:t>و</a:t>
            </a:r>
            <a:r>
              <a:rPr lang="ar-SA" dirty="0" smtClean="0"/>
              <a:t> الطفل صغير).</a:t>
            </a:r>
          </a:p>
          <a:p>
            <a:r>
              <a:rPr lang="ar-SA" dirty="0" smtClean="0"/>
              <a:t>أما </a:t>
            </a:r>
            <a:r>
              <a:rPr lang="ar-SA" dirty="0" err="1" smtClean="0"/>
              <a:t>اذا</a:t>
            </a:r>
            <a:r>
              <a:rPr lang="ar-SA" dirty="0" smtClean="0"/>
              <a:t> أجاب صحيح نكمل الفقرات </a:t>
            </a:r>
            <a:r>
              <a:rPr lang="ar-SA" dirty="0" err="1" smtClean="0"/>
              <a:t>و</a:t>
            </a:r>
            <a:r>
              <a:rPr lang="ar-SA" dirty="0" smtClean="0"/>
              <a:t> </a:t>
            </a:r>
            <a:r>
              <a:rPr lang="ar-SA" dirty="0" err="1" smtClean="0"/>
              <a:t>لانعرض</a:t>
            </a:r>
            <a:r>
              <a:rPr lang="ar-SA" dirty="0" smtClean="0"/>
              <a:t> علية المحاولة الثانية.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التداعي السمعي</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الطفل أكثر من 6 سنوات:</a:t>
            </a:r>
          </a:p>
          <a:p>
            <a:r>
              <a:rPr lang="ar-SA" dirty="0" smtClean="0"/>
              <a:t>نبدأ بالأمثلة التوضيحية الثانية , إذا أجاب خطأ نسأله هل السكر ابيض؟؟ إذا أجاب نعيد له العبارة الصحيحة (العشب أخضر </a:t>
            </a:r>
            <a:r>
              <a:rPr lang="ar-SA" dirty="0" err="1" smtClean="0"/>
              <a:t>و</a:t>
            </a:r>
            <a:r>
              <a:rPr lang="ar-SA" dirty="0" smtClean="0"/>
              <a:t> السكر أبيض)</a:t>
            </a:r>
          </a:p>
          <a:p>
            <a:r>
              <a:rPr lang="ar-SA" dirty="0" smtClean="0"/>
              <a:t>أما </a:t>
            </a:r>
            <a:r>
              <a:rPr lang="ar-SA" dirty="0" err="1" smtClean="0"/>
              <a:t>اذا</a:t>
            </a:r>
            <a:r>
              <a:rPr lang="ar-SA" dirty="0" smtClean="0"/>
              <a:t> أجاب صحيح نكمل الفقرات.</a:t>
            </a:r>
          </a:p>
          <a:p>
            <a:r>
              <a:rPr lang="ar-SA" dirty="0" smtClean="0"/>
              <a:t>قاعدة الاختبار اقل من 6 سنوات:</a:t>
            </a:r>
          </a:p>
          <a:p>
            <a:r>
              <a:rPr lang="ar-SA" dirty="0" smtClean="0"/>
              <a:t>لا يوجد قاعدة.</a:t>
            </a:r>
          </a:p>
          <a:p>
            <a:r>
              <a:rPr lang="ar-SA" dirty="0" smtClean="0"/>
              <a:t>سقف الاختبار:</a:t>
            </a:r>
          </a:p>
          <a:p>
            <a:r>
              <a:rPr lang="ar-SA" dirty="0" smtClean="0"/>
              <a:t>3اجابات غير صحيحة متتالية.</a:t>
            </a:r>
          </a:p>
          <a:p>
            <a:endParaRPr lang="ar-SA" dirty="0" smtClean="0"/>
          </a:p>
          <a:p>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التداعي السمعي</a:t>
            </a:r>
            <a:endParaRPr lang="ar-SA" dirty="0"/>
          </a:p>
        </p:txBody>
      </p:sp>
      <p:sp>
        <p:nvSpPr>
          <p:cNvPr id="3" name="عنصر نائب للمحتوى 2"/>
          <p:cNvSpPr>
            <a:spLocks noGrp="1"/>
          </p:cNvSpPr>
          <p:nvPr>
            <p:ph idx="1"/>
          </p:nvPr>
        </p:nvSpPr>
        <p:spPr/>
        <p:txBody>
          <a:bodyPr/>
          <a:lstStyle/>
          <a:p>
            <a:r>
              <a:rPr lang="ar-SA" dirty="0" smtClean="0"/>
              <a:t>قاعدة الاختبار </a:t>
            </a:r>
            <a:r>
              <a:rPr lang="ar-SA" dirty="0" err="1" smtClean="0"/>
              <a:t>اكثر</a:t>
            </a:r>
            <a:r>
              <a:rPr lang="ar-SA" dirty="0" smtClean="0"/>
              <a:t> من 6 سنوات:</a:t>
            </a:r>
          </a:p>
          <a:p>
            <a:r>
              <a:rPr lang="ar-SA" dirty="0" smtClean="0"/>
              <a:t>إذا فشل المفحوص في أي من الفقرات الثلاث(11-12-13), يعود المفحوص للفقرة رقم (10ثم 9ثم 8).</a:t>
            </a:r>
          </a:p>
          <a:p>
            <a:r>
              <a:rPr lang="ar-SA" dirty="0" smtClean="0"/>
              <a:t>سقف الاختبار:</a:t>
            </a:r>
          </a:p>
          <a:p>
            <a:r>
              <a:rPr lang="ar-SA" dirty="0" smtClean="0"/>
              <a:t>3اجابات غير صحيحة متتالية.</a:t>
            </a:r>
          </a:p>
          <a:p>
            <a:pPr>
              <a:buNone/>
            </a:pPr>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152400" y="228600"/>
            <a:ext cx="7659688" cy="838200"/>
          </a:xfrm>
        </p:spPr>
        <p:txBody>
          <a:bodyPr/>
          <a:lstStyle/>
          <a:p>
            <a:r>
              <a:rPr lang="ar-SA" smtClean="0"/>
              <a:t>التداعي السمعي</a:t>
            </a:r>
          </a:p>
        </p:txBody>
      </p:sp>
      <p:pic>
        <p:nvPicPr>
          <p:cNvPr id="75779" name="Content Placeholder 3" descr="التداعي السمعي.jpeg"/>
          <p:cNvPicPr>
            <a:picLocks noGrp="1" noChangeAspect="1"/>
          </p:cNvPicPr>
          <p:nvPr>
            <p:ph idx="1"/>
          </p:nvPr>
        </p:nvPicPr>
        <p:blipFill>
          <a:blip r:embed="rId2" cstate="print"/>
          <a:srcRect/>
          <a:stretch>
            <a:fillRect/>
          </a:stretch>
        </p:blipFill>
        <p:spPr>
          <a:xfrm>
            <a:off x="247650" y="1228725"/>
            <a:ext cx="8842375" cy="52244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الذاكرة السمعية المتتالية</a:t>
            </a:r>
            <a:endParaRPr lang="ar-SA" dirty="0"/>
          </a:p>
        </p:txBody>
      </p:sp>
      <p:sp>
        <p:nvSpPr>
          <p:cNvPr id="3" name="عنصر نائب للمحتوى 2"/>
          <p:cNvSpPr>
            <a:spLocks noGrp="1"/>
          </p:cNvSpPr>
          <p:nvPr>
            <p:ph idx="1"/>
          </p:nvPr>
        </p:nvSpPr>
        <p:spPr/>
        <p:txBody>
          <a:bodyPr/>
          <a:lstStyle/>
          <a:p>
            <a:r>
              <a:rPr lang="ar-SA" dirty="0" err="1" smtClean="0"/>
              <a:t>الادوات</a:t>
            </a:r>
            <a:r>
              <a:rPr lang="ar-SA" dirty="0" smtClean="0"/>
              <a:t> :</a:t>
            </a:r>
          </a:p>
          <a:p>
            <a:r>
              <a:rPr lang="ar-SA" dirty="0" smtClean="0"/>
              <a:t>تتابع أرقام مسجلة ببطاقة تسجيل الدرجات(موجود في كتيب الاختبار).</a:t>
            </a:r>
          </a:p>
          <a:p>
            <a:r>
              <a:rPr lang="ar-SA" dirty="0" smtClean="0"/>
              <a:t>الطريقة:</a:t>
            </a:r>
          </a:p>
          <a:p>
            <a:r>
              <a:rPr lang="ar-SA" dirty="0" smtClean="0"/>
              <a:t>يطلب من المفحوص إعادة الأرقام المسجلة ببطاقة التسجيل , وهي تتزايد في الصعوبة, الوقت بين رقم </a:t>
            </a:r>
            <a:r>
              <a:rPr lang="ar-SA" dirty="0" err="1" smtClean="0"/>
              <a:t>واخر</a:t>
            </a:r>
            <a:r>
              <a:rPr lang="ar-SA" dirty="0" smtClean="0"/>
              <a:t>(ثانيتين), كما يسمح للطفل بإعادة المحاولة </a:t>
            </a:r>
            <a:r>
              <a:rPr lang="ar-SA" dirty="0" err="1" smtClean="0">
                <a:solidFill>
                  <a:srgbClr val="FF0000"/>
                </a:solidFill>
              </a:rPr>
              <a:t>اذا</a:t>
            </a:r>
            <a:r>
              <a:rPr lang="ar-SA" dirty="0" smtClean="0">
                <a:solidFill>
                  <a:srgbClr val="FF0000"/>
                </a:solidFill>
              </a:rPr>
              <a:t> احتاج الأمر</a:t>
            </a:r>
            <a:r>
              <a:rPr lang="ar-SA" dirty="0" smtClean="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الذاكرة السمعية المتتالية</a:t>
            </a:r>
            <a:endParaRPr lang="ar-SA" dirty="0"/>
          </a:p>
        </p:txBody>
      </p:sp>
      <p:sp>
        <p:nvSpPr>
          <p:cNvPr id="3" name="عنصر نائب للمحتوى 2"/>
          <p:cNvSpPr>
            <a:spLocks noGrp="1"/>
          </p:cNvSpPr>
          <p:nvPr>
            <p:ph idx="1"/>
          </p:nvPr>
        </p:nvSpPr>
        <p:spPr/>
        <p:txBody>
          <a:bodyPr/>
          <a:lstStyle/>
          <a:p>
            <a:r>
              <a:rPr lang="ar-SA" dirty="0" smtClean="0"/>
              <a:t>اقل من 4سنوات:</a:t>
            </a:r>
          </a:p>
          <a:p>
            <a:r>
              <a:rPr lang="ar-SA" dirty="0" smtClean="0"/>
              <a:t>نبدأ بالأمثلة التوضيحية الأولى (انظر الملزمة).</a:t>
            </a:r>
          </a:p>
          <a:p>
            <a:r>
              <a:rPr lang="ar-SA" dirty="0" smtClean="0"/>
              <a:t>القاعدة والسقف </a:t>
            </a:r>
            <a:r>
              <a:rPr lang="ar-SA" dirty="0" err="1" smtClean="0"/>
              <a:t>ل</a:t>
            </a:r>
            <a:r>
              <a:rPr lang="ar-SA" dirty="0" smtClean="0"/>
              <a:t> 4سنوات :</a:t>
            </a:r>
          </a:p>
          <a:p>
            <a:r>
              <a:rPr lang="ar-SA" dirty="0" smtClean="0"/>
              <a:t>لا يوجد قاعدة, أما </a:t>
            </a:r>
            <a:r>
              <a:rPr lang="ar-SA" dirty="0" smtClean="0">
                <a:solidFill>
                  <a:srgbClr val="FF0000"/>
                </a:solidFill>
              </a:rPr>
              <a:t>السقف </a:t>
            </a:r>
            <a:r>
              <a:rPr lang="ar-SA" dirty="0" smtClean="0"/>
              <a:t>عندما يفشل في محاولتين متتاليتين في كلتا المحاولتين.</a:t>
            </a:r>
          </a:p>
          <a:p>
            <a:pPr>
              <a:buNone/>
            </a:pPr>
            <a:endParaRPr lang="ar-SA"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الذاكرة السمعية المتتالية</a:t>
            </a:r>
            <a:endParaRPr lang="ar-SA" dirty="0"/>
          </a:p>
        </p:txBody>
      </p:sp>
      <p:sp>
        <p:nvSpPr>
          <p:cNvPr id="3" name="عنصر نائب للمحتوى 2"/>
          <p:cNvSpPr>
            <a:spLocks noGrp="1"/>
          </p:cNvSpPr>
          <p:nvPr>
            <p:ph idx="1"/>
          </p:nvPr>
        </p:nvSpPr>
        <p:spPr/>
        <p:txBody>
          <a:bodyPr/>
          <a:lstStyle/>
          <a:p>
            <a:r>
              <a:rPr lang="ar-SA" dirty="0" err="1" smtClean="0"/>
              <a:t>الاطفال</a:t>
            </a:r>
            <a:r>
              <a:rPr lang="ar-SA" dirty="0" smtClean="0"/>
              <a:t> من 4-6سنوات:</a:t>
            </a:r>
          </a:p>
          <a:p>
            <a:r>
              <a:rPr lang="ar-SA" dirty="0" smtClean="0"/>
              <a:t>نبدأ </a:t>
            </a:r>
            <a:r>
              <a:rPr lang="ar-SA" dirty="0" err="1" smtClean="0"/>
              <a:t>ب</a:t>
            </a:r>
            <a:r>
              <a:rPr lang="ar-SA" dirty="0" smtClean="0"/>
              <a:t> (1-2), (3-4),(6-7),(10-11),و هكذا حتى يفشل في تتابع الأرقام في واحد من الأزواج من </a:t>
            </a:r>
            <a:r>
              <a:rPr lang="ar-SA" dirty="0" smtClean="0">
                <a:solidFill>
                  <a:srgbClr val="FF0000"/>
                </a:solidFill>
              </a:rPr>
              <a:t>المحاولة الأولى </a:t>
            </a:r>
            <a:r>
              <a:rPr lang="ar-SA" dirty="0" smtClean="0"/>
              <a:t>.</a:t>
            </a:r>
          </a:p>
          <a:p>
            <a:r>
              <a:rPr lang="ar-SA" dirty="0" smtClean="0"/>
              <a:t>يعطى المفحوص فرصة </a:t>
            </a:r>
            <a:r>
              <a:rPr lang="ar-SA" dirty="0" err="1" smtClean="0"/>
              <a:t>اخرى</a:t>
            </a:r>
            <a:r>
              <a:rPr lang="ar-SA" dirty="0" smtClean="0"/>
              <a:t> للمحاولة الثانية في حالة الفشل مع الإيقاف الاستمرار بالعلامات فقط (*), ثم نطبق الاختبار بالتسلسل بغض النظر عن العلامات إلى أن ينجح المفحوص في 3اجابات متتالية(قاعدة الاختبار)</a:t>
            </a:r>
          </a:p>
          <a:p>
            <a:r>
              <a:rPr lang="ar-SA" dirty="0" smtClean="0">
                <a:solidFill>
                  <a:srgbClr val="FF0000"/>
                </a:solidFill>
              </a:rPr>
              <a:t>سقف الاختبار </a:t>
            </a:r>
            <a:r>
              <a:rPr lang="ar-SA" dirty="0" smtClean="0"/>
              <a:t>الفشل في </a:t>
            </a:r>
            <a:r>
              <a:rPr lang="ar-SA" dirty="0" err="1" smtClean="0"/>
              <a:t>فقرتيين</a:t>
            </a:r>
            <a:r>
              <a:rPr lang="ar-SA" dirty="0" smtClean="0"/>
              <a:t> متتاليتين</a:t>
            </a:r>
            <a:r>
              <a:rPr lang="ar-SA" dirty="0" smtClean="0">
                <a:solidFill>
                  <a:srgbClr val="FF0000"/>
                </a:solidFill>
              </a:rPr>
              <a:t>.</a:t>
            </a:r>
            <a:endParaRPr lang="ar-SA"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الذاكرة السمعية المتتالية</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الطفل </a:t>
            </a:r>
            <a:r>
              <a:rPr lang="ar-SA" dirty="0" err="1" smtClean="0"/>
              <a:t>اكثر</a:t>
            </a:r>
            <a:r>
              <a:rPr lang="ar-SA" dirty="0" smtClean="0"/>
              <a:t> من 6سنوات:</a:t>
            </a:r>
          </a:p>
          <a:p>
            <a:r>
              <a:rPr lang="ar-SA" dirty="0" smtClean="0"/>
              <a:t>نبدأ بالفقرة (3-4) نفس </a:t>
            </a:r>
            <a:r>
              <a:rPr lang="ar-SA" dirty="0" smtClean="0">
                <a:solidFill>
                  <a:srgbClr val="FF0000"/>
                </a:solidFill>
              </a:rPr>
              <a:t>فكرة الطفل (4-6)سنوات.</a:t>
            </a:r>
          </a:p>
          <a:p>
            <a:pPr>
              <a:buNone/>
            </a:pPr>
            <a:endParaRPr lang="ar-SA" dirty="0" smtClean="0">
              <a:solidFill>
                <a:srgbClr val="FF0000"/>
              </a:solidFill>
            </a:endParaRPr>
          </a:p>
          <a:p>
            <a:pPr>
              <a:buNone/>
            </a:pPr>
            <a:r>
              <a:rPr lang="ar-SA" dirty="0" smtClean="0">
                <a:solidFill>
                  <a:srgbClr val="FF0000"/>
                </a:solidFill>
              </a:rPr>
              <a:t>يعطى درجتان إذا أجاب صحيح من المحاولة الأولى.</a:t>
            </a:r>
          </a:p>
          <a:p>
            <a:pPr>
              <a:buNone/>
            </a:pPr>
            <a:r>
              <a:rPr lang="ar-SA" dirty="0" smtClean="0">
                <a:solidFill>
                  <a:srgbClr val="FF0000"/>
                </a:solidFill>
              </a:rPr>
              <a:t>يعطى درجة واحدة إذا أجاب صحيح من المحاولة الثانية.</a:t>
            </a:r>
          </a:p>
          <a:p>
            <a:pPr>
              <a:buNone/>
            </a:pPr>
            <a:endParaRPr lang="ar-SA" dirty="0" smtClean="0">
              <a:solidFill>
                <a:srgbClr val="FF0000"/>
              </a:solidFill>
            </a:endParaRPr>
          </a:p>
          <a:p>
            <a:pPr>
              <a:buNone/>
            </a:pPr>
            <a:endParaRPr lang="ar-SA" dirty="0" smtClean="0">
              <a:solidFill>
                <a:srgbClr val="FF0000"/>
              </a:solidFill>
            </a:endParaRPr>
          </a:p>
          <a:p>
            <a:pPr>
              <a:buNone/>
            </a:pPr>
            <a:r>
              <a:rPr lang="ar-SA" dirty="0" smtClean="0">
                <a:solidFill>
                  <a:srgbClr val="FF0000"/>
                </a:solidFill>
              </a:rPr>
              <a:t> </a:t>
            </a:r>
            <a:endParaRPr lang="ar-SA"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52400" y="228600"/>
            <a:ext cx="7659688" cy="838200"/>
          </a:xfrm>
        </p:spPr>
        <p:txBody>
          <a:bodyPr/>
          <a:lstStyle/>
          <a:p>
            <a:r>
              <a:rPr lang="en-US" smtClean="0"/>
              <a:t>وصف المقياس </a:t>
            </a:r>
            <a:endParaRPr lang="ar-SA" smtClean="0"/>
          </a:p>
        </p:txBody>
      </p:sp>
      <p:sp>
        <p:nvSpPr>
          <p:cNvPr id="68611" name="Content Placeholder 2"/>
          <p:cNvSpPr>
            <a:spLocks noGrp="1"/>
          </p:cNvSpPr>
          <p:nvPr>
            <p:ph idx="1"/>
          </p:nvPr>
        </p:nvSpPr>
        <p:spPr/>
        <p:txBody>
          <a:bodyPr>
            <a:noAutofit/>
          </a:bodyPr>
          <a:lstStyle/>
          <a:p>
            <a:pPr marL="179388"/>
            <a:r>
              <a:rPr lang="en-US" sz="2800" dirty="0" err="1" smtClean="0"/>
              <a:t>يتألف</a:t>
            </a:r>
            <a:r>
              <a:rPr lang="en-US" sz="2800" dirty="0" smtClean="0"/>
              <a:t> </a:t>
            </a:r>
            <a:r>
              <a:rPr lang="en-US" sz="2800" dirty="0" err="1" smtClean="0"/>
              <a:t>المقياس</a:t>
            </a:r>
            <a:r>
              <a:rPr lang="en-US" sz="2800" dirty="0" smtClean="0"/>
              <a:t> </a:t>
            </a:r>
            <a:r>
              <a:rPr lang="en-US" sz="2800" dirty="0" err="1" smtClean="0"/>
              <a:t>من</a:t>
            </a:r>
            <a:r>
              <a:rPr lang="en-US" sz="2800" dirty="0" smtClean="0"/>
              <a:t> 12 </a:t>
            </a:r>
            <a:r>
              <a:rPr lang="en-US" sz="2800" dirty="0" err="1" smtClean="0"/>
              <a:t>اختبارا</a:t>
            </a:r>
            <a:r>
              <a:rPr lang="en-US" sz="2800" dirty="0" smtClean="0"/>
              <a:t> </a:t>
            </a:r>
            <a:r>
              <a:rPr lang="en-US" sz="2800" dirty="0" err="1" smtClean="0"/>
              <a:t>فرعيا</a:t>
            </a:r>
            <a:r>
              <a:rPr lang="en-US" sz="2800" dirty="0" smtClean="0"/>
              <a:t> </a:t>
            </a:r>
            <a:r>
              <a:rPr lang="en-US" sz="2800" dirty="0" err="1" smtClean="0"/>
              <a:t>تغطي</a:t>
            </a:r>
            <a:r>
              <a:rPr lang="en-US" sz="2800" dirty="0" smtClean="0"/>
              <a:t> </a:t>
            </a:r>
            <a:r>
              <a:rPr lang="en-US" sz="2800" dirty="0" err="1" smtClean="0"/>
              <a:t>طرق</a:t>
            </a:r>
            <a:r>
              <a:rPr lang="en-US" sz="2800" dirty="0" smtClean="0"/>
              <a:t> </a:t>
            </a:r>
            <a:r>
              <a:rPr lang="en-US" sz="2800" dirty="0" err="1" smtClean="0"/>
              <a:t>الاتصال</a:t>
            </a:r>
            <a:r>
              <a:rPr lang="en-US" sz="2800" dirty="0" smtClean="0"/>
              <a:t> </a:t>
            </a:r>
            <a:r>
              <a:rPr lang="en-US" sz="2800" dirty="0" err="1" smtClean="0"/>
              <a:t>اللغوية</a:t>
            </a:r>
            <a:r>
              <a:rPr lang="en-US" sz="2800" dirty="0" smtClean="0"/>
              <a:t> </a:t>
            </a:r>
            <a:r>
              <a:rPr lang="en-US" sz="2800" dirty="0" err="1" smtClean="0"/>
              <a:t>ومستوياتها</a:t>
            </a:r>
            <a:r>
              <a:rPr lang="en-US" sz="2800" dirty="0" smtClean="0"/>
              <a:t> </a:t>
            </a:r>
            <a:r>
              <a:rPr lang="en-US" sz="2800" dirty="0" err="1" smtClean="0"/>
              <a:t>والعمليات</a:t>
            </a:r>
            <a:r>
              <a:rPr lang="en-US" sz="2800" dirty="0" smtClean="0"/>
              <a:t> </a:t>
            </a:r>
            <a:r>
              <a:rPr lang="en-US" sz="2800" dirty="0" err="1" smtClean="0"/>
              <a:t>النفسية</a:t>
            </a:r>
            <a:r>
              <a:rPr lang="en-US" sz="2800" dirty="0" smtClean="0"/>
              <a:t> </a:t>
            </a:r>
            <a:r>
              <a:rPr lang="en-US" sz="2800" dirty="0" err="1" smtClean="0"/>
              <a:t>والعقلية</a:t>
            </a:r>
            <a:r>
              <a:rPr lang="en-US" sz="2800" dirty="0" smtClean="0"/>
              <a:t> </a:t>
            </a:r>
            <a:r>
              <a:rPr lang="en-US" sz="2800" dirty="0" err="1" smtClean="0"/>
              <a:t>وهذه</a:t>
            </a:r>
            <a:r>
              <a:rPr lang="en-US" sz="2800" dirty="0" smtClean="0"/>
              <a:t> </a:t>
            </a:r>
            <a:r>
              <a:rPr lang="en-US" sz="2800" dirty="0" err="1" smtClean="0"/>
              <a:t>الاختبارات</a:t>
            </a:r>
            <a:r>
              <a:rPr lang="en-US" sz="2800" dirty="0" smtClean="0"/>
              <a:t> </a:t>
            </a:r>
            <a:r>
              <a:rPr lang="en-US" sz="2800" dirty="0" err="1" smtClean="0"/>
              <a:t>هي</a:t>
            </a:r>
            <a:r>
              <a:rPr lang="en-US" sz="2800" dirty="0" smtClean="0"/>
              <a:t> :</a:t>
            </a:r>
            <a:br>
              <a:rPr lang="en-US" sz="2800" dirty="0" smtClean="0"/>
            </a:br>
            <a:r>
              <a:rPr lang="en-US" sz="2800" dirty="0" smtClean="0"/>
              <a:t>1. </a:t>
            </a:r>
            <a:r>
              <a:rPr lang="en-US" sz="2800" dirty="0" err="1" smtClean="0"/>
              <a:t>اختبار</a:t>
            </a:r>
            <a:r>
              <a:rPr lang="en-US" sz="2800" dirty="0" smtClean="0"/>
              <a:t> </a:t>
            </a:r>
            <a:r>
              <a:rPr lang="en-US" sz="2800" dirty="0" err="1" smtClean="0"/>
              <a:t>الاستقبال</a:t>
            </a:r>
            <a:r>
              <a:rPr lang="en-US" sz="2800" dirty="0" smtClean="0"/>
              <a:t> </a:t>
            </a:r>
            <a:r>
              <a:rPr lang="en-US" sz="2800" dirty="0" err="1" smtClean="0"/>
              <a:t>السمعي</a:t>
            </a:r>
            <a:r>
              <a:rPr lang="en-US" sz="2800" dirty="0" smtClean="0"/>
              <a:t> : </a:t>
            </a:r>
            <a:r>
              <a:rPr lang="en-US" sz="2800" dirty="0" err="1" smtClean="0"/>
              <a:t>ويقيس</a:t>
            </a:r>
            <a:r>
              <a:rPr lang="en-US" sz="2800" dirty="0" smtClean="0"/>
              <a:t> </a:t>
            </a:r>
            <a:r>
              <a:rPr lang="en-US" sz="2800" dirty="0" err="1" smtClean="0"/>
              <a:t>قدرة</a:t>
            </a:r>
            <a:r>
              <a:rPr lang="en-US" sz="2800" dirty="0" smtClean="0"/>
              <a:t> </a:t>
            </a:r>
            <a:r>
              <a:rPr lang="en-US" sz="2800" dirty="0" err="1" smtClean="0"/>
              <a:t>الطفل</a:t>
            </a:r>
            <a:r>
              <a:rPr lang="en-US" sz="2800" dirty="0" smtClean="0"/>
              <a:t> </a:t>
            </a:r>
            <a:r>
              <a:rPr lang="en-US" sz="2800" dirty="0" err="1" smtClean="0"/>
              <a:t>على</a:t>
            </a:r>
            <a:r>
              <a:rPr lang="en-US" sz="2800" dirty="0" smtClean="0"/>
              <a:t> </a:t>
            </a:r>
            <a:r>
              <a:rPr lang="en-US" sz="2800" dirty="0" err="1" smtClean="0"/>
              <a:t>الاستقبال</a:t>
            </a:r>
            <a:r>
              <a:rPr lang="en-US" sz="2800" dirty="0" smtClean="0"/>
              <a:t> </a:t>
            </a:r>
            <a:r>
              <a:rPr lang="en-US" sz="2800" dirty="0" err="1" smtClean="0"/>
              <a:t>السمعي</a:t>
            </a:r>
            <a:r>
              <a:rPr lang="en-US" sz="2800" dirty="0" smtClean="0"/>
              <a:t> </a:t>
            </a:r>
            <a:r>
              <a:rPr lang="en-US" sz="2800" dirty="0" err="1" smtClean="0"/>
              <a:t>والإجابة</a:t>
            </a:r>
            <a:r>
              <a:rPr lang="en-US" sz="2800" dirty="0" smtClean="0"/>
              <a:t> </a:t>
            </a:r>
            <a:r>
              <a:rPr lang="en-US" sz="2800" dirty="0" err="1" smtClean="0"/>
              <a:t>بنعم</a:t>
            </a:r>
            <a:r>
              <a:rPr lang="en-US" sz="2800" dirty="0" smtClean="0"/>
              <a:t> </a:t>
            </a:r>
            <a:r>
              <a:rPr lang="en-US" sz="2800" dirty="0" err="1" smtClean="0"/>
              <a:t>أو</a:t>
            </a:r>
            <a:r>
              <a:rPr lang="en-US" sz="2800" dirty="0" smtClean="0"/>
              <a:t> </a:t>
            </a:r>
            <a:r>
              <a:rPr lang="en-US" sz="2800" dirty="0" err="1" smtClean="0"/>
              <a:t>لا</a:t>
            </a:r>
            <a:r>
              <a:rPr lang="en-US" sz="2800" dirty="0" smtClean="0"/>
              <a:t> </a:t>
            </a:r>
            <a:br>
              <a:rPr lang="en-US" sz="2800" dirty="0" smtClean="0"/>
            </a:br>
            <a:r>
              <a:rPr lang="en-US" sz="2800" dirty="0" smtClean="0"/>
              <a:t>2. </a:t>
            </a:r>
            <a:r>
              <a:rPr lang="en-US" sz="2800" dirty="0" err="1" smtClean="0"/>
              <a:t>اختبار</a:t>
            </a:r>
            <a:r>
              <a:rPr lang="en-US" sz="2800" dirty="0" smtClean="0"/>
              <a:t> </a:t>
            </a:r>
            <a:r>
              <a:rPr lang="en-US" sz="2800" dirty="0" err="1" smtClean="0"/>
              <a:t>الاستقبال</a:t>
            </a:r>
            <a:r>
              <a:rPr lang="en-US" sz="2800" dirty="0" smtClean="0"/>
              <a:t> </a:t>
            </a:r>
            <a:r>
              <a:rPr lang="en-US" sz="2800" dirty="0" err="1" smtClean="0"/>
              <a:t>البصري</a:t>
            </a:r>
            <a:r>
              <a:rPr lang="en-US" sz="2800" dirty="0" smtClean="0"/>
              <a:t>: </a:t>
            </a:r>
            <a:r>
              <a:rPr lang="en-US" sz="2800" dirty="0" err="1" smtClean="0"/>
              <a:t>ويقيس</a:t>
            </a:r>
            <a:r>
              <a:rPr lang="en-US" sz="2800" dirty="0" smtClean="0"/>
              <a:t> </a:t>
            </a:r>
            <a:r>
              <a:rPr lang="en-US" sz="2800" dirty="0" err="1" smtClean="0"/>
              <a:t>قدرة</a:t>
            </a:r>
            <a:r>
              <a:rPr lang="en-US" sz="2800" dirty="0" smtClean="0"/>
              <a:t> </a:t>
            </a:r>
            <a:r>
              <a:rPr lang="en-US" sz="2800" dirty="0" err="1" smtClean="0"/>
              <a:t>الطفل</a:t>
            </a:r>
            <a:r>
              <a:rPr lang="en-US" sz="2800" dirty="0" smtClean="0"/>
              <a:t> </a:t>
            </a:r>
            <a:r>
              <a:rPr lang="en-US" sz="2800" dirty="0" err="1" smtClean="0"/>
              <a:t>على</a:t>
            </a:r>
            <a:r>
              <a:rPr lang="en-US" sz="2800" dirty="0" smtClean="0"/>
              <a:t> </a:t>
            </a:r>
            <a:r>
              <a:rPr lang="en-US" sz="2800" dirty="0" err="1" smtClean="0"/>
              <a:t>مطابقة</a:t>
            </a:r>
            <a:r>
              <a:rPr lang="en-US" sz="2800" dirty="0" smtClean="0"/>
              <a:t> </a:t>
            </a:r>
            <a:r>
              <a:rPr lang="en-US" sz="2800" dirty="0" err="1" smtClean="0"/>
              <a:t>صورة</a:t>
            </a:r>
            <a:r>
              <a:rPr lang="en-US" sz="2800" dirty="0" smtClean="0"/>
              <a:t> </a:t>
            </a:r>
            <a:r>
              <a:rPr lang="en-US" sz="2800" dirty="0" err="1" smtClean="0"/>
              <a:t>مفهوم</a:t>
            </a:r>
            <a:r>
              <a:rPr lang="en-US" sz="2800" dirty="0" smtClean="0"/>
              <a:t> </a:t>
            </a:r>
            <a:r>
              <a:rPr lang="en-US" sz="2800" dirty="0" err="1" smtClean="0"/>
              <a:t>ما</a:t>
            </a:r>
            <a:r>
              <a:rPr lang="en-US" sz="2800" dirty="0" smtClean="0"/>
              <a:t> </a:t>
            </a:r>
            <a:r>
              <a:rPr lang="en-US" sz="2800" dirty="0" err="1" smtClean="0"/>
              <a:t>مع</a:t>
            </a:r>
            <a:r>
              <a:rPr lang="en-US" sz="2800" dirty="0" smtClean="0"/>
              <a:t> </a:t>
            </a:r>
            <a:r>
              <a:rPr lang="en-US" sz="2800" dirty="0" err="1" smtClean="0"/>
              <a:t>صورة</a:t>
            </a:r>
            <a:r>
              <a:rPr lang="en-US" sz="2800" dirty="0" smtClean="0"/>
              <a:t> </a:t>
            </a:r>
            <a:r>
              <a:rPr lang="en-US" sz="2800" dirty="0" err="1" smtClean="0"/>
              <a:t>أخرى</a:t>
            </a:r>
            <a:r>
              <a:rPr lang="en-US" sz="2800" dirty="0" smtClean="0"/>
              <a:t> </a:t>
            </a:r>
            <a:r>
              <a:rPr lang="en-US" sz="2800" dirty="0" err="1" smtClean="0"/>
              <a:t>ذات</a:t>
            </a:r>
            <a:r>
              <a:rPr lang="en-US" sz="2800" dirty="0" smtClean="0"/>
              <a:t> </a:t>
            </a:r>
            <a:r>
              <a:rPr lang="en-US" sz="2800" dirty="0" err="1" smtClean="0"/>
              <a:t>علاقة</a:t>
            </a:r>
            <a:r>
              <a:rPr lang="en-US" sz="2800" dirty="0" smtClean="0"/>
              <a:t/>
            </a:r>
            <a:br>
              <a:rPr lang="en-US" sz="2800" dirty="0" smtClean="0"/>
            </a:br>
            <a:r>
              <a:rPr lang="en-US" sz="2800" dirty="0" smtClean="0"/>
              <a:t>3. </a:t>
            </a:r>
            <a:r>
              <a:rPr lang="en-US" sz="2800" dirty="0" err="1" smtClean="0"/>
              <a:t>اختبار</a:t>
            </a:r>
            <a:r>
              <a:rPr lang="en-US" sz="2800" dirty="0" smtClean="0"/>
              <a:t> </a:t>
            </a:r>
            <a:r>
              <a:rPr lang="en-US" sz="2800" dirty="0" err="1" smtClean="0"/>
              <a:t>الترابط</a:t>
            </a:r>
            <a:r>
              <a:rPr lang="en-US" sz="2800" dirty="0" smtClean="0"/>
              <a:t> </a:t>
            </a:r>
            <a:r>
              <a:rPr lang="en-US" sz="2800" dirty="0" err="1" smtClean="0"/>
              <a:t>السمعي</a:t>
            </a:r>
            <a:r>
              <a:rPr lang="en-US" sz="2800" dirty="0" smtClean="0"/>
              <a:t> :</a:t>
            </a:r>
            <a:r>
              <a:rPr lang="en-US" sz="2800" dirty="0" err="1" smtClean="0"/>
              <a:t>ويقيس</a:t>
            </a:r>
            <a:r>
              <a:rPr lang="en-US" sz="2800" dirty="0" smtClean="0"/>
              <a:t> </a:t>
            </a:r>
            <a:r>
              <a:rPr lang="en-US" sz="2800" dirty="0" err="1" smtClean="0"/>
              <a:t>قدرة</a:t>
            </a:r>
            <a:r>
              <a:rPr lang="en-US" sz="2800" dirty="0" smtClean="0"/>
              <a:t> </a:t>
            </a:r>
            <a:r>
              <a:rPr lang="en-US" sz="2800" dirty="0" err="1" smtClean="0"/>
              <a:t>الطفل</a:t>
            </a:r>
            <a:r>
              <a:rPr lang="en-US" sz="2800" dirty="0" smtClean="0"/>
              <a:t> </a:t>
            </a:r>
            <a:r>
              <a:rPr lang="en-US" sz="2800" dirty="0" err="1" smtClean="0"/>
              <a:t>على</a:t>
            </a:r>
            <a:r>
              <a:rPr lang="en-US" sz="2800" dirty="0" smtClean="0"/>
              <a:t> </a:t>
            </a:r>
            <a:r>
              <a:rPr lang="en-US" sz="2800" dirty="0" err="1" smtClean="0"/>
              <a:t>إكمال</a:t>
            </a:r>
            <a:r>
              <a:rPr lang="en-US" sz="2800" dirty="0" smtClean="0"/>
              <a:t> </a:t>
            </a:r>
            <a:r>
              <a:rPr lang="en-US" sz="2800" dirty="0" err="1" smtClean="0"/>
              <a:t>جمل</a:t>
            </a:r>
            <a:r>
              <a:rPr lang="en-US" sz="2800" dirty="0" smtClean="0"/>
              <a:t> </a:t>
            </a:r>
            <a:r>
              <a:rPr lang="en-US" sz="2800" dirty="0" err="1" smtClean="0"/>
              <a:t>متجانسة</a:t>
            </a:r>
            <a:r>
              <a:rPr lang="en-US" sz="2800" dirty="0" smtClean="0"/>
              <a:t> </a:t>
            </a:r>
            <a:r>
              <a:rPr lang="en-US" sz="2800" dirty="0" err="1" smtClean="0"/>
              <a:t>في</a:t>
            </a:r>
            <a:r>
              <a:rPr lang="en-US" sz="2800" dirty="0" smtClean="0"/>
              <a:t> </a:t>
            </a:r>
            <a:r>
              <a:rPr lang="en-US" sz="2800" dirty="0" err="1" smtClean="0"/>
              <a:t>تركيبها</a:t>
            </a:r>
            <a:r>
              <a:rPr lang="en-US" sz="2800" dirty="0" smtClean="0"/>
              <a:t> </a:t>
            </a:r>
            <a:r>
              <a:rPr lang="en-US" sz="2800" dirty="0" err="1" smtClean="0"/>
              <a:t>اللغوي</a:t>
            </a:r>
            <a:r>
              <a:rPr lang="en-US" sz="2800" dirty="0" smtClean="0"/>
              <a:t> </a:t>
            </a:r>
            <a:br>
              <a:rPr lang="en-US" sz="2800" dirty="0" smtClean="0"/>
            </a:br>
            <a:r>
              <a:rPr lang="en-US" sz="2800" dirty="0" smtClean="0"/>
              <a:t>4. </a:t>
            </a:r>
            <a:r>
              <a:rPr lang="en-US" sz="2800" dirty="0" err="1" smtClean="0"/>
              <a:t>اختبار</a:t>
            </a:r>
            <a:r>
              <a:rPr lang="en-US" sz="2800" dirty="0" smtClean="0"/>
              <a:t> </a:t>
            </a:r>
            <a:r>
              <a:rPr lang="en-US" sz="2800" dirty="0" err="1" smtClean="0"/>
              <a:t>الترابط</a:t>
            </a:r>
            <a:r>
              <a:rPr lang="en-US" sz="2800" dirty="0" smtClean="0"/>
              <a:t> </a:t>
            </a:r>
            <a:r>
              <a:rPr lang="en-US" sz="2800" dirty="0" err="1" smtClean="0"/>
              <a:t>البصري</a:t>
            </a:r>
            <a:r>
              <a:rPr lang="en-US" sz="2800" dirty="0" smtClean="0"/>
              <a:t>: </a:t>
            </a:r>
            <a:r>
              <a:rPr lang="en-US" sz="2800" dirty="0" err="1" smtClean="0"/>
              <a:t>ويقيس</a:t>
            </a:r>
            <a:r>
              <a:rPr lang="en-US" sz="2800" dirty="0" smtClean="0"/>
              <a:t> </a:t>
            </a:r>
            <a:r>
              <a:rPr lang="en-US" sz="2800" dirty="0" err="1" smtClean="0"/>
              <a:t>قدرة</a:t>
            </a:r>
            <a:r>
              <a:rPr lang="en-US" sz="2800" dirty="0" smtClean="0"/>
              <a:t> </a:t>
            </a:r>
            <a:r>
              <a:rPr lang="en-US" sz="2800" dirty="0" err="1" smtClean="0"/>
              <a:t>الطفل</a:t>
            </a:r>
            <a:r>
              <a:rPr lang="en-US" sz="2800" dirty="0" smtClean="0"/>
              <a:t> </a:t>
            </a:r>
            <a:r>
              <a:rPr lang="en-US" sz="2800" dirty="0" err="1" smtClean="0"/>
              <a:t>على</a:t>
            </a:r>
            <a:r>
              <a:rPr lang="en-US" sz="2800" dirty="0" smtClean="0"/>
              <a:t> </a:t>
            </a:r>
            <a:r>
              <a:rPr lang="en-US" sz="2800" dirty="0" err="1" smtClean="0"/>
              <a:t>الربط</a:t>
            </a:r>
            <a:r>
              <a:rPr lang="en-US" sz="2800" dirty="0" smtClean="0"/>
              <a:t> </a:t>
            </a:r>
            <a:r>
              <a:rPr lang="en-US" sz="2800" dirty="0" err="1" smtClean="0"/>
              <a:t>بين</a:t>
            </a:r>
            <a:r>
              <a:rPr lang="en-US" sz="2800" dirty="0" smtClean="0"/>
              <a:t> </a:t>
            </a:r>
            <a:r>
              <a:rPr lang="en-US" sz="2800" dirty="0" err="1" smtClean="0"/>
              <a:t>المثيرات</a:t>
            </a:r>
            <a:r>
              <a:rPr lang="en-US" sz="2800" dirty="0" smtClean="0"/>
              <a:t> </a:t>
            </a:r>
            <a:r>
              <a:rPr lang="en-US" sz="2800" dirty="0" err="1" smtClean="0"/>
              <a:t>البصرية</a:t>
            </a:r>
            <a:r>
              <a:rPr lang="en-US" sz="2800" dirty="0" smtClean="0"/>
              <a:t> </a:t>
            </a:r>
            <a:r>
              <a:rPr lang="en-US" sz="2800" dirty="0" err="1" smtClean="0"/>
              <a:t>المتجانسة</a:t>
            </a:r>
            <a:r>
              <a:rPr lang="en-US" sz="2800" dirty="0" smtClean="0"/>
              <a:t> </a:t>
            </a:r>
            <a:r>
              <a:rPr lang="en-US" sz="2800" dirty="0" err="1" smtClean="0"/>
              <a:t>او</a:t>
            </a:r>
            <a:r>
              <a:rPr lang="en-US" sz="2800" dirty="0" smtClean="0"/>
              <a:t> </a:t>
            </a:r>
            <a:r>
              <a:rPr lang="en-US" sz="2800" dirty="0" err="1" smtClean="0"/>
              <a:t>ذات</a:t>
            </a:r>
            <a:r>
              <a:rPr lang="en-US" sz="2800" dirty="0" smtClean="0"/>
              <a:t> </a:t>
            </a:r>
            <a:r>
              <a:rPr lang="en-US" sz="2800" dirty="0" err="1" smtClean="0"/>
              <a:t>العلاقة</a:t>
            </a:r>
            <a:r>
              <a:rPr lang="en-US" sz="2800" dirty="0" smtClean="0"/>
              <a:t/>
            </a:r>
            <a:br>
              <a:rPr lang="en-US" sz="2800" dirty="0" smtClean="0"/>
            </a:br>
            <a:r>
              <a:rPr lang="en-US" sz="2800" dirty="0" smtClean="0"/>
              <a:t>5. </a:t>
            </a:r>
            <a:r>
              <a:rPr lang="en-US" sz="2800" dirty="0" err="1" smtClean="0"/>
              <a:t>اختبار</a:t>
            </a:r>
            <a:r>
              <a:rPr lang="en-US" sz="2800" dirty="0" smtClean="0"/>
              <a:t> </a:t>
            </a:r>
            <a:r>
              <a:rPr lang="en-US" sz="2800" dirty="0" err="1" smtClean="0"/>
              <a:t>التعبير</a:t>
            </a:r>
            <a:r>
              <a:rPr lang="en-US" sz="2800" dirty="0" smtClean="0"/>
              <a:t> </a:t>
            </a:r>
            <a:r>
              <a:rPr lang="en-US" sz="2800" dirty="0" err="1" smtClean="0"/>
              <a:t>اللفظي</a:t>
            </a:r>
            <a:r>
              <a:rPr lang="en-US" sz="2800" dirty="0" smtClean="0"/>
              <a:t>: </a:t>
            </a:r>
            <a:r>
              <a:rPr lang="en-US" sz="2800" dirty="0" err="1" smtClean="0"/>
              <a:t>ويقيس</a:t>
            </a:r>
            <a:r>
              <a:rPr lang="en-US" sz="2800" dirty="0" smtClean="0"/>
              <a:t> </a:t>
            </a:r>
            <a:r>
              <a:rPr lang="en-US" sz="2800" dirty="0" err="1" smtClean="0"/>
              <a:t>قدرة</a:t>
            </a:r>
            <a:r>
              <a:rPr lang="en-US" sz="2800" dirty="0" smtClean="0"/>
              <a:t> </a:t>
            </a:r>
            <a:r>
              <a:rPr lang="en-US" sz="2800" dirty="0" err="1" smtClean="0"/>
              <a:t>الطفل</a:t>
            </a:r>
            <a:r>
              <a:rPr lang="en-US" sz="2800" dirty="0" smtClean="0"/>
              <a:t> </a:t>
            </a:r>
            <a:r>
              <a:rPr lang="en-US" sz="2800" dirty="0" err="1" smtClean="0"/>
              <a:t>على</a:t>
            </a:r>
            <a:r>
              <a:rPr lang="en-US" sz="2800" dirty="0" smtClean="0"/>
              <a:t> </a:t>
            </a:r>
            <a:r>
              <a:rPr lang="en-US" sz="2800" dirty="0" err="1" smtClean="0"/>
              <a:t>التعبير</a:t>
            </a:r>
            <a:r>
              <a:rPr lang="en-US" sz="2800" dirty="0" smtClean="0"/>
              <a:t> </a:t>
            </a:r>
            <a:r>
              <a:rPr lang="en-US" sz="2800" dirty="0" err="1" smtClean="0"/>
              <a:t>اللفظي</a:t>
            </a:r>
            <a:r>
              <a:rPr lang="en-US" sz="2800" dirty="0" smtClean="0"/>
              <a:t> </a:t>
            </a:r>
            <a:r>
              <a:rPr lang="en-US" sz="2800" dirty="0" err="1" smtClean="0"/>
              <a:t>عن</a:t>
            </a:r>
            <a:r>
              <a:rPr lang="en-US" sz="2800" dirty="0" smtClean="0"/>
              <a:t> </a:t>
            </a:r>
            <a:r>
              <a:rPr lang="en-US" sz="2800" dirty="0" err="1" smtClean="0"/>
              <a:t>الأشياء</a:t>
            </a:r>
            <a:r>
              <a:rPr lang="en-US" sz="2800" dirty="0" smtClean="0"/>
              <a:t> </a:t>
            </a:r>
            <a:r>
              <a:rPr lang="en-US" sz="2800" dirty="0" err="1" smtClean="0"/>
              <a:t>التي</a:t>
            </a:r>
            <a:r>
              <a:rPr lang="en-US" sz="2800" dirty="0" smtClean="0"/>
              <a:t> </a:t>
            </a:r>
            <a:r>
              <a:rPr lang="en-US" sz="2800" dirty="0" err="1" smtClean="0"/>
              <a:t>يطلب</a:t>
            </a:r>
            <a:r>
              <a:rPr lang="en-US" sz="2800" dirty="0" smtClean="0"/>
              <a:t> </a:t>
            </a:r>
            <a:r>
              <a:rPr lang="en-US" sz="2800" dirty="0" err="1" smtClean="0"/>
              <a:t>منه</a:t>
            </a:r>
            <a:r>
              <a:rPr lang="en-US" sz="2800" dirty="0" smtClean="0"/>
              <a:t> </a:t>
            </a:r>
            <a:r>
              <a:rPr lang="en-US" sz="2800" dirty="0" err="1" smtClean="0"/>
              <a:t>تفسيرها</a:t>
            </a:r>
            <a:endParaRPr lang="ar-SA"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52400" y="228600"/>
            <a:ext cx="7659688" cy="838200"/>
          </a:xfrm>
        </p:spPr>
        <p:txBody>
          <a:bodyPr/>
          <a:lstStyle/>
          <a:p>
            <a:r>
              <a:rPr lang="ar-SA" smtClean="0"/>
              <a:t>الذاكرة السمعية المتتالية</a:t>
            </a:r>
          </a:p>
        </p:txBody>
      </p:sp>
      <p:pic>
        <p:nvPicPr>
          <p:cNvPr id="76803" name="Content Placeholder 3" descr="الذاكرة السمعية المتتالية.jpeg"/>
          <p:cNvPicPr>
            <a:picLocks noGrp="1" noChangeAspect="1"/>
          </p:cNvPicPr>
          <p:nvPr>
            <p:ph idx="1"/>
          </p:nvPr>
        </p:nvPicPr>
        <p:blipFill>
          <a:blip r:embed="rId2" cstate="print"/>
          <a:srcRect/>
          <a:stretch>
            <a:fillRect/>
          </a:stretch>
        </p:blipFill>
        <p:spPr>
          <a:xfrm>
            <a:off x="392113" y="1258888"/>
            <a:ext cx="8628062" cy="5599112"/>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التداعي البصري</a:t>
            </a:r>
            <a:endParaRPr lang="ar-SA" dirty="0"/>
          </a:p>
        </p:txBody>
      </p:sp>
      <p:sp>
        <p:nvSpPr>
          <p:cNvPr id="3" name="عنصر نائب للمحتوى 2"/>
          <p:cNvSpPr>
            <a:spLocks noGrp="1"/>
          </p:cNvSpPr>
          <p:nvPr>
            <p:ph idx="1"/>
          </p:nvPr>
        </p:nvSpPr>
        <p:spPr/>
        <p:txBody>
          <a:bodyPr/>
          <a:lstStyle/>
          <a:p>
            <a:r>
              <a:rPr lang="ar-SA" dirty="0" smtClean="0"/>
              <a:t>الأدوات:</a:t>
            </a:r>
          </a:p>
          <a:p>
            <a:r>
              <a:rPr lang="ar-SA" dirty="0" smtClean="0"/>
              <a:t>انظر كتيب صور الملحق.</a:t>
            </a:r>
          </a:p>
          <a:p>
            <a:r>
              <a:rPr lang="ar-SA" dirty="0" smtClean="0"/>
              <a:t>الطريقة:</a:t>
            </a:r>
          </a:p>
          <a:p>
            <a:r>
              <a:rPr lang="ar-SA" dirty="0" smtClean="0"/>
              <a:t>نطلب من المفحوص أن يربط بين صورة توجد في أحد الصور الأربعة الموزعة في طرف الصفحة.</a:t>
            </a:r>
          </a:p>
          <a:p>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التداعي البصري</a:t>
            </a:r>
            <a:endParaRPr lang="ar-SA" dirty="0"/>
          </a:p>
        </p:txBody>
      </p:sp>
      <p:sp>
        <p:nvSpPr>
          <p:cNvPr id="3" name="عنصر نائب للمحتوى 2"/>
          <p:cNvSpPr>
            <a:spLocks noGrp="1"/>
          </p:cNvSpPr>
          <p:nvPr>
            <p:ph idx="1"/>
          </p:nvPr>
        </p:nvSpPr>
        <p:spPr/>
        <p:txBody>
          <a:bodyPr>
            <a:normAutofit/>
          </a:bodyPr>
          <a:lstStyle/>
          <a:p>
            <a:r>
              <a:rPr lang="ar-SA" dirty="0" err="1" smtClean="0"/>
              <a:t>اطفال</a:t>
            </a:r>
            <a:r>
              <a:rPr lang="ar-SA" dirty="0" smtClean="0"/>
              <a:t> اقل من 6سنين:</a:t>
            </a:r>
          </a:p>
          <a:p>
            <a:r>
              <a:rPr lang="ar-SA" dirty="0" smtClean="0"/>
              <a:t>نبدأ بالمثال التوضيحي الأول (انظر في الملزمة).</a:t>
            </a:r>
          </a:p>
          <a:p>
            <a:r>
              <a:rPr lang="ar-SA" dirty="0" err="1" smtClean="0"/>
              <a:t>اذا</a:t>
            </a:r>
            <a:r>
              <a:rPr lang="ar-SA" dirty="0" smtClean="0"/>
              <a:t> اجتاز ال20 الأوائل نعرض عليه الأمثلة التوضيحية الثانية(لأنة تختلف التعليمات للفقرات من بعد الفقرة  20).</a:t>
            </a:r>
          </a:p>
          <a:p>
            <a:r>
              <a:rPr lang="ar-SA" dirty="0" smtClean="0">
                <a:solidFill>
                  <a:srgbClr val="FF0000"/>
                </a:solidFill>
              </a:rPr>
              <a:t>قاعدة الاختبار </a:t>
            </a:r>
            <a:r>
              <a:rPr lang="ar-SA" dirty="0" smtClean="0"/>
              <a:t>:</a:t>
            </a:r>
            <a:r>
              <a:rPr lang="ar-SA" dirty="0" err="1" smtClean="0"/>
              <a:t>لايوجد</a:t>
            </a:r>
            <a:r>
              <a:rPr lang="ar-SA" dirty="0" smtClean="0"/>
              <a:t>.</a:t>
            </a:r>
          </a:p>
          <a:p>
            <a:r>
              <a:rPr lang="ar-SA" dirty="0" smtClean="0">
                <a:solidFill>
                  <a:srgbClr val="FF0000"/>
                </a:solidFill>
              </a:rPr>
              <a:t>سقف الاختبار</a:t>
            </a:r>
            <a:r>
              <a:rPr lang="ar-SA" dirty="0" smtClean="0"/>
              <a:t>:</a:t>
            </a:r>
            <a:r>
              <a:rPr lang="ar-SA" dirty="0" err="1" smtClean="0"/>
              <a:t>اذا</a:t>
            </a:r>
            <a:r>
              <a:rPr lang="ar-SA" dirty="0" smtClean="0"/>
              <a:t> فشل </a:t>
            </a:r>
            <a:r>
              <a:rPr lang="ar-SA" dirty="0" err="1" smtClean="0"/>
              <a:t>فى</a:t>
            </a:r>
            <a:r>
              <a:rPr lang="ar-SA" dirty="0" smtClean="0"/>
              <a:t> 3فقرات متتالية .</a:t>
            </a:r>
          </a:p>
          <a:p>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التداعي البصري</a:t>
            </a:r>
            <a:endParaRPr lang="ar-SA" dirty="0"/>
          </a:p>
        </p:txBody>
      </p:sp>
      <p:sp>
        <p:nvSpPr>
          <p:cNvPr id="3" name="عنصر نائب للمحتوى 2"/>
          <p:cNvSpPr>
            <a:spLocks noGrp="1"/>
          </p:cNvSpPr>
          <p:nvPr>
            <p:ph idx="1"/>
          </p:nvPr>
        </p:nvSpPr>
        <p:spPr/>
        <p:txBody>
          <a:bodyPr/>
          <a:lstStyle/>
          <a:p>
            <a:r>
              <a:rPr lang="ar-SA" dirty="0" smtClean="0"/>
              <a:t>الأطفال التي تزيد عن 6سنوات:</a:t>
            </a:r>
          </a:p>
          <a:p>
            <a:r>
              <a:rPr lang="ar-SA" dirty="0" smtClean="0"/>
              <a:t>نعرض المثل التوضيحي الثاني, ونكمل فقرات </a:t>
            </a:r>
            <a:r>
              <a:rPr lang="ar-SA" smtClean="0"/>
              <a:t>الاختبار إلى  أن يفشل في 3فقرات </a:t>
            </a:r>
            <a:r>
              <a:rPr lang="ar-SA" dirty="0" smtClean="0"/>
              <a:t>متتالية (سقف الاختبار).</a:t>
            </a:r>
          </a:p>
          <a:p>
            <a:r>
              <a:rPr lang="ar-SA" dirty="0" smtClean="0"/>
              <a:t>يعطى درجة واحدة لكل </a:t>
            </a:r>
            <a:r>
              <a:rPr lang="ar-SA" dirty="0" err="1" smtClean="0"/>
              <a:t>اجابة</a:t>
            </a:r>
            <a:r>
              <a:rPr lang="ar-SA" dirty="0" smtClean="0"/>
              <a:t> صحيحة.</a:t>
            </a:r>
          </a:p>
          <a:p>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52400" y="228600"/>
            <a:ext cx="7659688" cy="838200"/>
          </a:xfrm>
        </p:spPr>
        <p:txBody>
          <a:bodyPr/>
          <a:lstStyle/>
          <a:p>
            <a:r>
              <a:rPr lang="ar-SA" smtClean="0"/>
              <a:t>التداعي البصري</a:t>
            </a:r>
          </a:p>
        </p:txBody>
      </p:sp>
      <p:pic>
        <p:nvPicPr>
          <p:cNvPr id="77827" name="Content Placeholder 3" descr="التداعي البصري.jpeg"/>
          <p:cNvPicPr>
            <a:picLocks noGrp="1" noChangeAspect="1"/>
          </p:cNvPicPr>
          <p:nvPr>
            <p:ph idx="1"/>
          </p:nvPr>
        </p:nvPicPr>
        <p:blipFill>
          <a:blip r:embed="rId2" cstate="print"/>
          <a:srcRect/>
          <a:stretch>
            <a:fillRect/>
          </a:stretch>
        </p:blipFill>
        <p:spPr>
          <a:xfrm>
            <a:off x="395288" y="1196975"/>
            <a:ext cx="8748712" cy="540861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الإغلاق البصري</a:t>
            </a:r>
            <a:endParaRPr lang="ar-SA" dirty="0"/>
          </a:p>
        </p:txBody>
      </p:sp>
      <p:sp>
        <p:nvSpPr>
          <p:cNvPr id="3" name="عنصر نائب للمحتوى 2"/>
          <p:cNvSpPr>
            <a:spLocks noGrp="1"/>
          </p:cNvSpPr>
          <p:nvPr>
            <p:ph idx="1"/>
          </p:nvPr>
        </p:nvSpPr>
        <p:spPr/>
        <p:txBody>
          <a:bodyPr>
            <a:normAutofit fontScale="85000" lnSpcReduction="20000"/>
          </a:bodyPr>
          <a:lstStyle/>
          <a:p>
            <a:r>
              <a:rPr lang="ar-SA" dirty="0" err="1" smtClean="0"/>
              <a:t>الادوات</a:t>
            </a:r>
            <a:r>
              <a:rPr lang="ar-SA" dirty="0" smtClean="0"/>
              <a:t>:</a:t>
            </a:r>
          </a:p>
          <a:p>
            <a:r>
              <a:rPr lang="ar-SA" dirty="0" smtClean="0"/>
              <a:t>عبارة عن 5شرائح (كلاب-سمكة-زجاجات-حذاء-شاكوش-منشار)بالإضافة إلى قلم الأحمر وساعة </a:t>
            </a:r>
            <a:r>
              <a:rPr lang="ar-SA" dirty="0" err="1" smtClean="0"/>
              <a:t>الايقاف</a:t>
            </a:r>
            <a:r>
              <a:rPr lang="ar-SA" dirty="0" smtClean="0"/>
              <a:t>.</a:t>
            </a:r>
          </a:p>
          <a:p>
            <a:r>
              <a:rPr lang="ar-SA" dirty="0" smtClean="0"/>
              <a:t>الطريقة:</a:t>
            </a:r>
          </a:p>
          <a:p>
            <a:r>
              <a:rPr lang="ar-SA" dirty="0" smtClean="0"/>
              <a:t>يوجد فقرة توضيحية (الكلاب)النظر في الملزمة.</a:t>
            </a:r>
          </a:p>
          <a:p>
            <a:r>
              <a:rPr lang="ar-SA" dirty="0" smtClean="0"/>
              <a:t>قاعدة وسقف الاختبار:</a:t>
            </a:r>
          </a:p>
          <a:p>
            <a:r>
              <a:rPr lang="ar-SA" dirty="0" smtClean="0"/>
              <a:t>لا يوجد قاعدة ولا سقف فبغض النظر عن السن يطبق كل الاختبار بالترتيب.</a:t>
            </a:r>
          </a:p>
          <a:p>
            <a:r>
              <a:rPr lang="ar-SA" dirty="0" smtClean="0"/>
              <a:t>الدرجة:</a:t>
            </a:r>
          </a:p>
          <a:p>
            <a:r>
              <a:rPr lang="ar-SA" dirty="0" smtClean="0"/>
              <a:t>في كل صورة 10اجابات صحيحة ,فالمجموع 40 درجة, فعلى حسب </a:t>
            </a:r>
            <a:r>
              <a:rPr lang="ar-SA" dirty="0" err="1" smtClean="0"/>
              <a:t>اجابات</a:t>
            </a:r>
            <a:r>
              <a:rPr lang="ar-SA" dirty="0" smtClean="0"/>
              <a:t>  المفحوص في كل صورة تعطى درجة واحدة.</a:t>
            </a:r>
            <a:endParaRPr lang="ar-S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52400" y="228600"/>
            <a:ext cx="7659688" cy="838200"/>
          </a:xfrm>
        </p:spPr>
        <p:txBody>
          <a:bodyPr/>
          <a:lstStyle/>
          <a:p>
            <a:r>
              <a:rPr lang="ar-SA" smtClean="0"/>
              <a:t>الاغلاق البصري</a:t>
            </a:r>
          </a:p>
        </p:txBody>
      </p:sp>
      <p:pic>
        <p:nvPicPr>
          <p:cNvPr id="78851" name="Content Placeholder 3" descr="الاغلاق البصري.jpeg"/>
          <p:cNvPicPr>
            <a:picLocks noGrp="1" noChangeAspect="1"/>
          </p:cNvPicPr>
          <p:nvPr>
            <p:ph idx="1"/>
          </p:nvPr>
        </p:nvPicPr>
        <p:blipFill>
          <a:blip r:embed="rId2" cstate="print"/>
          <a:srcRect/>
          <a:stretch>
            <a:fillRect/>
          </a:stretch>
        </p:blipFill>
        <p:spPr>
          <a:xfrm>
            <a:off x="384175" y="1700213"/>
            <a:ext cx="8442325" cy="374491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التعبير اللغوي</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الأدوات :</a:t>
            </a:r>
          </a:p>
          <a:p>
            <a:r>
              <a:rPr lang="ar-SA" dirty="0" smtClean="0"/>
              <a:t>عبارة عن خمس أدوات متداولة يراها المفحوص كل على حده(مسمار-مكعب-كرة-ظرف-</a:t>
            </a:r>
            <a:r>
              <a:rPr lang="ar-SA" dirty="0" err="1" smtClean="0"/>
              <a:t>زرار</a:t>
            </a:r>
            <a:r>
              <a:rPr lang="ar-SA" dirty="0" smtClean="0"/>
              <a:t>).</a:t>
            </a:r>
          </a:p>
          <a:p>
            <a:r>
              <a:rPr lang="ar-SA" dirty="0" smtClean="0"/>
              <a:t>الطريقة:</a:t>
            </a:r>
          </a:p>
          <a:p>
            <a:r>
              <a:rPr lang="ar-SA" dirty="0" smtClean="0"/>
              <a:t>يطلب من المفحوص أن يعطي وصفاً كاملا لكل </a:t>
            </a:r>
            <a:r>
              <a:rPr lang="ar-SA" dirty="0" err="1" smtClean="0"/>
              <a:t>اداة</a:t>
            </a:r>
            <a:r>
              <a:rPr lang="ar-SA" dirty="0" smtClean="0"/>
              <a:t> وذلك بعد التعليمات.</a:t>
            </a:r>
          </a:p>
          <a:p>
            <a:r>
              <a:rPr lang="ar-SA" dirty="0" smtClean="0"/>
              <a:t>قاعدة وسقف الاختبار:</a:t>
            </a:r>
          </a:p>
          <a:p>
            <a:r>
              <a:rPr lang="ar-SA" dirty="0" smtClean="0"/>
              <a:t>لا يوجد قاعدة ولا سقف فبغض النظر عن السن يطبق كل الاختبار بالترتيب,يبدأ معهم بفقرة المسمار .</a:t>
            </a:r>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التعبير اللغوي</a:t>
            </a:r>
            <a:endParaRPr lang="ar-SA" dirty="0"/>
          </a:p>
        </p:txBody>
      </p:sp>
      <p:sp>
        <p:nvSpPr>
          <p:cNvPr id="3" name="عنصر نائب للمحتوى 2"/>
          <p:cNvSpPr>
            <a:spLocks noGrp="1"/>
          </p:cNvSpPr>
          <p:nvPr>
            <p:ph idx="1"/>
          </p:nvPr>
        </p:nvSpPr>
        <p:spPr/>
        <p:txBody>
          <a:bodyPr/>
          <a:lstStyle/>
          <a:p>
            <a:r>
              <a:rPr lang="ar-SA" dirty="0" smtClean="0"/>
              <a:t>التعليمات للتطبيق:</a:t>
            </a:r>
          </a:p>
          <a:p>
            <a:r>
              <a:rPr lang="ar-SA" dirty="0" smtClean="0"/>
              <a:t>النظر في الملزمة.</a:t>
            </a:r>
          </a:p>
          <a:p>
            <a:pPr>
              <a:buFontTx/>
              <a:buChar char="-"/>
            </a:pPr>
            <a:r>
              <a:rPr lang="ar-SA" dirty="0" smtClean="0"/>
              <a:t>يُعطى درجة واحدة لكل مفهوم أو فكرة صحيحة , </a:t>
            </a:r>
            <a:r>
              <a:rPr lang="ar-SA" u="sng" dirty="0" smtClean="0"/>
              <a:t>لا تقيم الصياغة اللغوية </a:t>
            </a:r>
            <a:r>
              <a:rPr lang="ar-SA" u="sng" dirty="0" err="1" smtClean="0"/>
              <a:t>و</a:t>
            </a:r>
            <a:r>
              <a:rPr lang="ar-SA" u="sng" dirty="0" smtClean="0"/>
              <a:t> إنما المضمون </a:t>
            </a:r>
            <a:r>
              <a:rPr lang="ar-SA" u="sng" dirty="0" err="1" smtClean="0"/>
              <a:t>و</a:t>
            </a:r>
            <a:r>
              <a:rPr lang="ar-SA" u="sng" dirty="0" smtClean="0"/>
              <a:t> المعنى.</a:t>
            </a:r>
          </a:p>
          <a:p>
            <a:pPr>
              <a:buFontTx/>
              <a:buChar char="-"/>
            </a:pPr>
            <a:r>
              <a:rPr lang="ar-SA" dirty="0" smtClean="0"/>
              <a:t>الإجابات المقبولة </a:t>
            </a:r>
            <a:r>
              <a:rPr lang="ar-SA" dirty="0" err="1" smtClean="0"/>
              <a:t>و</a:t>
            </a:r>
            <a:r>
              <a:rPr lang="ar-SA" dirty="0" smtClean="0"/>
              <a:t> الإجابات الغير مقبولة (مرفقة في الملزمة).</a:t>
            </a:r>
            <a:endParaRPr lang="ar-S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52400" y="228600"/>
            <a:ext cx="7659688" cy="838200"/>
          </a:xfrm>
        </p:spPr>
        <p:txBody>
          <a:bodyPr/>
          <a:lstStyle/>
          <a:p>
            <a:r>
              <a:rPr lang="ar-SA" smtClean="0"/>
              <a:t>التعبير اللغوي</a:t>
            </a:r>
          </a:p>
        </p:txBody>
      </p:sp>
      <p:pic>
        <p:nvPicPr>
          <p:cNvPr id="79875" name="Content Placeholder 3" descr="التعبير اللغوي 1.jpeg"/>
          <p:cNvPicPr>
            <a:picLocks noGrp="1" noChangeAspect="1"/>
          </p:cNvPicPr>
          <p:nvPr>
            <p:ph idx="1"/>
          </p:nvPr>
        </p:nvPicPr>
        <p:blipFill>
          <a:blip r:embed="rId2" cstate="print"/>
          <a:srcRect t="7159"/>
          <a:stretch>
            <a:fillRect/>
          </a:stretch>
        </p:blipFill>
        <p:spPr>
          <a:xfrm>
            <a:off x="1187450" y="1196975"/>
            <a:ext cx="6840538" cy="3455988"/>
          </a:xfrm>
        </p:spPr>
      </p:pic>
      <p:pic>
        <p:nvPicPr>
          <p:cNvPr id="79876" name="Picture 4" descr="التعبير اللغوي 2.jpeg"/>
          <p:cNvPicPr>
            <a:picLocks noChangeAspect="1"/>
          </p:cNvPicPr>
          <p:nvPr/>
        </p:nvPicPr>
        <p:blipFill>
          <a:blip r:embed="rId3" cstate="print"/>
          <a:srcRect b="33624"/>
          <a:stretch>
            <a:fillRect/>
          </a:stretch>
        </p:blipFill>
        <p:spPr bwMode="auto">
          <a:xfrm>
            <a:off x="1187450" y="4581525"/>
            <a:ext cx="6858000" cy="22764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52400" y="228600"/>
            <a:ext cx="7659688" cy="838200"/>
          </a:xfrm>
        </p:spPr>
        <p:txBody>
          <a:bodyPr/>
          <a:lstStyle/>
          <a:p>
            <a:r>
              <a:rPr lang="en-US" smtClean="0"/>
              <a:t>وصف المقياس </a:t>
            </a:r>
            <a:endParaRPr lang="ar-SA" smtClean="0"/>
          </a:p>
        </p:txBody>
      </p:sp>
      <p:sp>
        <p:nvSpPr>
          <p:cNvPr id="69635" name="Content Placeholder 2"/>
          <p:cNvSpPr>
            <a:spLocks noGrp="1"/>
          </p:cNvSpPr>
          <p:nvPr>
            <p:ph idx="1"/>
          </p:nvPr>
        </p:nvSpPr>
        <p:spPr/>
        <p:txBody>
          <a:bodyPr>
            <a:normAutofit lnSpcReduction="10000"/>
          </a:bodyPr>
          <a:lstStyle/>
          <a:p>
            <a:pPr marL="179388">
              <a:buFontTx/>
              <a:buNone/>
            </a:pPr>
            <a:r>
              <a:rPr lang="en-US" smtClean="0"/>
              <a:t>6. اختبار التعبير العملي: ويقيس قدرة الطفل على التعبير عمليا اويدويا عما يمكن أداءه بأشياء معينة</a:t>
            </a:r>
            <a:br>
              <a:rPr lang="en-US" smtClean="0"/>
            </a:br>
            <a:r>
              <a:rPr lang="en-US" smtClean="0"/>
              <a:t>7. اختبار الإكمال القواعدي: ويقيس قدرة الطفل على إكمال جمل ذات قواعد لغوية مترابطة </a:t>
            </a:r>
            <a:br>
              <a:rPr lang="en-US" smtClean="0"/>
            </a:br>
            <a:r>
              <a:rPr lang="en-US" smtClean="0"/>
              <a:t>8. اختبار الإكمال البصري: ويقيس قدرة الطفل على ادراك وتمييز موضوعات ناقصة حيث تعرض على المفحوص لوحة تتضمن عددا من الموضوعات الناقصة ويطلب منه تمييزها </a:t>
            </a:r>
            <a:br>
              <a:rPr lang="en-US" smtClean="0"/>
            </a:br>
            <a:r>
              <a:rPr lang="en-US" smtClean="0"/>
              <a:t>9. اختبار التذكر السمعي: ويقيس قدرة الطفل على تذكر سلاسل من الأرقام تصل في أقصى مدى لها إلى 8 أرقام حيث تطرح على المفحوص بمعدل رقميين في كل ثانية</a:t>
            </a:r>
            <a:endParaRPr lang="ar-SA"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الإغلاق اللغوي</a:t>
            </a:r>
            <a:endParaRPr lang="ar-SA" dirty="0"/>
          </a:p>
        </p:txBody>
      </p:sp>
      <p:sp>
        <p:nvSpPr>
          <p:cNvPr id="3" name="عنصر نائب للمحتوى 2"/>
          <p:cNvSpPr>
            <a:spLocks noGrp="1"/>
          </p:cNvSpPr>
          <p:nvPr>
            <p:ph idx="1"/>
          </p:nvPr>
        </p:nvSpPr>
        <p:spPr/>
        <p:txBody>
          <a:bodyPr>
            <a:normAutofit/>
          </a:bodyPr>
          <a:lstStyle/>
          <a:p>
            <a:r>
              <a:rPr lang="ar-SA" dirty="0" smtClean="0"/>
              <a:t>الأدوات:</a:t>
            </a:r>
          </a:p>
          <a:p>
            <a:r>
              <a:rPr lang="ar-SA" dirty="0" smtClean="0"/>
              <a:t>عبارة عن جمل ناقصة مصحوبة بصور (النظر في كتيب الصور).</a:t>
            </a:r>
          </a:p>
          <a:p>
            <a:r>
              <a:rPr lang="ar-SA" dirty="0" smtClean="0"/>
              <a:t>الطريقة:</a:t>
            </a:r>
          </a:p>
          <a:p>
            <a:r>
              <a:rPr lang="ar-SA" dirty="0" smtClean="0"/>
              <a:t>يقرأ الفاحص الجملة المعبرة عن صورة ما مشيرا </a:t>
            </a:r>
            <a:r>
              <a:rPr lang="ar-SA" dirty="0" err="1" smtClean="0"/>
              <a:t>اليها</a:t>
            </a:r>
            <a:r>
              <a:rPr lang="ar-SA" dirty="0" smtClean="0"/>
              <a:t> , ويقف فجأة حيث يكمل المفحوص الجملة الناقصة.</a:t>
            </a:r>
          </a:p>
          <a:p>
            <a:r>
              <a:rPr lang="ar-SA" dirty="0" err="1" smtClean="0"/>
              <a:t>واذا</a:t>
            </a:r>
            <a:r>
              <a:rPr lang="ar-SA" dirty="0" smtClean="0"/>
              <a:t> أخطأ في فقرة السرير يوضح له الفاحص (النظر في الملزمة).</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الإغلاق اللفظي أو اللغوي</a:t>
            </a:r>
            <a:endParaRPr lang="ar-SA" dirty="0"/>
          </a:p>
        </p:txBody>
      </p:sp>
      <p:sp>
        <p:nvSpPr>
          <p:cNvPr id="3" name="عنصر نائب للمحتوى 2"/>
          <p:cNvSpPr>
            <a:spLocks noGrp="1"/>
          </p:cNvSpPr>
          <p:nvPr>
            <p:ph idx="1"/>
          </p:nvPr>
        </p:nvSpPr>
        <p:spPr/>
        <p:txBody>
          <a:bodyPr/>
          <a:lstStyle/>
          <a:p>
            <a:r>
              <a:rPr lang="ar-SA" dirty="0" smtClean="0"/>
              <a:t>الأطفال اقل من 6سنوات :</a:t>
            </a:r>
          </a:p>
          <a:p>
            <a:r>
              <a:rPr lang="ar-SA" dirty="0" err="1" smtClean="0"/>
              <a:t>لايوجد</a:t>
            </a:r>
            <a:r>
              <a:rPr lang="ar-SA" dirty="0" smtClean="0"/>
              <a:t> قاعدة.</a:t>
            </a:r>
          </a:p>
          <a:p>
            <a:r>
              <a:rPr lang="ar-SA" dirty="0" smtClean="0"/>
              <a:t>السقف: 6اجابات غير صحيحة متتالية.</a:t>
            </a:r>
          </a:p>
          <a:p>
            <a:endParaRPr lang="ar-SA" dirty="0" smtClean="0"/>
          </a:p>
          <a:p>
            <a:r>
              <a:rPr lang="ar-SA" dirty="0" smtClean="0"/>
              <a:t>الأطفال أكثر من 6سنوات:</a:t>
            </a:r>
          </a:p>
          <a:p>
            <a:r>
              <a:rPr lang="ar-SA" dirty="0" err="1" smtClean="0"/>
              <a:t>لايوجد</a:t>
            </a:r>
            <a:r>
              <a:rPr lang="ar-SA" dirty="0" smtClean="0"/>
              <a:t> لا قاعدة </a:t>
            </a:r>
            <a:r>
              <a:rPr lang="ar-SA" dirty="0" err="1" smtClean="0"/>
              <a:t>ولاسقف</a:t>
            </a:r>
            <a:r>
              <a:rPr lang="ar-SA" dirty="0" smtClean="0"/>
              <a:t>.</a:t>
            </a:r>
            <a:endParaRPr lang="ar-S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52400" y="228600"/>
            <a:ext cx="7659688" cy="838200"/>
          </a:xfrm>
        </p:spPr>
        <p:txBody>
          <a:bodyPr/>
          <a:lstStyle/>
          <a:p>
            <a:r>
              <a:rPr lang="ar-SA" smtClean="0"/>
              <a:t>الاغلاق اللفظي</a:t>
            </a:r>
          </a:p>
        </p:txBody>
      </p:sp>
      <p:pic>
        <p:nvPicPr>
          <p:cNvPr id="80899" name="Content Placeholder 3" descr="الاغلاق اللفظي.jpeg"/>
          <p:cNvPicPr>
            <a:picLocks noGrp="1" noChangeAspect="1"/>
          </p:cNvPicPr>
          <p:nvPr>
            <p:ph idx="1"/>
          </p:nvPr>
        </p:nvPicPr>
        <p:blipFill>
          <a:blip r:embed="rId2" cstate="print"/>
          <a:srcRect/>
          <a:stretch>
            <a:fillRect/>
          </a:stretch>
        </p:blipFill>
        <p:spPr>
          <a:xfrm>
            <a:off x="1588" y="1196975"/>
            <a:ext cx="9034462" cy="540067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التعبير اليدوي</a:t>
            </a:r>
            <a:endParaRPr lang="ar-SA" dirty="0"/>
          </a:p>
        </p:txBody>
      </p:sp>
      <p:sp>
        <p:nvSpPr>
          <p:cNvPr id="3" name="عنصر نائب للمحتوى 2"/>
          <p:cNvSpPr>
            <a:spLocks noGrp="1"/>
          </p:cNvSpPr>
          <p:nvPr>
            <p:ph idx="1"/>
          </p:nvPr>
        </p:nvSpPr>
        <p:spPr/>
        <p:txBody>
          <a:bodyPr/>
          <a:lstStyle/>
          <a:p>
            <a:r>
              <a:rPr lang="ar-SA" dirty="0" smtClean="0"/>
              <a:t>الأدوات :الشاكوش(هي الأداة الوحيدة التي لا بد أن تكون موجودة </a:t>
            </a:r>
            <a:r>
              <a:rPr lang="ar-SA" dirty="0" err="1" smtClean="0"/>
              <a:t>و</a:t>
            </a:r>
            <a:r>
              <a:rPr lang="ar-SA" dirty="0" smtClean="0"/>
              <a:t> متوفرة وباقي الأدوات مصورة في الكتيب).</a:t>
            </a:r>
          </a:p>
          <a:p>
            <a:r>
              <a:rPr lang="ar-SA" dirty="0" smtClean="0"/>
              <a:t>الطريقة:</a:t>
            </a:r>
          </a:p>
          <a:p>
            <a:r>
              <a:rPr lang="ar-SA" dirty="0" smtClean="0"/>
              <a:t>أدوات مصورة في الكتيب , وعلى الطفل أن يشرح عمل هذه الأدوات بالتعبير اليدوي.</a:t>
            </a:r>
          </a:p>
          <a:p>
            <a:r>
              <a:rPr lang="ar-SA" dirty="0" smtClean="0"/>
              <a:t>**</a:t>
            </a:r>
            <a:r>
              <a:rPr lang="ar-SA" u="sng" dirty="0" smtClean="0"/>
              <a:t>هنا على الفاحص أن يلاحظ كل حركات اليد التي يقوم </a:t>
            </a:r>
            <a:r>
              <a:rPr lang="ar-SA" u="sng" dirty="0" err="1" smtClean="0"/>
              <a:t>بها</a:t>
            </a:r>
            <a:r>
              <a:rPr lang="ar-SA" u="sng" dirty="0" smtClean="0"/>
              <a:t> المفحوص وتسجيلها في بطاقة التسجيل.</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التعبير اليدوي</a:t>
            </a:r>
            <a:endParaRPr lang="ar-SA" dirty="0"/>
          </a:p>
        </p:txBody>
      </p:sp>
      <p:sp>
        <p:nvSpPr>
          <p:cNvPr id="3" name="عنصر نائب للمحتوى 2"/>
          <p:cNvSpPr>
            <a:spLocks noGrp="1"/>
          </p:cNvSpPr>
          <p:nvPr>
            <p:ph idx="1"/>
          </p:nvPr>
        </p:nvSpPr>
        <p:spPr/>
        <p:txBody>
          <a:bodyPr>
            <a:normAutofit fontScale="92500" lnSpcReduction="10000"/>
          </a:bodyPr>
          <a:lstStyle/>
          <a:p>
            <a:r>
              <a:rPr lang="ar-SA" dirty="0" smtClean="0"/>
              <a:t>التعليمات:</a:t>
            </a:r>
          </a:p>
          <a:p>
            <a:r>
              <a:rPr lang="ar-SA" dirty="0" smtClean="0"/>
              <a:t>(النظر في الملزمة).</a:t>
            </a:r>
          </a:p>
          <a:p>
            <a:endParaRPr lang="ar-SA" dirty="0" smtClean="0"/>
          </a:p>
          <a:p>
            <a:r>
              <a:rPr lang="ar-SA" dirty="0" smtClean="0"/>
              <a:t>سقف وقاعدة الاختبار:</a:t>
            </a:r>
          </a:p>
          <a:p>
            <a:r>
              <a:rPr lang="ar-SA" dirty="0" smtClean="0"/>
              <a:t>لا يوجد قاعدة وسقف للاختبار , فيطبق الاختبار من أول إلى أخر فقرة.</a:t>
            </a:r>
          </a:p>
          <a:p>
            <a:r>
              <a:rPr lang="ar-SA" dirty="0" smtClean="0"/>
              <a:t>يعطى درجة واحدة لكل حركة مقبولة يفعلها المفحوص, فبالتالي الدرجة النهائية عدد الحركات الصحيحة التي يقوم </a:t>
            </a:r>
            <a:r>
              <a:rPr lang="ar-SA" dirty="0" err="1" smtClean="0"/>
              <a:t>بها</a:t>
            </a:r>
            <a:r>
              <a:rPr lang="ar-SA" dirty="0" smtClean="0"/>
              <a:t> المفحوص وتسجل لصالحه.</a:t>
            </a:r>
            <a:endParaRPr lang="ar-S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التعبير اليدوي</a:t>
            </a:r>
            <a:endParaRPr lang="ar-SA" dirty="0"/>
          </a:p>
        </p:txBody>
      </p:sp>
      <p:sp>
        <p:nvSpPr>
          <p:cNvPr id="3" name="عنصر نائب للمحتوى 2"/>
          <p:cNvSpPr>
            <a:spLocks noGrp="1"/>
          </p:cNvSpPr>
          <p:nvPr>
            <p:ph idx="1"/>
          </p:nvPr>
        </p:nvSpPr>
        <p:spPr/>
        <p:txBody>
          <a:bodyPr/>
          <a:lstStyle/>
          <a:p>
            <a:r>
              <a:rPr lang="ar-SA" dirty="0" smtClean="0">
                <a:solidFill>
                  <a:srgbClr val="FF0000"/>
                </a:solidFill>
              </a:rPr>
              <a:t>مثال:</a:t>
            </a:r>
          </a:p>
          <a:p>
            <a:r>
              <a:rPr lang="ar-SA" u="sng" dirty="0" smtClean="0"/>
              <a:t>الشوكة </a:t>
            </a:r>
            <a:r>
              <a:rPr lang="ar-SA" u="sng" dirty="0" err="1" smtClean="0"/>
              <a:t>و</a:t>
            </a:r>
            <a:r>
              <a:rPr lang="ar-SA" u="sng" dirty="0" smtClean="0"/>
              <a:t> السكينة:</a:t>
            </a:r>
          </a:p>
          <a:p>
            <a:r>
              <a:rPr lang="ar-SA" dirty="0" smtClean="0"/>
              <a:t>-يطعن بالشوكة</a:t>
            </a:r>
          </a:p>
          <a:p>
            <a:r>
              <a:rPr lang="ar-SA" dirty="0" smtClean="0"/>
              <a:t>-ثم يقوم بحركة قطع كما لو كان يقطع بسكينة.</a:t>
            </a:r>
          </a:p>
          <a:p>
            <a:r>
              <a:rPr lang="ar-SA" dirty="0" smtClean="0"/>
              <a:t>-ثم يحرك يده </a:t>
            </a:r>
            <a:r>
              <a:rPr lang="ar-SA" dirty="0" err="1" smtClean="0"/>
              <a:t>الى</a:t>
            </a:r>
            <a:r>
              <a:rPr lang="ar-SA" dirty="0" smtClean="0"/>
              <a:t> فمه كما لو كان يأكل.</a:t>
            </a:r>
          </a:p>
          <a:p>
            <a:pPr>
              <a:buNone/>
            </a:pPr>
            <a:r>
              <a:rPr lang="ar-SA" dirty="0" smtClean="0"/>
              <a:t>هنا يأخذ </a:t>
            </a:r>
            <a:r>
              <a:rPr lang="ar-SA" dirty="0" smtClean="0">
                <a:solidFill>
                  <a:srgbClr val="FF0000"/>
                </a:solidFill>
              </a:rPr>
              <a:t>درجة واحدة </a:t>
            </a:r>
            <a:r>
              <a:rPr lang="ar-SA" dirty="0" smtClean="0"/>
              <a:t>على فعل صحيح قام </a:t>
            </a:r>
            <a:r>
              <a:rPr lang="ar-SA" dirty="0" err="1" smtClean="0"/>
              <a:t>به</a:t>
            </a:r>
            <a:r>
              <a:rPr lang="ar-SA" dirty="0" smtClean="0"/>
              <a:t>.</a:t>
            </a:r>
            <a:endParaRPr lang="ar-S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152400" y="228600"/>
            <a:ext cx="7659688" cy="838200"/>
          </a:xfrm>
        </p:spPr>
        <p:txBody>
          <a:bodyPr/>
          <a:lstStyle/>
          <a:p>
            <a:r>
              <a:rPr lang="ar-SA" smtClean="0"/>
              <a:t>التعبير اليدوي</a:t>
            </a:r>
          </a:p>
        </p:txBody>
      </p:sp>
      <p:pic>
        <p:nvPicPr>
          <p:cNvPr id="81923" name="Content Placeholder 4" descr="التعبير اليدوي.jpeg"/>
          <p:cNvPicPr>
            <a:picLocks noGrp="1" noChangeAspect="1"/>
          </p:cNvPicPr>
          <p:nvPr>
            <p:ph idx="1"/>
          </p:nvPr>
        </p:nvPicPr>
        <p:blipFill>
          <a:blip r:embed="rId2" cstate="print"/>
          <a:srcRect t="7698" b="7623"/>
          <a:stretch>
            <a:fillRect/>
          </a:stretch>
        </p:blipFill>
        <p:spPr>
          <a:xfrm>
            <a:off x="827088" y="1125538"/>
            <a:ext cx="8316912" cy="3095625"/>
          </a:xfrm>
        </p:spPr>
      </p:pic>
      <p:pic>
        <p:nvPicPr>
          <p:cNvPr id="81924" name="Picture 5" descr="التعبير اليدوي 2.jpeg"/>
          <p:cNvPicPr>
            <a:picLocks noChangeAspect="1"/>
          </p:cNvPicPr>
          <p:nvPr/>
        </p:nvPicPr>
        <p:blipFill>
          <a:blip r:embed="rId3" cstate="print"/>
          <a:srcRect l="17052" t="6836" b="9723"/>
          <a:stretch>
            <a:fillRect/>
          </a:stretch>
        </p:blipFill>
        <p:spPr bwMode="auto">
          <a:xfrm>
            <a:off x="3419475" y="4221163"/>
            <a:ext cx="5689600" cy="263683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الإغلاق السمعي</a:t>
            </a:r>
            <a:endParaRPr lang="ar-SA" dirty="0"/>
          </a:p>
        </p:txBody>
      </p:sp>
      <p:sp>
        <p:nvSpPr>
          <p:cNvPr id="3" name="عنصر نائب للمحتوى 2"/>
          <p:cNvSpPr>
            <a:spLocks noGrp="1"/>
          </p:cNvSpPr>
          <p:nvPr>
            <p:ph idx="1"/>
          </p:nvPr>
        </p:nvSpPr>
        <p:spPr/>
        <p:txBody>
          <a:bodyPr/>
          <a:lstStyle/>
          <a:p>
            <a:r>
              <a:rPr lang="ar-SA" dirty="0" smtClean="0"/>
              <a:t>الأدوات :</a:t>
            </a:r>
          </a:p>
          <a:p>
            <a:r>
              <a:rPr lang="ar-SA" dirty="0" smtClean="0"/>
              <a:t>عبارة عن 30 كلمة ذات أصوات غير منطوقة(أي كلمات ذات حروف ناقصة).</a:t>
            </a:r>
          </a:p>
          <a:p>
            <a:r>
              <a:rPr lang="ar-SA" dirty="0" smtClean="0"/>
              <a:t>الطريقة:يعرض الممتحن كل كلمة مع حذف بعض الأصوات وعلى الطفل معرفة الكلمة كاملة.</a:t>
            </a:r>
          </a:p>
          <a:p>
            <a:r>
              <a:rPr lang="ar-SA" dirty="0" smtClean="0">
                <a:solidFill>
                  <a:srgbClr val="FF0000"/>
                </a:solidFill>
              </a:rPr>
              <a:t>وعلى المفحوص الحفاظ على نفس النغمة </a:t>
            </a:r>
            <a:r>
              <a:rPr lang="ar-SA" dirty="0" err="1" smtClean="0">
                <a:solidFill>
                  <a:srgbClr val="FF0000"/>
                </a:solidFill>
              </a:rPr>
              <a:t>و</a:t>
            </a:r>
            <a:r>
              <a:rPr lang="ar-SA" dirty="0" smtClean="0">
                <a:solidFill>
                  <a:srgbClr val="FF0000"/>
                </a:solidFill>
              </a:rPr>
              <a:t> التشديد.</a:t>
            </a:r>
          </a:p>
          <a:p>
            <a:pPr>
              <a:buNone/>
            </a:pPr>
            <a:endParaRPr lang="ar-S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الإغلاق السمعي</a:t>
            </a:r>
            <a:endParaRPr lang="ar-SA" dirty="0"/>
          </a:p>
        </p:txBody>
      </p:sp>
      <p:sp>
        <p:nvSpPr>
          <p:cNvPr id="3" name="عنصر نائب للمحتوى 2"/>
          <p:cNvSpPr>
            <a:spLocks noGrp="1"/>
          </p:cNvSpPr>
          <p:nvPr>
            <p:ph idx="1"/>
          </p:nvPr>
        </p:nvSpPr>
        <p:spPr/>
        <p:txBody>
          <a:bodyPr/>
          <a:lstStyle/>
          <a:p>
            <a:r>
              <a:rPr lang="ar-SA" dirty="0" smtClean="0"/>
              <a:t>التعليمات التطبيق:</a:t>
            </a:r>
          </a:p>
          <a:p>
            <a:r>
              <a:rPr lang="ar-SA" dirty="0" smtClean="0"/>
              <a:t>النظر في الملزمة.</a:t>
            </a:r>
          </a:p>
          <a:p>
            <a:endParaRPr lang="ar-SA" dirty="0" smtClean="0"/>
          </a:p>
          <a:p>
            <a:r>
              <a:rPr lang="ar-SA" dirty="0" smtClean="0"/>
              <a:t>سقف وقاعدة الاختبار:</a:t>
            </a:r>
          </a:p>
          <a:p>
            <a:r>
              <a:rPr lang="ar-SA" dirty="0" smtClean="0"/>
              <a:t>لا يوجد قاعدة للاختبار , فيطبق الاختبار من </a:t>
            </a:r>
            <a:r>
              <a:rPr lang="ar-SA" dirty="0" err="1" smtClean="0"/>
              <a:t>اول</a:t>
            </a:r>
            <a:r>
              <a:rPr lang="ar-SA" dirty="0" smtClean="0"/>
              <a:t> بغض النظر عن السن, </a:t>
            </a:r>
            <a:r>
              <a:rPr lang="ar-SA" dirty="0" smtClean="0">
                <a:solidFill>
                  <a:srgbClr val="FF0000"/>
                </a:solidFill>
              </a:rPr>
              <a:t>سقف الاختبار </a:t>
            </a:r>
            <a:r>
              <a:rPr lang="ar-SA" dirty="0" smtClean="0"/>
              <a:t>إذا فشل المفحوص في 3فقرات متتالية.</a:t>
            </a:r>
          </a:p>
          <a:p>
            <a:endParaRPr lang="ar-S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الإغلاق السمعي</a:t>
            </a:r>
            <a:endParaRPr lang="ar-SA" dirty="0"/>
          </a:p>
        </p:txBody>
      </p:sp>
      <p:sp>
        <p:nvSpPr>
          <p:cNvPr id="3" name="عنصر نائب للمحتوى 2"/>
          <p:cNvSpPr>
            <a:spLocks noGrp="1"/>
          </p:cNvSpPr>
          <p:nvPr>
            <p:ph idx="1"/>
          </p:nvPr>
        </p:nvSpPr>
        <p:spPr/>
        <p:txBody>
          <a:bodyPr>
            <a:normAutofit/>
          </a:bodyPr>
          <a:lstStyle/>
          <a:p>
            <a:endParaRPr lang="ar-SA" dirty="0" smtClean="0"/>
          </a:p>
          <a:p>
            <a:endParaRPr lang="ar-SA" dirty="0" smtClean="0"/>
          </a:p>
          <a:p>
            <a:r>
              <a:rPr lang="ar-SA" dirty="0" smtClean="0"/>
              <a:t>الدرجة النهائية:</a:t>
            </a:r>
          </a:p>
          <a:p>
            <a:r>
              <a:rPr lang="ar-SA" dirty="0" smtClean="0"/>
              <a:t>عدد الكلمات التي يستطيع المفحوص </a:t>
            </a:r>
            <a:r>
              <a:rPr lang="ar-SA" dirty="0" err="1" smtClean="0"/>
              <a:t>اكمالها</a:t>
            </a:r>
            <a:r>
              <a:rPr lang="ar-SA" dirty="0" smtClean="0"/>
              <a:t> بشكل صحيح.(لا يوجد درجة للكلمات المرادفة </a:t>
            </a:r>
            <a:r>
              <a:rPr lang="ar-SA" dirty="0" err="1" smtClean="0"/>
              <a:t>او</a:t>
            </a:r>
            <a:r>
              <a:rPr lang="ar-SA" dirty="0" smtClean="0"/>
              <a:t> التعريفات).</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52400" y="228600"/>
            <a:ext cx="7659688" cy="838200"/>
          </a:xfrm>
        </p:spPr>
        <p:txBody>
          <a:bodyPr/>
          <a:lstStyle/>
          <a:p>
            <a:r>
              <a:rPr lang="en-US" smtClean="0"/>
              <a:t>وصف المقياس </a:t>
            </a:r>
            <a:endParaRPr lang="ar-SA" smtClean="0"/>
          </a:p>
        </p:txBody>
      </p:sp>
      <p:sp>
        <p:nvSpPr>
          <p:cNvPr id="70659" name="Content Placeholder 2"/>
          <p:cNvSpPr>
            <a:spLocks noGrp="1"/>
          </p:cNvSpPr>
          <p:nvPr>
            <p:ph idx="1"/>
          </p:nvPr>
        </p:nvSpPr>
        <p:spPr/>
        <p:txBody>
          <a:bodyPr>
            <a:normAutofit fontScale="92500" lnSpcReduction="20000"/>
          </a:bodyPr>
          <a:lstStyle/>
          <a:p>
            <a:pPr marL="179388">
              <a:buFontTx/>
              <a:buNone/>
            </a:pPr>
            <a:r>
              <a:rPr lang="en-US" smtClean="0"/>
              <a:t>10. اختبار التذكر البصري: ويقيس قدرة الطفل على تذكر الأشكال لا معنى لها بطريقة متسلسلة حيث يعرض على المفحوص كل شكل من تلك الأشكال لمدة خمس ثوان ويصل مدى تلك الأشكال إلى ثمانية أشكال</a:t>
            </a:r>
            <a:br>
              <a:rPr lang="en-US" smtClean="0"/>
            </a:br>
            <a:r>
              <a:rPr lang="en-US" smtClean="0"/>
              <a:t>11. اختبار الإكمال السمعي: ويقيس قدرة الطفل على إكمال مفردات ناقصة متدرجة في مستوى صعوبتها </a:t>
            </a:r>
            <a:br>
              <a:rPr lang="en-US" smtClean="0"/>
            </a:br>
            <a:r>
              <a:rPr lang="en-US" smtClean="0"/>
              <a:t>12. اختبار التركيب الصوتي : وهو اختباراحتياطي ويقيس قدرة الطفل على تركيب الأدوات معا حيث يطلب من المفحوص أن يركب الأصوات التي يسمعها بفاصل زمني قدره نصف ثانية بين كل صوت وآخر حيث يبدأ الفاحص بعرض أصوات الكلمات ذات معنى ثم ينتهي بعرض أصوات لكلمات لا معنى لها.</a:t>
            </a:r>
            <a:br>
              <a:rPr lang="en-US" smtClean="0"/>
            </a:br>
            <a:endParaRPr lang="ar-SA"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الإغلاق السمعي</a:t>
            </a:r>
            <a:endParaRPr lang="ar-SA" dirty="0"/>
          </a:p>
        </p:txBody>
      </p:sp>
      <p:sp>
        <p:nvSpPr>
          <p:cNvPr id="3" name="عنصر نائب للمحتوى 2"/>
          <p:cNvSpPr>
            <a:spLocks noGrp="1"/>
          </p:cNvSpPr>
          <p:nvPr>
            <p:ph idx="1"/>
          </p:nvPr>
        </p:nvSpPr>
        <p:spPr/>
        <p:txBody>
          <a:bodyPr/>
          <a:lstStyle/>
          <a:p>
            <a:r>
              <a:rPr lang="ar-SA" dirty="0" smtClean="0"/>
              <a:t>ملاحظة:</a:t>
            </a:r>
          </a:p>
          <a:p>
            <a:r>
              <a:rPr lang="ar-SA" dirty="0" err="1" smtClean="0"/>
              <a:t>اذا</a:t>
            </a:r>
            <a:r>
              <a:rPr lang="ar-SA" dirty="0" smtClean="0"/>
              <a:t> أكمل المفحوص الكلمة بشكل صحيح ,ولكن ليست مثل </a:t>
            </a:r>
            <a:r>
              <a:rPr lang="ar-SA" dirty="0" err="1" smtClean="0"/>
              <a:t>الاجابة</a:t>
            </a:r>
            <a:r>
              <a:rPr lang="ar-SA" dirty="0" smtClean="0"/>
              <a:t> الموجودة في الكتيب تحسب له الدرجة لأنة الهدف من الاختبار </a:t>
            </a:r>
            <a:r>
              <a:rPr lang="ar-SA" dirty="0" err="1" smtClean="0"/>
              <a:t>الاغلاق</a:t>
            </a:r>
            <a:r>
              <a:rPr lang="ar-SA" dirty="0" smtClean="0"/>
              <a:t> السمعي ككل وليست لكلمة محددة مسبقة فقط.</a:t>
            </a:r>
          </a:p>
          <a:p>
            <a:r>
              <a:rPr lang="ar-SA" dirty="0" smtClean="0"/>
              <a:t>مثال:</a:t>
            </a:r>
          </a:p>
          <a:p>
            <a:r>
              <a:rPr lang="ar-SA" dirty="0" smtClean="0"/>
              <a:t>فقرة رقم 21(</a:t>
            </a:r>
            <a:r>
              <a:rPr lang="ar-SA" dirty="0" err="1" smtClean="0"/>
              <a:t>سا</a:t>
            </a:r>
            <a:r>
              <a:rPr lang="ar-SA" dirty="0" smtClean="0"/>
              <a:t>... )</a:t>
            </a:r>
            <a:r>
              <a:rPr lang="ar-SA" dirty="0" err="1" smtClean="0"/>
              <a:t>الاجابة</a:t>
            </a:r>
            <a:r>
              <a:rPr lang="ar-SA" dirty="0" smtClean="0"/>
              <a:t> المذكورة (ساعة)</a:t>
            </a:r>
          </a:p>
          <a:p>
            <a:r>
              <a:rPr lang="ar-SA" dirty="0" smtClean="0"/>
              <a:t>فلو ذكر المفحوص (سائق) </a:t>
            </a:r>
            <a:r>
              <a:rPr lang="ar-SA" dirty="0" err="1" smtClean="0"/>
              <a:t>او</a:t>
            </a:r>
            <a:r>
              <a:rPr lang="ar-SA" dirty="0" smtClean="0"/>
              <a:t> (ساحة) تعتبر صحيحة .</a:t>
            </a:r>
          </a:p>
          <a:p>
            <a:endParaRPr lang="ar-SA"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52400" y="228600"/>
            <a:ext cx="7659688" cy="838200"/>
          </a:xfrm>
        </p:spPr>
        <p:txBody>
          <a:bodyPr/>
          <a:lstStyle/>
          <a:p>
            <a:r>
              <a:rPr lang="ar-SA" smtClean="0"/>
              <a:t>الاغلاق السمعي</a:t>
            </a:r>
          </a:p>
        </p:txBody>
      </p:sp>
      <p:pic>
        <p:nvPicPr>
          <p:cNvPr id="82947" name="Content Placeholder 3" descr="الاغلاق السمعي.jpeg"/>
          <p:cNvPicPr>
            <a:picLocks noGrp="1" noChangeAspect="1"/>
          </p:cNvPicPr>
          <p:nvPr>
            <p:ph idx="1"/>
          </p:nvPr>
        </p:nvPicPr>
        <p:blipFill>
          <a:blip r:embed="rId2" cstate="print"/>
          <a:srcRect/>
          <a:stretch>
            <a:fillRect/>
          </a:stretch>
        </p:blipFill>
        <p:spPr>
          <a:xfrm>
            <a:off x="61913" y="1196975"/>
            <a:ext cx="9055100" cy="5661025"/>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طريقة تصحيح المقياس</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يصحح المقياس بطريقة يدوية, مع معرفة استخدام الجداول+معاني الرموز.</a:t>
            </a:r>
          </a:p>
          <a:p>
            <a:pPr>
              <a:buNone/>
            </a:pPr>
            <a:endParaRPr lang="ar-SA" dirty="0" smtClean="0"/>
          </a:p>
          <a:p>
            <a:r>
              <a:rPr lang="ar-SA" dirty="0" smtClean="0"/>
              <a:t>الدرجات التي يتم استخراجها:</a:t>
            </a:r>
          </a:p>
          <a:p>
            <a:r>
              <a:rPr lang="ar-SA" dirty="0" smtClean="0"/>
              <a:t>الدرجات الخام.</a:t>
            </a:r>
          </a:p>
          <a:p>
            <a:r>
              <a:rPr lang="ar-SA" dirty="0" smtClean="0"/>
              <a:t>ثم الدرجة القياسية(</a:t>
            </a:r>
            <a:r>
              <a:rPr lang="en-US" dirty="0" smtClean="0"/>
              <a:t>Table1</a:t>
            </a:r>
            <a:r>
              <a:rPr lang="ar-SA" dirty="0" smtClean="0"/>
              <a:t>)    إتباع الأسهم الموجودة</a:t>
            </a:r>
          </a:p>
          <a:p>
            <a:pPr>
              <a:buNone/>
            </a:pPr>
            <a:r>
              <a:rPr lang="ar-SA" dirty="0" smtClean="0"/>
              <a:t>                                       في صفحة التشخيص.</a:t>
            </a:r>
          </a:p>
          <a:p>
            <a:r>
              <a:rPr lang="ar-SA" dirty="0" smtClean="0"/>
              <a:t>ثم الدرجة العمرية (</a:t>
            </a:r>
            <a:r>
              <a:rPr lang="en-US" dirty="0" smtClean="0"/>
              <a:t>Table2</a:t>
            </a:r>
            <a:r>
              <a:rPr lang="ar-SA" dirty="0" smtClean="0"/>
              <a:t>)</a:t>
            </a:r>
          </a:p>
        </p:txBody>
      </p:sp>
      <p:sp>
        <p:nvSpPr>
          <p:cNvPr id="4" name="قوس كبير أيسر 3"/>
          <p:cNvSpPr/>
          <p:nvPr/>
        </p:nvSpPr>
        <p:spPr>
          <a:xfrm>
            <a:off x="4143372" y="3500438"/>
            <a:ext cx="500066" cy="2071702"/>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52400" y="228600"/>
            <a:ext cx="7659688" cy="838200"/>
          </a:xfrm>
        </p:spPr>
        <p:txBody>
          <a:bodyPr/>
          <a:lstStyle/>
          <a:p>
            <a:endParaRPr lang="ar-SA" smtClean="0"/>
          </a:p>
        </p:txBody>
      </p:sp>
      <p:sp>
        <p:nvSpPr>
          <p:cNvPr id="84995" name="Content Placeholder 2"/>
          <p:cNvSpPr>
            <a:spLocks noGrp="1"/>
          </p:cNvSpPr>
          <p:nvPr>
            <p:ph idx="1"/>
          </p:nvPr>
        </p:nvSpPr>
        <p:spPr>
          <a:xfrm>
            <a:off x="5076825" y="1196975"/>
            <a:ext cx="3914775" cy="4572000"/>
          </a:xfrm>
        </p:spPr>
        <p:txBody>
          <a:bodyPr>
            <a:normAutofit fontScale="92500" lnSpcReduction="10000"/>
          </a:bodyPr>
          <a:lstStyle/>
          <a:p>
            <a:pPr marL="514350" indent="-514350">
              <a:lnSpc>
                <a:spcPct val="150000"/>
              </a:lnSpc>
              <a:buFontTx/>
              <a:buAutoNum type="arabicParenR"/>
            </a:pPr>
            <a:r>
              <a:rPr lang="ar-SA" smtClean="0"/>
              <a:t>الاستقبال السمعي </a:t>
            </a:r>
            <a:r>
              <a:rPr lang="en-US" smtClean="0"/>
              <a:t>ar </a:t>
            </a:r>
            <a:endParaRPr lang="ar-SA" smtClean="0"/>
          </a:p>
          <a:p>
            <a:pPr marL="514350" indent="-514350">
              <a:lnSpc>
                <a:spcPct val="150000"/>
              </a:lnSpc>
              <a:buFontTx/>
              <a:buAutoNum type="arabicParenR"/>
            </a:pPr>
            <a:r>
              <a:rPr lang="ar-SA" smtClean="0"/>
              <a:t>الاستقبال البصري </a:t>
            </a:r>
            <a:r>
              <a:rPr lang="en-US" smtClean="0"/>
              <a:t> vr </a:t>
            </a:r>
            <a:endParaRPr lang="ar-SA" smtClean="0"/>
          </a:p>
          <a:p>
            <a:pPr marL="514350" indent="-514350">
              <a:lnSpc>
                <a:spcPct val="150000"/>
              </a:lnSpc>
              <a:buFontTx/>
              <a:buAutoNum type="arabicParenR"/>
            </a:pPr>
            <a:r>
              <a:rPr lang="ar-SA" smtClean="0"/>
              <a:t>التداعي السمعي </a:t>
            </a:r>
            <a:r>
              <a:rPr lang="en-US" smtClean="0"/>
              <a:t>aa </a:t>
            </a:r>
            <a:endParaRPr lang="ar-SA" smtClean="0"/>
          </a:p>
          <a:p>
            <a:pPr marL="514350" indent="-514350">
              <a:lnSpc>
                <a:spcPct val="150000"/>
              </a:lnSpc>
              <a:buFontTx/>
              <a:buAutoNum type="arabicParenR"/>
            </a:pPr>
            <a:r>
              <a:rPr lang="ar-SA" smtClean="0"/>
              <a:t>التداعي البصري  </a:t>
            </a:r>
            <a:r>
              <a:rPr lang="en-US" smtClean="0"/>
              <a:t>va</a:t>
            </a:r>
            <a:endParaRPr lang="ar-SA" smtClean="0"/>
          </a:p>
          <a:p>
            <a:pPr marL="514350" indent="-514350">
              <a:lnSpc>
                <a:spcPct val="150000"/>
              </a:lnSpc>
              <a:buFontTx/>
              <a:buAutoNum type="arabicParenR"/>
            </a:pPr>
            <a:r>
              <a:rPr lang="ar-SA" smtClean="0"/>
              <a:t>التعبير اللغوي </a:t>
            </a:r>
            <a:r>
              <a:rPr lang="en-US" smtClean="0"/>
              <a:t>ve </a:t>
            </a:r>
            <a:endParaRPr lang="ar-SA" smtClean="0"/>
          </a:p>
          <a:p>
            <a:pPr marL="514350" indent="-514350">
              <a:lnSpc>
                <a:spcPct val="150000"/>
              </a:lnSpc>
              <a:buFontTx/>
              <a:buAutoNum type="arabicParenR"/>
            </a:pPr>
            <a:r>
              <a:rPr lang="ar-SA" smtClean="0"/>
              <a:t>التعبير اليدوي  </a:t>
            </a:r>
            <a:r>
              <a:rPr lang="en-US" smtClean="0"/>
              <a:t>me</a:t>
            </a:r>
            <a:endParaRPr lang="ar-SA" smtClean="0"/>
          </a:p>
        </p:txBody>
      </p:sp>
      <p:sp>
        <p:nvSpPr>
          <p:cNvPr id="5" name="TextBox 4"/>
          <p:cNvSpPr txBox="1"/>
          <p:nvPr/>
        </p:nvSpPr>
        <p:spPr>
          <a:xfrm>
            <a:off x="1258888" y="1241425"/>
            <a:ext cx="3529012" cy="4275138"/>
          </a:xfrm>
          <a:prstGeom prst="rect">
            <a:avLst/>
          </a:prstGeom>
          <a:noFill/>
        </p:spPr>
        <p:txBody>
          <a:bodyPr rtlCol="1">
            <a:spAutoFit/>
          </a:bodyPr>
          <a:lstStyle/>
          <a:p>
            <a:pPr marL="514350" indent="-514350" rtl="1">
              <a:lnSpc>
                <a:spcPct val="150000"/>
              </a:lnSpc>
              <a:spcBef>
                <a:spcPts val="600"/>
              </a:spcBef>
              <a:buFont typeface="+mj-lt"/>
              <a:buAutoNum type="arabicParenR" startAt="7"/>
              <a:defRPr/>
            </a:pPr>
            <a:r>
              <a:rPr lang="ar-SA" sz="2800" dirty="0">
                <a:latin typeface="+mn-lt"/>
              </a:rPr>
              <a:t>الاغلاق اللغوي </a:t>
            </a:r>
            <a:r>
              <a:rPr lang="en-US" sz="2800" dirty="0" err="1">
                <a:latin typeface="+mn-lt"/>
              </a:rPr>
              <a:t>Gc</a:t>
            </a:r>
            <a:r>
              <a:rPr lang="en-US" sz="2800" dirty="0">
                <a:latin typeface="+mn-lt"/>
              </a:rPr>
              <a:t> </a:t>
            </a:r>
            <a:endParaRPr lang="ar-SA" sz="2800" dirty="0">
              <a:latin typeface="+mn-lt"/>
            </a:endParaRPr>
          </a:p>
          <a:p>
            <a:pPr marL="514350" indent="-514350" rtl="1">
              <a:lnSpc>
                <a:spcPct val="150000"/>
              </a:lnSpc>
              <a:spcBef>
                <a:spcPts val="600"/>
              </a:spcBef>
              <a:buFont typeface="+mj-lt"/>
              <a:buAutoNum type="arabicParenR" startAt="7"/>
              <a:defRPr/>
            </a:pPr>
            <a:r>
              <a:rPr lang="ar-SA" sz="2800" dirty="0">
                <a:latin typeface="+mn-lt"/>
              </a:rPr>
              <a:t>الاغلاق البصري </a:t>
            </a:r>
            <a:r>
              <a:rPr lang="en-US" sz="2800" dirty="0" err="1">
                <a:latin typeface="+mn-lt"/>
              </a:rPr>
              <a:t>vc</a:t>
            </a:r>
            <a:r>
              <a:rPr lang="en-US" sz="2800" dirty="0">
                <a:latin typeface="+mn-lt"/>
              </a:rPr>
              <a:t> </a:t>
            </a:r>
            <a:endParaRPr lang="ar-SA" sz="2800" dirty="0">
              <a:latin typeface="+mn-lt"/>
            </a:endParaRPr>
          </a:p>
          <a:p>
            <a:pPr marL="514350" indent="-514350" rtl="1">
              <a:lnSpc>
                <a:spcPct val="150000"/>
              </a:lnSpc>
              <a:spcBef>
                <a:spcPts val="600"/>
              </a:spcBef>
              <a:buFont typeface="+mj-lt"/>
              <a:buAutoNum type="arabicParenR" startAt="7"/>
              <a:defRPr/>
            </a:pPr>
            <a:r>
              <a:rPr lang="ar-SA" sz="2800" dirty="0">
                <a:latin typeface="+mn-lt"/>
              </a:rPr>
              <a:t>الذاكرة السمعية </a:t>
            </a:r>
            <a:r>
              <a:rPr lang="en-US" sz="2800" dirty="0">
                <a:latin typeface="+mn-lt"/>
              </a:rPr>
              <a:t> am </a:t>
            </a:r>
            <a:endParaRPr lang="ar-SA" sz="2800" dirty="0">
              <a:latin typeface="+mn-lt"/>
            </a:endParaRPr>
          </a:p>
          <a:p>
            <a:pPr marL="514350" indent="-514350" rtl="1">
              <a:lnSpc>
                <a:spcPct val="150000"/>
              </a:lnSpc>
              <a:spcBef>
                <a:spcPts val="600"/>
              </a:spcBef>
              <a:defRPr/>
            </a:pPr>
            <a:r>
              <a:rPr lang="ar-SA" sz="2800" dirty="0">
                <a:latin typeface="+mn-lt"/>
              </a:rPr>
              <a:t>10) الذاكرة البصرية  </a:t>
            </a:r>
            <a:r>
              <a:rPr lang="en-US" sz="2800" dirty="0" err="1">
                <a:latin typeface="+mn-lt"/>
              </a:rPr>
              <a:t>vm</a:t>
            </a:r>
            <a:endParaRPr lang="ar-SA" sz="2800" dirty="0">
              <a:latin typeface="+mn-lt"/>
            </a:endParaRPr>
          </a:p>
          <a:p>
            <a:pPr marL="514350" indent="-514350" rtl="1">
              <a:lnSpc>
                <a:spcPct val="150000"/>
              </a:lnSpc>
              <a:spcBef>
                <a:spcPts val="600"/>
              </a:spcBef>
              <a:defRPr/>
            </a:pPr>
            <a:r>
              <a:rPr lang="ar-SA" sz="2800" dirty="0">
                <a:latin typeface="+mn-lt"/>
              </a:rPr>
              <a:t>11) الاغلاق السمعي </a:t>
            </a:r>
            <a:r>
              <a:rPr lang="en-US" sz="2800" dirty="0">
                <a:latin typeface="+mn-lt"/>
              </a:rPr>
              <a:t>ac </a:t>
            </a:r>
            <a:endParaRPr lang="ar-SA" sz="2800" dirty="0">
              <a:latin typeface="+mn-lt"/>
            </a:endParaRPr>
          </a:p>
          <a:p>
            <a:pPr marL="514350" indent="-514350" rtl="1">
              <a:lnSpc>
                <a:spcPct val="150000"/>
              </a:lnSpc>
              <a:spcBef>
                <a:spcPts val="600"/>
              </a:spcBef>
              <a:defRPr/>
            </a:pPr>
            <a:r>
              <a:rPr lang="ar-SA" sz="2800" dirty="0">
                <a:latin typeface="+mn-lt"/>
              </a:rPr>
              <a:t>12) مزج الأصوات </a:t>
            </a:r>
            <a:r>
              <a:rPr lang="en-US" sz="2800" dirty="0" err="1">
                <a:latin typeface="+mn-lt"/>
              </a:rPr>
              <a:t>sb</a:t>
            </a:r>
            <a:r>
              <a:rPr lang="en-US" sz="2800" dirty="0">
                <a:latin typeface="+mn-lt"/>
              </a:rPr>
              <a:t> </a:t>
            </a:r>
            <a:endParaRPr lang="ar-SA" sz="2800" dirty="0">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52400" y="228600"/>
            <a:ext cx="7659688" cy="838200"/>
          </a:xfrm>
        </p:spPr>
        <p:txBody>
          <a:bodyPr/>
          <a:lstStyle/>
          <a:p>
            <a:r>
              <a:rPr lang="ar-SA" smtClean="0"/>
              <a:t>صفحة التلخيص</a:t>
            </a:r>
          </a:p>
        </p:txBody>
      </p:sp>
      <p:pic>
        <p:nvPicPr>
          <p:cNvPr id="86019" name="Content Placeholder 3" descr="صفحة التلخيص.jpeg"/>
          <p:cNvPicPr>
            <a:picLocks noGrp="1" noChangeAspect="1"/>
          </p:cNvPicPr>
          <p:nvPr>
            <p:ph idx="1"/>
          </p:nvPr>
        </p:nvPicPr>
        <p:blipFill>
          <a:blip r:embed="rId2" cstate="print"/>
          <a:srcRect/>
          <a:stretch>
            <a:fillRect/>
          </a:stretch>
        </p:blipFill>
        <p:spPr>
          <a:xfrm>
            <a:off x="250825" y="1352550"/>
            <a:ext cx="8502650" cy="550545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52400" y="228600"/>
            <a:ext cx="7659688" cy="838200"/>
          </a:xfrm>
        </p:spPr>
        <p:txBody>
          <a:bodyPr/>
          <a:lstStyle/>
          <a:p>
            <a:r>
              <a:rPr lang="ar-SA" smtClean="0"/>
              <a:t>جدول ملامح القدرات</a:t>
            </a:r>
          </a:p>
        </p:txBody>
      </p:sp>
      <p:pic>
        <p:nvPicPr>
          <p:cNvPr id="87043" name="Content Placeholder 3" descr="جدول ملامح القدرات.jpeg"/>
          <p:cNvPicPr>
            <a:picLocks noGrp="1" noChangeAspect="1"/>
          </p:cNvPicPr>
          <p:nvPr>
            <p:ph idx="1"/>
          </p:nvPr>
        </p:nvPicPr>
        <p:blipFill>
          <a:blip r:embed="rId2" cstate="print"/>
          <a:srcRect/>
          <a:stretch>
            <a:fillRect/>
          </a:stretch>
        </p:blipFill>
        <p:spPr>
          <a:xfrm>
            <a:off x="0" y="1012825"/>
            <a:ext cx="8994775" cy="58451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52400" y="228600"/>
            <a:ext cx="7659688" cy="838200"/>
          </a:xfrm>
        </p:spPr>
        <p:txBody>
          <a:bodyPr/>
          <a:lstStyle/>
          <a:p>
            <a:r>
              <a:rPr lang="en-US" smtClean="0"/>
              <a:t>وصف المقياس </a:t>
            </a:r>
            <a:endParaRPr lang="ar-SA" smtClean="0"/>
          </a:p>
        </p:txBody>
      </p:sp>
      <p:sp>
        <p:nvSpPr>
          <p:cNvPr id="71683" name="Content Placeholder 2"/>
          <p:cNvSpPr>
            <a:spLocks noGrp="1"/>
          </p:cNvSpPr>
          <p:nvPr>
            <p:ph idx="1"/>
          </p:nvPr>
        </p:nvSpPr>
        <p:spPr>
          <a:xfrm>
            <a:off x="990600" y="1268413"/>
            <a:ext cx="8001000" cy="4572000"/>
          </a:xfrm>
        </p:spPr>
        <p:txBody>
          <a:bodyPr>
            <a:noAutofit/>
          </a:bodyPr>
          <a:lstStyle/>
          <a:p>
            <a:pPr marL="179388"/>
            <a:r>
              <a:rPr lang="en-US" sz="2800" b="1" dirty="0" err="1" smtClean="0"/>
              <a:t>دلالات</a:t>
            </a:r>
            <a:r>
              <a:rPr lang="en-US" sz="2800" b="1" dirty="0" smtClean="0"/>
              <a:t> </a:t>
            </a:r>
            <a:r>
              <a:rPr lang="en-US" sz="2800" b="1" dirty="0" err="1" smtClean="0"/>
              <a:t>ثبات</a:t>
            </a:r>
            <a:r>
              <a:rPr lang="en-US" sz="2800" b="1" dirty="0" smtClean="0"/>
              <a:t> </a:t>
            </a:r>
            <a:r>
              <a:rPr lang="en-US" sz="2800" b="1" dirty="0" err="1" smtClean="0"/>
              <a:t>المقياس</a:t>
            </a:r>
            <a:r>
              <a:rPr lang="en-US" sz="2800" b="1" dirty="0" smtClean="0"/>
              <a:t> </a:t>
            </a:r>
            <a:r>
              <a:rPr lang="en-US" sz="2800" dirty="0" smtClean="0"/>
              <a:t/>
            </a:r>
            <a:br>
              <a:rPr lang="en-US" sz="2800" dirty="0" smtClean="0"/>
            </a:br>
            <a:r>
              <a:rPr lang="en-US" sz="2800" dirty="0" err="1" smtClean="0"/>
              <a:t>توفرت</a:t>
            </a:r>
            <a:r>
              <a:rPr lang="en-US" sz="2800" dirty="0" smtClean="0"/>
              <a:t> </a:t>
            </a:r>
            <a:r>
              <a:rPr lang="en-US" sz="2800" dirty="0" err="1" smtClean="0"/>
              <a:t>دلالات</a:t>
            </a:r>
            <a:r>
              <a:rPr lang="en-US" sz="2800" dirty="0" smtClean="0"/>
              <a:t> </a:t>
            </a:r>
            <a:r>
              <a:rPr lang="en-US" sz="2800" dirty="0" err="1" smtClean="0"/>
              <a:t>عن</a:t>
            </a:r>
            <a:r>
              <a:rPr lang="en-US" sz="2800" dirty="0" smtClean="0"/>
              <a:t> </a:t>
            </a:r>
            <a:r>
              <a:rPr lang="en-US" sz="2800" dirty="0" err="1" smtClean="0"/>
              <a:t>ثبات</a:t>
            </a:r>
            <a:r>
              <a:rPr lang="en-US" sz="2800" dirty="0" smtClean="0"/>
              <a:t> </a:t>
            </a:r>
            <a:r>
              <a:rPr lang="en-US" sz="2800" dirty="0" err="1" smtClean="0"/>
              <a:t>المقياس</a:t>
            </a:r>
            <a:r>
              <a:rPr lang="en-US" sz="2800" dirty="0" smtClean="0"/>
              <a:t> </a:t>
            </a:r>
            <a:r>
              <a:rPr lang="en-US" sz="2800" dirty="0" err="1" smtClean="0"/>
              <a:t>في</a:t>
            </a:r>
            <a:r>
              <a:rPr lang="en-US" sz="2800" dirty="0" smtClean="0"/>
              <a:t> </a:t>
            </a:r>
            <a:r>
              <a:rPr lang="en-US" sz="2800" dirty="0" err="1" smtClean="0"/>
              <a:t>صورته</a:t>
            </a:r>
            <a:r>
              <a:rPr lang="en-US" sz="2800" dirty="0" smtClean="0"/>
              <a:t> </a:t>
            </a:r>
            <a:r>
              <a:rPr lang="en-US" sz="2800" dirty="0" err="1" smtClean="0"/>
              <a:t>الاصلية</a:t>
            </a:r>
            <a:r>
              <a:rPr lang="en-US" sz="2800" dirty="0" smtClean="0"/>
              <a:t> </a:t>
            </a:r>
            <a:r>
              <a:rPr lang="en-US" sz="2800" dirty="0" err="1" smtClean="0"/>
              <a:t>إذ</a:t>
            </a:r>
            <a:r>
              <a:rPr lang="en-US" sz="2800" dirty="0" smtClean="0"/>
              <a:t> </a:t>
            </a:r>
            <a:r>
              <a:rPr lang="en-US" sz="2800" dirty="0" err="1" smtClean="0"/>
              <a:t>يتضمن</a:t>
            </a:r>
            <a:r>
              <a:rPr lang="en-US" sz="2800" dirty="0" smtClean="0"/>
              <a:t> </a:t>
            </a:r>
            <a:r>
              <a:rPr lang="en-US" sz="2800" dirty="0" err="1" smtClean="0"/>
              <a:t>دليل</a:t>
            </a:r>
            <a:r>
              <a:rPr lang="en-US" sz="2800" dirty="0" smtClean="0"/>
              <a:t> </a:t>
            </a:r>
            <a:r>
              <a:rPr lang="en-US" sz="2800" dirty="0" err="1" smtClean="0"/>
              <a:t>المقياس</a:t>
            </a:r>
            <a:r>
              <a:rPr lang="en-US" sz="2800" dirty="0" smtClean="0"/>
              <a:t> </a:t>
            </a:r>
            <a:r>
              <a:rPr lang="en-US" sz="2800" dirty="0" err="1" smtClean="0"/>
              <a:t>الأصلي</a:t>
            </a:r>
            <a:r>
              <a:rPr lang="en-US" sz="2800" dirty="0" smtClean="0"/>
              <a:t> , </a:t>
            </a:r>
            <a:r>
              <a:rPr lang="en-US" sz="2800" dirty="0" err="1" smtClean="0"/>
              <a:t>وصفا</a:t>
            </a:r>
            <a:r>
              <a:rPr lang="en-US" sz="2800" dirty="0" smtClean="0"/>
              <a:t> </a:t>
            </a:r>
            <a:r>
              <a:rPr lang="en-US" sz="2800" dirty="0" err="1" smtClean="0"/>
              <a:t>لدلالات</a:t>
            </a:r>
            <a:r>
              <a:rPr lang="en-US" sz="2800" dirty="0" smtClean="0"/>
              <a:t> </a:t>
            </a:r>
            <a:r>
              <a:rPr lang="en-US" sz="2800" dirty="0" err="1" smtClean="0"/>
              <a:t>ثبات</a:t>
            </a:r>
            <a:r>
              <a:rPr lang="en-US" sz="2800" dirty="0" smtClean="0"/>
              <a:t> </a:t>
            </a:r>
            <a:r>
              <a:rPr lang="en-US" sz="2800" dirty="0" err="1" smtClean="0"/>
              <a:t>المقياس</a:t>
            </a:r>
            <a:r>
              <a:rPr lang="en-US" sz="2800" dirty="0" smtClean="0"/>
              <a:t> </a:t>
            </a:r>
            <a:r>
              <a:rPr lang="en-US" sz="2800" dirty="0" err="1" smtClean="0"/>
              <a:t>حيث</a:t>
            </a:r>
            <a:r>
              <a:rPr lang="en-US" sz="2800" dirty="0" smtClean="0"/>
              <a:t> </a:t>
            </a:r>
            <a:r>
              <a:rPr lang="en-US" sz="2800" dirty="0" err="1" smtClean="0"/>
              <a:t>أشارت</a:t>
            </a:r>
            <a:r>
              <a:rPr lang="en-US" sz="2800" dirty="0" smtClean="0"/>
              <a:t> </a:t>
            </a:r>
            <a:r>
              <a:rPr lang="en-US" sz="2800" dirty="0" err="1" smtClean="0"/>
              <a:t>نتائج</a:t>
            </a:r>
            <a:r>
              <a:rPr lang="en-US" sz="2800" dirty="0" smtClean="0"/>
              <a:t> </a:t>
            </a:r>
            <a:r>
              <a:rPr lang="en-US" sz="2800" dirty="0" err="1" smtClean="0"/>
              <a:t>الدراسات</a:t>
            </a:r>
            <a:r>
              <a:rPr lang="en-US" sz="2800" dirty="0" smtClean="0"/>
              <a:t> </a:t>
            </a:r>
            <a:r>
              <a:rPr lang="en-US" sz="2800" dirty="0" err="1" smtClean="0"/>
              <a:t>التي</a:t>
            </a:r>
            <a:r>
              <a:rPr lang="en-US" sz="2800" dirty="0" smtClean="0"/>
              <a:t> </a:t>
            </a:r>
            <a:r>
              <a:rPr lang="en-US" sz="2800" dirty="0" err="1" smtClean="0"/>
              <a:t>أجريت</a:t>
            </a:r>
            <a:r>
              <a:rPr lang="en-US" sz="2800" dirty="0" smtClean="0"/>
              <a:t> </a:t>
            </a:r>
            <a:r>
              <a:rPr lang="en-US" sz="2800" dirty="0" err="1" smtClean="0"/>
              <a:t>وفق</a:t>
            </a:r>
            <a:r>
              <a:rPr lang="en-US" sz="2800" dirty="0" smtClean="0"/>
              <a:t> </a:t>
            </a:r>
            <a:r>
              <a:rPr lang="en-US" sz="2800" dirty="0" err="1" smtClean="0"/>
              <a:t>تلك</a:t>
            </a:r>
            <a:r>
              <a:rPr lang="en-US" sz="2800" dirty="0" smtClean="0"/>
              <a:t> </a:t>
            </a:r>
            <a:r>
              <a:rPr lang="en-US" sz="2800" dirty="0" err="1" smtClean="0"/>
              <a:t>الطريقة</a:t>
            </a:r>
            <a:r>
              <a:rPr lang="en-US" sz="2800" dirty="0" smtClean="0"/>
              <a:t> </a:t>
            </a:r>
            <a:r>
              <a:rPr lang="en-US" sz="2800" dirty="0" err="1" smtClean="0"/>
              <a:t>كدراسة</a:t>
            </a:r>
            <a:r>
              <a:rPr lang="en-US" sz="2800" dirty="0" smtClean="0"/>
              <a:t> </a:t>
            </a:r>
            <a:r>
              <a:rPr lang="en-US" sz="2800" dirty="0" err="1" smtClean="0"/>
              <a:t>وايت</a:t>
            </a:r>
            <a:r>
              <a:rPr lang="en-US" sz="2800" dirty="0" smtClean="0"/>
              <a:t> </a:t>
            </a:r>
            <a:r>
              <a:rPr lang="en-US" sz="2800" dirty="0" err="1" smtClean="0"/>
              <a:t>توفر</a:t>
            </a:r>
            <a:r>
              <a:rPr lang="en-US" sz="2800" dirty="0" smtClean="0"/>
              <a:t> </a:t>
            </a:r>
            <a:r>
              <a:rPr lang="en-US" sz="2800" dirty="0" err="1" smtClean="0"/>
              <a:t>معامل</a:t>
            </a:r>
            <a:r>
              <a:rPr lang="en-US" sz="2800" dirty="0" smtClean="0"/>
              <a:t> </a:t>
            </a:r>
            <a:r>
              <a:rPr lang="en-US" sz="2800" dirty="0" err="1" smtClean="0"/>
              <a:t>ثبات</a:t>
            </a:r>
            <a:r>
              <a:rPr lang="en-US" sz="2800" dirty="0" smtClean="0"/>
              <a:t> </a:t>
            </a:r>
            <a:r>
              <a:rPr lang="en-US" sz="2800" dirty="0" err="1" smtClean="0"/>
              <a:t>بلغ</a:t>
            </a:r>
            <a:r>
              <a:rPr lang="en-US" sz="2800" dirty="0" smtClean="0"/>
              <a:t> 0,45 . </a:t>
            </a:r>
            <a:r>
              <a:rPr lang="ar-SA" sz="2800" dirty="0" smtClean="0"/>
              <a:t>كما أشارت نتائج الدراسة التي </a:t>
            </a:r>
            <a:r>
              <a:rPr lang="ar-SA" sz="2800" dirty="0" err="1" smtClean="0"/>
              <a:t>اجراهالانكتون</a:t>
            </a:r>
            <a:r>
              <a:rPr lang="ar-SA" sz="2800" dirty="0" smtClean="0"/>
              <a:t> إلى توفر معامل ثبات بلغ</a:t>
            </a:r>
            <a:r>
              <a:rPr lang="en-US" sz="2800" dirty="0" smtClean="0"/>
              <a:t> 0,77 </a:t>
            </a:r>
            <a:r>
              <a:rPr lang="ar-SA" sz="2800" dirty="0" smtClean="0"/>
              <a:t>لبعض الاختبارات الفرعية في مقياس </a:t>
            </a:r>
            <a:r>
              <a:rPr lang="ar-SA" sz="2800" dirty="0" err="1" smtClean="0"/>
              <a:t>الينوي</a:t>
            </a:r>
            <a:r>
              <a:rPr lang="ar-SA" sz="2800" dirty="0" smtClean="0"/>
              <a:t> للقدرات </a:t>
            </a:r>
            <a:r>
              <a:rPr lang="ar-SA" sz="2800" dirty="0" err="1" smtClean="0"/>
              <a:t>السيكولغوية</a:t>
            </a:r>
            <a:r>
              <a:rPr lang="en-US" sz="2800" dirty="0" smtClean="0"/>
              <a:t> .</a:t>
            </a:r>
            <a:br>
              <a:rPr lang="en-US" sz="2800" dirty="0" smtClean="0"/>
            </a:br>
            <a:endParaRPr lang="ar-SA"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وصف المقياس</a:t>
            </a:r>
            <a:endParaRPr lang="ar-SA" dirty="0"/>
          </a:p>
        </p:txBody>
      </p:sp>
      <p:sp>
        <p:nvSpPr>
          <p:cNvPr id="3" name="عنصر نائب للمحتوى 2"/>
          <p:cNvSpPr>
            <a:spLocks noGrp="1"/>
          </p:cNvSpPr>
          <p:nvPr>
            <p:ph idx="1"/>
          </p:nvPr>
        </p:nvSpPr>
        <p:spPr/>
        <p:txBody>
          <a:bodyPr/>
          <a:lstStyle/>
          <a:p>
            <a:r>
              <a:rPr lang="en-US" dirty="0" err="1" smtClean="0"/>
              <a:t>كما</a:t>
            </a:r>
            <a:r>
              <a:rPr lang="en-US" dirty="0" smtClean="0"/>
              <a:t> </a:t>
            </a:r>
            <a:r>
              <a:rPr lang="en-US" dirty="0" err="1" smtClean="0"/>
              <a:t>توفر</a:t>
            </a:r>
            <a:r>
              <a:rPr lang="en-US" dirty="0" smtClean="0"/>
              <a:t> </a:t>
            </a:r>
            <a:r>
              <a:rPr lang="en-US" dirty="0" err="1" smtClean="0"/>
              <a:t>دلالات</a:t>
            </a:r>
            <a:r>
              <a:rPr lang="en-US" dirty="0" smtClean="0"/>
              <a:t> </a:t>
            </a:r>
            <a:r>
              <a:rPr lang="en-US" dirty="0" err="1" smtClean="0"/>
              <a:t>عن</a:t>
            </a:r>
            <a:r>
              <a:rPr lang="en-US" dirty="0" smtClean="0"/>
              <a:t> </a:t>
            </a:r>
            <a:r>
              <a:rPr lang="en-US" dirty="0" err="1" smtClean="0"/>
              <a:t>معامل</a:t>
            </a:r>
            <a:r>
              <a:rPr lang="en-US" dirty="0" smtClean="0"/>
              <a:t> </a:t>
            </a:r>
            <a:r>
              <a:rPr lang="en-US" dirty="0" err="1" smtClean="0"/>
              <a:t>ثبات</a:t>
            </a:r>
            <a:r>
              <a:rPr lang="en-US" dirty="0" smtClean="0"/>
              <a:t> </a:t>
            </a:r>
            <a:r>
              <a:rPr lang="en-US" dirty="0" err="1" smtClean="0"/>
              <a:t>المقياس</a:t>
            </a:r>
            <a:r>
              <a:rPr lang="en-US" dirty="0" smtClean="0"/>
              <a:t> </a:t>
            </a:r>
            <a:r>
              <a:rPr lang="en-US" dirty="0" err="1" smtClean="0"/>
              <a:t>بطريقة</a:t>
            </a:r>
            <a:r>
              <a:rPr lang="en-US" dirty="0" smtClean="0"/>
              <a:t> </a:t>
            </a:r>
            <a:r>
              <a:rPr lang="en-US" dirty="0" err="1" smtClean="0"/>
              <a:t>الخطاء</a:t>
            </a:r>
            <a:r>
              <a:rPr lang="en-US" dirty="0" smtClean="0"/>
              <a:t> </a:t>
            </a:r>
            <a:r>
              <a:rPr lang="en-US" dirty="0" err="1" smtClean="0"/>
              <a:t>المعياري</a:t>
            </a:r>
            <a:r>
              <a:rPr lang="en-US" dirty="0" smtClean="0"/>
              <a:t> </a:t>
            </a:r>
            <a:r>
              <a:rPr lang="en-US" dirty="0" err="1" smtClean="0"/>
              <a:t>للاختبار</a:t>
            </a:r>
            <a:r>
              <a:rPr lang="en-US" dirty="0" smtClean="0"/>
              <a:t/>
            </a:r>
            <a:br>
              <a:rPr lang="en-US" dirty="0" smtClean="0"/>
            </a:br>
            <a:r>
              <a:rPr lang="en-US" dirty="0" err="1" smtClean="0"/>
              <a:t>حيث</a:t>
            </a:r>
            <a:r>
              <a:rPr lang="en-US" dirty="0" smtClean="0"/>
              <a:t> </a:t>
            </a:r>
            <a:r>
              <a:rPr lang="en-US" dirty="0" err="1" smtClean="0"/>
              <a:t>ترتفع</a:t>
            </a:r>
            <a:r>
              <a:rPr lang="en-US" dirty="0" smtClean="0"/>
              <a:t> </a:t>
            </a:r>
            <a:r>
              <a:rPr lang="en-US" dirty="0" err="1" smtClean="0"/>
              <a:t>قيمة</a:t>
            </a:r>
            <a:r>
              <a:rPr lang="en-US" dirty="0" smtClean="0"/>
              <a:t> </a:t>
            </a:r>
            <a:r>
              <a:rPr lang="en-US" dirty="0" err="1" smtClean="0"/>
              <a:t>معامل</a:t>
            </a:r>
            <a:r>
              <a:rPr lang="en-US" dirty="0" smtClean="0"/>
              <a:t> </a:t>
            </a:r>
            <a:r>
              <a:rPr lang="en-US" dirty="0" err="1" smtClean="0"/>
              <a:t>ثبات</a:t>
            </a:r>
            <a:r>
              <a:rPr lang="en-US" dirty="0" smtClean="0"/>
              <a:t> </a:t>
            </a:r>
            <a:r>
              <a:rPr lang="en-US" dirty="0" err="1" smtClean="0"/>
              <a:t>المقياس</a:t>
            </a:r>
            <a:r>
              <a:rPr lang="en-US" dirty="0" smtClean="0"/>
              <a:t> </a:t>
            </a:r>
            <a:r>
              <a:rPr lang="en-US" dirty="0" err="1" smtClean="0"/>
              <a:t>في</a:t>
            </a:r>
            <a:r>
              <a:rPr lang="en-US" dirty="0" smtClean="0"/>
              <a:t> </a:t>
            </a:r>
            <a:r>
              <a:rPr lang="en-US" dirty="0" err="1" smtClean="0"/>
              <a:t>الوقت</a:t>
            </a:r>
            <a:r>
              <a:rPr lang="en-US" dirty="0" smtClean="0"/>
              <a:t> </a:t>
            </a:r>
            <a:r>
              <a:rPr lang="en-US" dirty="0" err="1" smtClean="0"/>
              <a:t>الذي</a:t>
            </a:r>
            <a:r>
              <a:rPr lang="en-US" dirty="0" smtClean="0"/>
              <a:t> </a:t>
            </a:r>
            <a:r>
              <a:rPr lang="en-US" dirty="0" err="1" smtClean="0"/>
              <a:t>تقل</a:t>
            </a:r>
            <a:r>
              <a:rPr lang="en-US" dirty="0" smtClean="0"/>
              <a:t> </a:t>
            </a:r>
            <a:r>
              <a:rPr lang="en-US" dirty="0" err="1" smtClean="0"/>
              <a:t>فيه</a:t>
            </a:r>
            <a:r>
              <a:rPr lang="en-US" dirty="0" smtClean="0"/>
              <a:t> </a:t>
            </a:r>
            <a:r>
              <a:rPr lang="en-US" dirty="0" err="1" smtClean="0"/>
              <a:t>قيمة</a:t>
            </a:r>
            <a:r>
              <a:rPr lang="en-US" dirty="0" smtClean="0"/>
              <a:t> </a:t>
            </a:r>
            <a:r>
              <a:rPr lang="en-US" dirty="0" err="1" smtClean="0"/>
              <a:t>الخطاء</a:t>
            </a:r>
            <a:r>
              <a:rPr lang="en-US" dirty="0" smtClean="0"/>
              <a:t> </a:t>
            </a:r>
            <a:r>
              <a:rPr lang="en-US" dirty="0" err="1" smtClean="0"/>
              <a:t>المعياري</a:t>
            </a:r>
            <a:r>
              <a:rPr lang="en-US" dirty="0" smtClean="0"/>
              <a:t> </a:t>
            </a:r>
            <a:r>
              <a:rPr lang="en-US" dirty="0" err="1" smtClean="0"/>
              <a:t>إذا</a:t>
            </a:r>
            <a:r>
              <a:rPr lang="en-US" dirty="0" smtClean="0"/>
              <a:t> </a:t>
            </a:r>
            <a:r>
              <a:rPr lang="en-US" dirty="0" err="1" smtClean="0"/>
              <a:t>تراوحت</a:t>
            </a:r>
            <a:r>
              <a:rPr lang="en-US" dirty="0" smtClean="0"/>
              <a:t> </a:t>
            </a:r>
            <a:r>
              <a:rPr lang="en-US" dirty="0" err="1" smtClean="0"/>
              <a:t>فقيم</a:t>
            </a:r>
            <a:r>
              <a:rPr lang="en-US" dirty="0" smtClean="0"/>
              <a:t> </a:t>
            </a:r>
            <a:r>
              <a:rPr lang="en-US" dirty="0" err="1" smtClean="0"/>
              <a:t>الخطأ</a:t>
            </a:r>
            <a:r>
              <a:rPr lang="en-US" dirty="0" smtClean="0"/>
              <a:t> </a:t>
            </a:r>
            <a:r>
              <a:rPr lang="en-US" dirty="0" err="1" smtClean="0"/>
              <a:t>المعياري</a:t>
            </a:r>
            <a:r>
              <a:rPr lang="en-US" dirty="0" smtClean="0"/>
              <a:t> </a:t>
            </a:r>
            <a:r>
              <a:rPr lang="en-US" dirty="0" err="1" smtClean="0"/>
              <a:t>للدرجات</a:t>
            </a:r>
            <a:r>
              <a:rPr lang="en-US" dirty="0" smtClean="0"/>
              <a:t> </a:t>
            </a:r>
            <a:r>
              <a:rPr lang="en-US" dirty="0" err="1" smtClean="0"/>
              <a:t>الخام</a:t>
            </a:r>
            <a:r>
              <a:rPr lang="en-US" dirty="0" smtClean="0"/>
              <a:t> </a:t>
            </a:r>
            <a:r>
              <a:rPr lang="en-US" dirty="0" err="1" smtClean="0"/>
              <a:t>مابين</a:t>
            </a:r>
            <a:r>
              <a:rPr lang="en-US" dirty="0" smtClean="0"/>
              <a:t> 0.6 -12,2 </a:t>
            </a:r>
            <a:r>
              <a:rPr lang="en-US" dirty="0" err="1" smtClean="0"/>
              <a:t>لبعض</a:t>
            </a:r>
            <a:r>
              <a:rPr lang="en-US" dirty="0" smtClean="0"/>
              <a:t> </a:t>
            </a:r>
            <a:r>
              <a:rPr lang="en-US" dirty="0" err="1" smtClean="0"/>
              <a:t>الاختبارات</a:t>
            </a:r>
            <a:r>
              <a:rPr lang="en-US" dirty="0" smtClean="0"/>
              <a:t> </a:t>
            </a:r>
            <a:r>
              <a:rPr lang="en-US" dirty="0" err="1" smtClean="0"/>
              <a:t>الفرعية</a:t>
            </a:r>
            <a:r>
              <a:rPr lang="en-US" dirty="0" smtClean="0"/>
              <a:t> </a:t>
            </a:r>
            <a:r>
              <a:rPr lang="en-US" dirty="0" err="1" smtClean="0"/>
              <a:t>كما</a:t>
            </a:r>
            <a:r>
              <a:rPr lang="en-US" dirty="0" smtClean="0"/>
              <a:t> </a:t>
            </a:r>
            <a:r>
              <a:rPr lang="en-US" dirty="0" err="1" smtClean="0"/>
              <a:t>جاء</a:t>
            </a:r>
            <a:r>
              <a:rPr lang="en-US" dirty="0" smtClean="0"/>
              <a:t> </a:t>
            </a:r>
            <a:r>
              <a:rPr lang="en-US" dirty="0" err="1" smtClean="0"/>
              <a:t>في</a:t>
            </a:r>
            <a:r>
              <a:rPr lang="en-US" dirty="0" smtClean="0"/>
              <a:t> </a:t>
            </a:r>
            <a:r>
              <a:rPr lang="en-US" dirty="0" err="1" smtClean="0"/>
              <a:t>دراسة</a:t>
            </a:r>
            <a:r>
              <a:rPr lang="en-US" dirty="0" smtClean="0"/>
              <a:t> </a:t>
            </a:r>
            <a:r>
              <a:rPr lang="en-US" dirty="0" err="1" smtClean="0"/>
              <a:t>بارا</a:t>
            </a:r>
            <a:r>
              <a:rPr lang="en-US" dirty="0" smtClean="0"/>
              <a:t> </a:t>
            </a:r>
            <a:r>
              <a:rPr lang="en-US" dirty="0" err="1" smtClean="0"/>
              <a:t>سكبول</a:t>
            </a:r>
            <a:r>
              <a:rPr lang="en-US" dirty="0" smtClean="0"/>
              <a:t> . </a:t>
            </a:r>
            <a:br>
              <a:rPr lang="en-US" dirty="0" smtClean="0"/>
            </a:br>
            <a:r>
              <a:rPr lang="en-US" dirty="0" err="1" smtClean="0"/>
              <a:t>وتوفر</a:t>
            </a:r>
            <a:r>
              <a:rPr lang="en-US" dirty="0" smtClean="0"/>
              <a:t> </a:t>
            </a:r>
            <a:r>
              <a:rPr lang="en-US" dirty="0" err="1" smtClean="0"/>
              <a:t>دراسات</a:t>
            </a:r>
            <a:r>
              <a:rPr lang="en-US" dirty="0" smtClean="0"/>
              <a:t> </a:t>
            </a:r>
            <a:r>
              <a:rPr lang="en-US" dirty="0" err="1" smtClean="0"/>
              <a:t>سابقة</a:t>
            </a:r>
            <a:r>
              <a:rPr lang="en-US" dirty="0" smtClean="0"/>
              <a:t> </a:t>
            </a:r>
            <a:r>
              <a:rPr lang="en-US" dirty="0" err="1" smtClean="0"/>
              <a:t>وغيرها</a:t>
            </a:r>
            <a:r>
              <a:rPr lang="en-US" dirty="0" smtClean="0"/>
              <a:t> </a:t>
            </a:r>
            <a:r>
              <a:rPr lang="en-US" dirty="0" err="1" smtClean="0"/>
              <a:t>دلالات</a:t>
            </a:r>
            <a:r>
              <a:rPr lang="en-US" dirty="0" smtClean="0"/>
              <a:t> </a:t>
            </a:r>
            <a:r>
              <a:rPr lang="en-US" dirty="0" err="1" smtClean="0"/>
              <a:t>واضحه</a:t>
            </a:r>
            <a:r>
              <a:rPr lang="en-US" dirty="0" smtClean="0"/>
              <a:t> </a:t>
            </a:r>
            <a:r>
              <a:rPr lang="en-US" dirty="0" err="1" smtClean="0"/>
              <a:t>على</a:t>
            </a:r>
            <a:r>
              <a:rPr lang="en-US" dirty="0" smtClean="0"/>
              <a:t> </a:t>
            </a:r>
            <a:r>
              <a:rPr lang="en-US" dirty="0" err="1" smtClean="0"/>
              <a:t>ثبات</a:t>
            </a:r>
            <a:r>
              <a:rPr lang="en-US" dirty="0" smtClean="0"/>
              <a:t> </a:t>
            </a:r>
            <a:r>
              <a:rPr lang="en-US" dirty="0" err="1" smtClean="0"/>
              <a:t>المقياس</a:t>
            </a:r>
            <a:r>
              <a:rPr lang="en-US" dirty="0" smtClean="0"/>
              <a:t> </a:t>
            </a:r>
            <a:r>
              <a:rPr lang="en-US" dirty="0" err="1" smtClean="0"/>
              <a:t>في</a:t>
            </a:r>
            <a:r>
              <a:rPr lang="en-US" dirty="0" smtClean="0"/>
              <a:t> </a:t>
            </a:r>
            <a:r>
              <a:rPr lang="en-US" dirty="0" err="1" smtClean="0"/>
              <a:t>صورته</a:t>
            </a:r>
            <a:r>
              <a:rPr lang="en-US" dirty="0" smtClean="0"/>
              <a:t> </a:t>
            </a:r>
            <a:r>
              <a:rPr lang="en-US" dirty="0" err="1" smtClean="0"/>
              <a:t>الأصلية</a:t>
            </a:r>
            <a:endParaRPr lang="ar-S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أولا/الاستقبال السمعي</a:t>
            </a:r>
            <a:endParaRPr lang="ar-SA" dirty="0"/>
          </a:p>
        </p:txBody>
      </p:sp>
      <p:sp>
        <p:nvSpPr>
          <p:cNvPr id="3" name="عنصر نائب للمحتوى 2"/>
          <p:cNvSpPr>
            <a:spLocks noGrp="1"/>
          </p:cNvSpPr>
          <p:nvPr>
            <p:ph idx="1"/>
          </p:nvPr>
        </p:nvSpPr>
        <p:spPr/>
        <p:txBody>
          <a:bodyPr/>
          <a:lstStyle/>
          <a:p>
            <a:r>
              <a:rPr lang="ar-SA" dirty="0" smtClean="0"/>
              <a:t>الأدوات :</a:t>
            </a:r>
          </a:p>
          <a:p>
            <a:pPr>
              <a:buNone/>
            </a:pPr>
            <a:r>
              <a:rPr lang="ar-SA" dirty="0" smtClean="0"/>
              <a:t>عبارة عن أسئلة شفهية عددها 50فقرة.</a:t>
            </a:r>
          </a:p>
          <a:p>
            <a:pPr>
              <a:buNone/>
            </a:pPr>
            <a:r>
              <a:rPr lang="ar-SA" dirty="0" smtClean="0"/>
              <a:t>الطريقة:</a:t>
            </a:r>
          </a:p>
          <a:p>
            <a:pPr>
              <a:buNone/>
            </a:pPr>
            <a:r>
              <a:rPr lang="ar-SA" dirty="0" smtClean="0"/>
              <a:t>المحادثة </a:t>
            </a:r>
            <a:r>
              <a:rPr lang="ar-SA" dirty="0" err="1" smtClean="0"/>
              <a:t>والاجابة</a:t>
            </a:r>
            <a:r>
              <a:rPr lang="ar-SA" dirty="0" smtClean="0"/>
              <a:t> (نعم أو لا).</a:t>
            </a:r>
          </a:p>
          <a:p>
            <a:pPr>
              <a:buNone/>
            </a:pPr>
            <a:r>
              <a:rPr lang="ar-SA" dirty="0" smtClean="0"/>
              <a:t>الأسلوب:</a:t>
            </a:r>
          </a:p>
          <a:p>
            <a:pPr>
              <a:buNone/>
            </a:pPr>
            <a:r>
              <a:rPr lang="ar-SA" dirty="0" smtClean="0"/>
              <a:t>علامة الدائرة حول الإجابة الصحيحة.</a:t>
            </a:r>
            <a:endParaRPr lang="ar-S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تابع /الاستقبال السمعي</a:t>
            </a:r>
            <a:endParaRPr lang="ar-SA" dirty="0"/>
          </a:p>
        </p:txBody>
      </p:sp>
      <p:sp>
        <p:nvSpPr>
          <p:cNvPr id="3" name="عنصر نائب للمحتوى 2"/>
          <p:cNvSpPr>
            <a:spLocks noGrp="1"/>
          </p:cNvSpPr>
          <p:nvPr>
            <p:ph idx="1"/>
          </p:nvPr>
        </p:nvSpPr>
        <p:spPr/>
        <p:txBody>
          <a:bodyPr/>
          <a:lstStyle/>
          <a:p>
            <a:r>
              <a:rPr lang="ar-SA" dirty="0" smtClean="0"/>
              <a:t>أقل من 6سنين              نبدأ بالأمثلة التوضيحية رقم 1(الأولاد-الكراسي).</a:t>
            </a:r>
          </a:p>
          <a:p>
            <a:pPr>
              <a:buNone/>
            </a:pPr>
            <a:endParaRPr lang="ar-SA" dirty="0" smtClean="0"/>
          </a:p>
          <a:p>
            <a:r>
              <a:rPr lang="ar-SA" dirty="0" smtClean="0"/>
              <a:t>أكثر من 6سنين             نبدأ بالأمثلة التوضيحية رقم2,(الطيارات).</a:t>
            </a:r>
          </a:p>
          <a:p>
            <a:r>
              <a:rPr lang="ar-SA" u="sng" dirty="0" smtClean="0"/>
              <a:t>سقف </a:t>
            </a:r>
            <a:r>
              <a:rPr lang="ar-SA" u="sng" dirty="0" err="1" smtClean="0"/>
              <a:t>و</a:t>
            </a:r>
            <a:r>
              <a:rPr lang="ar-SA" u="sng" dirty="0" smtClean="0"/>
              <a:t> قاعدة الاختبار:</a:t>
            </a:r>
          </a:p>
          <a:p>
            <a:r>
              <a:rPr lang="ar-SA" dirty="0" smtClean="0"/>
              <a:t>أقل من 6سنين             لا يوجد قاعدة ,أما </a:t>
            </a:r>
            <a:r>
              <a:rPr lang="ar-SA" dirty="0" smtClean="0">
                <a:solidFill>
                  <a:srgbClr val="FF0000"/>
                </a:solidFill>
              </a:rPr>
              <a:t>سقف</a:t>
            </a:r>
            <a:r>
              <a:rPr lang="ar-SA" dirty="0" smtClean="0"/>
              <a:t> الاختبار عندما يفشل المفحوص 3فقرات متتالية.</a:t>
            </a:r>
            <a:endParaRPr lang="ar-SA" dirty="0"/>
          </a:p>
        </p:txBody>
      </p:sp>
      <p:sp>
        <p:nvSpPr>
          <p:cNvPr id="4" name="سهم إلى اليسار 3"/>
          <p:cNvSpPr/>
          <p:nvPr/>
        </p:nvSpPr>
        <p:spPr>
          <a:xfrm>
            <a:off x="5000628" y="1857364"/>
            <a:ext cx="1214446"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سهم إلى اليسار 4"/>
          <p:cNvSpPr/>
          <p:nvPr/>
        </p:nvSpPr>
        <p:spPr>
          <a:xfrm>
            <a:off x="4929190" y="3500438"/>
            <a:ext cx="1214446"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سهم إلى اليسار 5"/>
          <p:cNvSpPr/>
          <p:nvPr/>
        </p:nvSpPr>
        <p:spPr>
          <a:xfrm>
            <a:off x="5072066" y="5143512"/>
            <a:ext cx="1214446"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1834</Words>
  <Application>Microsoft Office PowerPoint</Application>
  <PresentationFormat>On-screen Show (4:3)</PresentationFormat>
  <Paragraphs>239</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سمة Office</vt:lpstr>
      <vt:lpstr>اختبار الالينوي للقدرات النفسية و اللغوية</vt:lpstr>
      <vt:lpstr>مقدمة</vt:lpstr>
      <vt:lpstr>وصف المقياس </vt:lpstr>
      <vt:lpstr>وصف المقياس </vt:lpstr>
      <vt:lpstr>وصف المقياس </vt:lpstr>
      <vt:lpstr>وصف المقياس </vt:lpstr>
      <vt:lpstr>وصف المقياس</vt:lpstr>
      <vt:lpstr>أولا/الاستقبال السمعي</vt:lpstr>
      <vt:lpstr>تابع /الاستقبال السمعي</vt:lpstr>
      <vt:lpstr>تابع /الاستقبال السمعي</vt:lpstr>
      <vt:lpstr>تابع /الاستقبال السمعي</vt:lpstr>
      <vt:lpstr>الاستقبال السمعي</vt:lpstr>
      <vt:lpstr>الاستقبال البصري</vt:lpstr>
      <vt:lpstr>الاستقبال البصري</vt:lpstr>
      <vt:lpstr>الاستقبال البصري</vt:lpstr>
      <vt:lpstr>الاستقبال البصري</vt:lpstr>
      <vt:lpstr>الذاكرة البصرية المتتالية</vt:lpstr>
      <vt:lpstr>الذاكرة البصرية المتتالية</vt:lpstr>
      <vt:lpstr>الذاكرة البصرية المتتالية</vt:lpstr>
      <vt:lpstr>الذاكرة البصرية المتتالية</vt:lpstr>
      <vt:lpstr>الذاكرة البصرية المتتالية</vt:lpstr>
      <vt:lpstr>التداعي السمعي</vt:lpstr>
      <vt:lpstr>التداعي السمعي</vt:lpstr>
      <vt:lpstr>التداعي السمعي</vt:lpstr>
      <vt:lpstr>التداعي السمعي</vt:lpstr>
      <vt:lpstr>الذاكرة السمعية المتتالية</vt:lpstr>
      <vt:lpstr>الذاكرة السمعية المتتالية</vt:lpstr>
      <vt:lpstr>الذاكرة السمعية المتتالية</vt:lpstr>
      <vt:lpstr>الذاكرة السمعية المتتالية</vt:lpstr>
      <vt:lpstr>الذاكرة السمعية المتتالية</vt:lpstr>
      <vt:lpstr>التداعي البصري</vt:lpstr>
      <vt:lpstr>التداعي البصري</vt:lpstr>
      <vt:lpstr>التداعي البصري</vt:lpstr>
      <vt:lpstr>التداعي البصري</vt:lpstr>
      <vt:lpstr>الإغلاق البصري</vt:lpstr>
      <vt:lpstr>الاغلاق البصري</vt:lpstr>
      <vt:lpstr>التعبير اللغوي</vt:lpstr>
      <vt:lpstr>التعبير اللغوي</vt:lpstr>
      <vt:lpstr>التعبير اللغوي</vt:lpstr>
      <vt:lpstr>الإغلاق اللغوي</vt:lpstr>
      <vt:lpstr>الإغلاق اللفظي أو اللغوي</vt:lpstr>
      <vt:lpstr>الاغلاق اللفظي</vt:lpstr>
      <vt:lpstr>التعبير اليدوي</vt:lpstr>
      <vt:lpstr>التعبير اليدوي</vt:lpstr>
      <vt:lpstr>التعبير اليدوي</vt:lpstr>
      <vt:lpstr>التعبير اليدوي</vt:lpstr>
      <vt:lpstr>الإغلاق السمعي</vt:lpstr>
      <vt:lpstr>الإغلاق السمعي</vt:lpstr>
      <vt:lpstr>الإغلاق السمعي</vt:lpstr>
      <vt:lpstr>الإغلاق السمعي</vt:lpstr>
      <vt:lpstr>الاغلاق السمعي</vt:lpstr>
      <vt:lpstr>طريقة تصحيح المقياس</vt:lpstr>
      <vt:lpstr>Slide 53</vt:lpstr>
      <vt:lpstr>صفحة التلخيص</vt:lpstr>
      <vt:lpstr>جدول ملامح القدرات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اختبار الالينوي للقدرات النفسية و اللغوية</dc:title>
  <dc:creator>s7s</dc:creator>
  <cp:lastModifiedBy>Your User Name</cp:lastModifiedBy>
  <cp:revision>45</cp:revision>
  <dcterms:created xsi:type="dcterms:W3CDTF">2013-10-21T23:47:42Z</dcterms:created>
  <dcterms:modified xsi:type="dcterms:W3CDTF">2013-10-29T20:27:24Z</dcterms:modified>
</cp:coreProperties>
</file>