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2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ADBA43B-D04F-4409-B6F1-9375407DD832}" type="datetimeFigureOut">
              <a:rPr lang="en-US" smtClean="0"/>
              <a:t>6/21/2014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A5349CE-CD17-4D01-ACEB-C1156027E35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129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A43B-D04F-4409-B6F1-9375407DD832}" type="datetimeFigureOut">
              <a:rPr lang="en-US" smtClean="0"/>
              <a:t>6/21/2014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49CE-CD17-4D01-ACEB-C1156027E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7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A43B-D04F-4409-B6F1-9375407DD832}" type="datetimeFigureOut">
              <a:rPr lang="en-US" smtClean="0"/>
              <a:t>6/21/2014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49CE-CD17-4D01-ACEB-C1156027E35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76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A43B-D04F-4409-B6F1-9375407DD832}" type="datetimeFigureOut">
              <a:rPr lang="en-US" smtClean="0"/>
              <a:t>6/21/2014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49CE-CD17-4D01-ACEB-C1156027E35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495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A43B-D04F-4409-B6F1-9375407DD832}" type="datetimeFigureOut">
              <a:rPr lang="en-US" smtClean="0"/>
              <a:t>6/21/2014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49CE-CD17-4D01-ACEB-C1156027E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16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A43B-D04F-4409-B6F1-9375407DD832}" type="datetimeFigureOut">
              <a:rPr lang="en-US" smtClean="0"/>
              <a:t>6/21/2014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49CE-CD17-4D01-ACEB-C1156027E35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062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A43B-D04F-4409-B6F1-9375407DD832}" type="datetimeFigureOut">
              <a:rPr lang="en-US" smtClean="0"/>
              <a:t>6/21/2014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49CE-CD17-4D01-ACEB-C1156027E35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092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A43B-D04F-4409-B6F1-9375407DD832}" type="datetimeFigureOut">
              <a:rPr lang="en-US" smtClean="0"/>
              <a:t>6/21/2014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49CE-CD17-4D01-ACEB-C1156027E35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648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A43B-D04F-4409-B6F1-9375407DD832}" type="datetimeFigureOut">
              <a:rPr lang="en-US" smtClean="0"/>
              <a:t>6/21/2014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49CE-CD17-4D01-ACEB-C1156027E35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779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A43B-D04F-4409-B6F1-9375407DD832}" type="datetimeFigureOut">
              <a:rPr lang="en-US" smtClean="0"/>
              <a:t>6/21/2014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49CE-CD17-4D01-ACEB-C1156027E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31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A43B-D04F-4409-B6F1-9375407DD832}" type="datetimeFigureOut">
              <a:rPr lang="en-US" smtClean="0"/>
              <a:t>6/21/2014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49CE-CD17-4D01-ACEB-C1156027E35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05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A43B-D04F-4409-B6F1-9375407DD832}" type="datetimeFigureOut">
              <a:rPr lang="en-US" smtClean="0"/>
              <a:t>6/21/2014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49CE-CD17-4D01-ACEB-C1156027E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66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A43B-D04F-4409-B6F1-9375407DD832}" type="datetimeFigureOut">
              <a:rPr lang="en-US" smtClean="0"/>
              <a:t>6/21/2014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49CE-CD17-4D01-ACEB-C1156027E35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431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A43B-D04F-4409-B6F1-9375407DD832}" type="datetimeFigureOut">
              <a:rPr lang="en-US" smtClean="0"/>
              <a:t>6/21/2014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49CE-CD17-4D01-ACEB-C1156027E35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309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A43B-D04F-4409-B6F1-9375407DD832}" type="datetimeFigureOut">
              <a:rPr lang="en-US" smtClean="0"/>
              <a:t>6/21/2014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49CE-CD17-4D01-ACEB-C1156027E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2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A43B-D04F-4409-B6F1-9375407DD832}" type="datetimeFigureOut">
              <a:rPr lang="en-US" smtClean="0"/>
              <a:t>6/21/2014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49CE-CD17-4D01-ACEB-C1156027E35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26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A43B-D04F-4409-B6F1-9375407DD832}" type="datetimeFigureOut">
              <a:rPr lang="en-US" smtClean="0"/>
              <a:t>6/21/2014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49CE-CD17-4D01-ACEB-C1156027E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69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ADBA43B-D04F-4409-B6F1-9375407DD832}" type="datetimeFigureOut">
              <a:rPr lang="en-US" smtClean="0"/>
              <a:t>6/21/2014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5349CE-CD17-4D01-ACEB-C1156027E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2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dirty="0" smtClean="0"/>
              <a:t>تصميم فصل منتســـوري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34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EG" sz="3600" dirty="0" smtClean="0"/>
              <a:t>الاطفال لديهم ثقة بأنفسهم وميول استقلالية.</a:t>
            </a:r>
          </a:p>
          <a:p>
            <a:pPr algn="r" rtl="1"/>
            <a:r>
              <a:rPr lang="ar-EG" sz="3600" dirty="0" smtClean="0"/>
              <a:t>الأطفال موجهين يعرفون متى يتقدموا لمساعدة غيرهم ومتى يتركوه يستكمل عمله.</a:t>
            </a:r>
          </a:p>
          <a:p>
            <a:pPr algn="r" rt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12397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دلالات تحذيريـــــــــة</a:t>
            </a:r>
            <a:endParaRPr lang="en-US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EG" sz="3600" dirty="0" smtClean="0"/>
              <a:t>البيئة مزعجة.</a:t>
            </a:r>
          </a:p>
          <a:p>
            <a:pPr algn="r" rtl="1"/>
            <a:r>
              <a:rPr lang="ar-EG" sz="3600" dirty="0" smtClean="0"/>
              <a:t>الأدوات مبعثرة.</a:t>
            </a:r>
          </a:p>
          <a:p>
            <a:pPr algn="r" rtl="1"/>
            <a:r>
              <a:rPr lang="ar-EG" sz="3600" dirty="0" smtClean="0"/>
              <a:t>الأطفال يتعلمون في مجموعات أغلب الوقت.</a:t>
            </a:r>
          </a:p>
          <a:p>
            <a:pPr algn="r" rtl="1"/>
            <a:r>
              <a:rPr lang="ar-EG" sz="3600" dirty="0" smtClean="0"/>
              <a:t>الأطفال ينتظرون تلقين البالغين لهم.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99281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EG" sz="3600" dirty="0" smtClean="0"/>
              <a:t>الكبار يصححون أخطاء الطفل دائما.</a:t>
            </a:r>
          </a:p>
          <a:p>
            <a:pPr algn="r" rtl="1"/>
            <a:r>
              <a:rPr lang="ar-EG" sz="3600" dirty="0" smtClean="0"/>
              <a:t>شعور الأطفال بالملل.</a:t>
            </a:r>
          </a:p>
          <a:p>
            <a:pPr algn="r" rtl="1"/>
            <a:r>
              <a:rPr lang="ar-EG" sz="3600" dirty="0" smtClean="0"/>
              <a:t>فصل أعمار أطفال.</a:t>
            </a:r>
          </a:p>
          <a:p>
            <a:pPr algn="r" rt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40568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دورة العمل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875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خطوة (1)</a:t>
            </a:r>
            <a:endParaRPr lang="en-US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3057098"/>
            <a:ext cx="9601196" cy="2818769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EG" sz="5400" dirty="0" smtClean="0"/>
              <a:t>يدعو المدرس الطفل للعمل بالنشاط</a:t>
            </a:r>
          </a:p>
          <a:p>
            <a:pPr algn="r" rt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6011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خطوة (2)</a:t>
            </a:r>
            <a:endParaRPr lang="en-US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3057098"/>
            <a:ext cx="9601196" cy="2818769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EG" sz="5400" dirty="0" smtClean="0"/>
              <a:t>يأخذ المدرس الطفل للرف ويريه النشاط ويسميه له</a:t>
            </a:r>
          </a:p>
          <a:p>
            <a:pPr algn="r" rt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89334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خطوة (3)</a:t>
            </a:r>
            <a:endParaRPr lang="en-US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3057098"/>
            <a:ext cx="9601196" cy="2818769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EG" sz="5400" dirty="0" smtClean="0"/>
              <a:t>يدعو المدرس الطفل لاختيار مكان النشاط ويعرفه حدوده وطريقه التنفيذ</a:t>
            </a:r>
          </a:p>
          <a:p>
            <a:pPr algn="r" rt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14260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خطوة (4)</a:t>
            </a:r>
            <a:endParaRPr lang="en-US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3057098"/>
            <a:ext cx="9601196" cy="2818769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EG" sz="5400" dirty="0" smtClean="0"/>
              <a:t>يجلس الطفل على يسار المدرس إذا كان المدرس يعمل بيده اليمنى</a:t>
            </a:r>
          </a:p>
          <a:p>
            <a:pPr algn="r" rt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87964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خطوة (5)</a:t>
            </a:r>
            <a:endParaRPr lang="en-US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3057098"/>
            <a:ext cx="9601196" cy="2818769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EG" sz="5400" dirty="0" smtClean="0"/>
              <a:t>يبدأ المدرس في أداء النشاط في خطوات </a:t>
            </a:r>
            <a:r>
              <a:rPr lang="ar-EG" sz="5400" dirty="0" smtClean="0"/>
              <a:t>واضحة بأقل شرح لفظي ممكن</a:t>
            </a:r>
            <a:endParaRPr lang="ar-EG" sz="5400" dirty="0" smtClean="0"/>
          </a:p>
          <a:p>
            <a:pPr algn="r" rt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77292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خطوة (6)</a:t>
            </a:r>
            <a:endParaRPr lang="en-US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3057098"/>
            <a:ext cx="9601196" cy="2818769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EG" sz="3600" dirty="0" smtClean="0"/>
              <a:t>توضيح الخطوات الهامة في النشاط بأدائها بهدوء شديد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70398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المســــــــــــــــاحة</a:t>
            </a:r>
            <a:endParaRPr lang="en-US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29301"/>
            <a:ext cx="9601196" cy="3780430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EG" sz="3200" dirty="0" smtClean="0"/>
              <a:t>تكفي لوجود طاولة للعمل الجماعي واثنين للعمل الفردي.</a:t>
            </a:r>
          </a:p>
          <a:p>
            <a:pPr algn="r" rtl="1"/>
            <a:r>
              <a:rPr lang="ar-EG" sz="3200" dirty="0" smtClean="0"/>
              <a:t>لا يزيد عدد الأطفال عن 6.</a:t>
            </a:r>
          </a:p>
          <a:p>
            <a:pPr algn="r" rtl="1"/>
            <a:r>
              <a:rPr lang="ar-EG" sz="3200" dirty="0" smtClean="0"/>
              <a:t>مساحة للحركة جيئة وذهاباً.</a:t>
            </a:r>
          </a:p>
          <a:p>
            <a:pPr algn="r" rtl="1"/>
            <a:r>
              <a:rPr lang="ar-EG" sz="3200" dirty="0" smtClean="0"/>
              <a:t>مساحة للعمل في الأركال.</a:t>
            </a:r>
          </a:p>
          <a:p>
            <a:pPr algn="r" rtl="1"/>
            <a:r>
              <a:rPr lang="ar-EG" sz="3200" dirty="0" smtClean="0"/>
              <a:t>الكبائن على شكل </a:t>
            </a:r>
            <a:r>
              <a:rPr lang="en-US" sz="3200" dirty="0" smtClean="0"/>
              <a:t>U </a:t>
            </a:r>
            <a:r>
              <a:rPr lang="ar-EG" sz="3200" dirty="0"/>
              <a:t> </a:t>
            </a:r>
            <a:r>
              <a:rPr lang="ar-EG" sz="3200" dirty="0" smtClean="0"/>
              <a:t>أو </a:t>
            </a:r>
            <a:r>
              <a:rPr lang="en-US" sz="3200" dirty="0" smtClean="0"/>
              <a:t>L</a:t>
            </a:r>
          </a:p>
          <a:p>
            <a:pPr algn="r" rtl="1"/>
            <a:r>
              <a:rPr lang="ar-EG" sz="3200" dirty="0" smtClean="0"/>
              <a:t>الفصل بين كبائن المجالات المختلفة.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73177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خطوة (7)</a:t>
            </a:r>
            <a:endParaRPr lang="en-US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3057098"/>
            <a:ext cx="9601196" cy="2818769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EG" sz="5400" dirty="0"/>
              <a:t>يدعو المدرس الطفل لتنفيذ النشاط</a:t>
            </a:r>
          </a:p>
          <a:p>
            <a:pPr marL="0" indent="0" algn="ctr" rtl="1">
              <a:buNone/>
            </a:pPr>
            <a:endParaRPr lang="ar-EG" sz="5400" dirty="0" smtClean="0"/>
          </a:p>
        </p:txBody>
      </p:sp>
    </p:spTree>
    <p:extLst>
      <p:ext uri="{BB962C8B-B14F-4D97-AF65-F5344CB8AC3E}">
        <p14:creationId xmlns:p14="http://schemas.microsoft.com/office/powerpoint/2010/main" val="1210152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خطوة (8)</a:t>
            </a:r>
            <a:endParaRPr lang="en-US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3057098"/>
            <a:ext cx="9601196" cy="2818769"/>
          </a:xfrm>
        </p:spPr>
        <p:txBody>
          <a:bodyPr>
            <a:normAutofit fontScale="70000" lnSpcReduction="20000"/>
          </a:bodyPr>
          <a:lstStyle/>
          <a:p>
            <a:pPr marL="0" indent="0" algn="ctr" rtl="1">
              <a:buNone/>
            </a:pPr>
            <a:r>
              <a:rPr lang="ar-EG" sz="5400" dirty="0"/>
              <a:t>بعد انتهاء النشاط يسأل المدرس الطفل ان كان يريد تكرار النشاط مرة أخرى أو فإن عليه اعادته لمكانه حتى يعمل به غيره</a:t>
            </a:r>
          </a:p>
          <a:p>
            <a:pPr algn="r" rtl="1"/>
            <a:endParaRPr lang="en-US" sz="3600" dirty="0"/>
          </a:p>
          <a:p>
            <a:pPr marL="0" indent="0" algn="ctr" rtl="1">
              <a:buNone/>
            </a:pPr>
            <a:r>
              <a:rPr lang="ar-EG" sz="5400" dirty="0" smtClean="0"/>
              <a:t>يدعو المدرس الطفل للعمل بالنشاط</a:t>
            </a:r>
          </a:p>
          <a:p>
            <a:pPr algn="r" rt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45262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خطوة </a:t>
            </a:r>
            <a:r>
              <a:rPr lang="ar-EG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(9)</a:t>
            </a:r>
            <a:endParaRPr lang="en-US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3057098"/>
            <a:ext cx="9601196" cy="2818769"/>
          </a:xfrm>
        </p:spPr>
        <p:txBody>
          <a:bodyPr>
            <a:normAutofit/>
          </a:bodyPr>
          <a:lstStyle/>
          <a:p>
            <a:pPr algn="r" rtl="1"/>
            <a:endParaRPr lang="en-US" sz="3600" dirty="0"/>
          </a:p>
          <a:p>
            <a:pPr marL="0" indent="0" algn="ctr" rtl="1">
              <a:buNone/>
            </a:pPr>
            <a:r>
              <a:rPr lang="ar-EG" sz="5400" dirty="0" smtClean="0"/>
              <a:t>يدعو المدرس الطفل </a:t>
            </a:r>
            <a:r>
              <a:rPr lang="ar-EG" sz="5400" smtClean="0"/>
              <a:t>للعمل بالنشاط  وحده وينسحب من جانبه </a:t>
            </a:r>
            <a:endParaRPr lang="ar-EG" sz="5400" dirty="0" smtClean="0"/>
          </a:p>
          <a:p>
            <a:pPr algn="r" rt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25949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وقت الدائــــــــرة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800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أهداف وقت الدائـــــــــرة</a:t>
            </a:r>
            <a:endParaRPr lang="en-US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24836"/>
            <a:ext cx="9601196" cy="3351031"/>
          </a:xfrm>
        </p:spPr>
        <p:txBody>
          <a:bodyPr>
            <a:normAutofit fontScale="55000" lnSpcReduction="20000"/>
          </a:bodyPr>
          <a:lstStyle/>
          <a:p>
            <a:pPr algn="r" rtl="1"/>
            <a:r>
              <a:rPr lang="ar-EG" sz="5400" dirty="0" smtClean="0"/>
              <a:t>دعم أنشطة الفصل.</a:t>
            </a:r>
          </a:p>
          <a:p>
            <a:pPr algn="r" rtl="1"/>
            <a:r>
              <a:rPr lang="ar-EG" sz="5400" dirty="0" smtClean="0"/>
              <a:t>التعليق على اليوم والتاريخ.</a:t>
            </a:r>
          </a:p>
          <a:p>
            <a:pPr algn="r" rtl="1"/>
            <a:r>
              <a:rPr lang="ar-EG" sz="5400" dirty="0" smtClean="0"/>
              <a:t>التعليق على حالة الجو</a:t>
            </a:r>
          </a:p>
          <a:p>
            <a:pPr algn="r" rtl="1"/>
            <a:r>
              <a:rPr lang="ar-EG" sz="5400" dirty="0" smtClean="0"/>
              <a:t>الغناء الجماعي</a:t>
            </a:r>
          </a:p>
          <a:p>
            <a:pPr algn="r" rtl="1"/>
            <a:r>
              <a:rPr lang="ar-EG" sz="5400" dirty="0" smtClean="0"/>
              <a:t>التدريب على الاستئذان</a:t>
            </a:r>
          </a:p>
          <a:p>
            <a:pPr algn="r" rtl="1"/>
            <a:r>
              <a:rPr lang="ar-EG" sz="5400" dirty="0" smtClean="0"/>
              <a:t>حكاية قصة</a:t>
            </a:r>
          </a:p>
          <a:p>
            <a:pPr algn="r" rt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06714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أهداف وقت الدائـــــــــرة</a:t>
            </a:r>
            <a:endParaRPr lang="en-US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24836"/>
            <a:ext cx="9601196" cy="3698543"/>
          </a:xfrm>
        </p:spPr>
        <p:txBody>
          <a:bodyPr>
            <a:normAutofit fontScale="70000" lnSpcReduction="20000"/>
          </a:bodyPr>
          <a:lstStyle/>
          <a:p>
            <a:pPr algn="r" rtl="1"/>
            <a:r>
              <a:rPr lang="ar-EG" sz="5400" dirty="0" smtClean="0"/>
              <a:t>الاحتفال بأعياد الميلاد</a:t>
            </a:r>
          </a:p>
          <a:p>
            <a:pPr algn="r" rtl="1"/>
            <a:r>
              <a:rPr lang="ar-EG" sz="5400" dirty="0" smtClean="0"/>
              <a:t>الاعداد للاحتفال بالمناسبات الدينية.</a:t>
            </a:r>
          </a:p>
          <a:p>
            <a:pPr algn="r" rtl="1"/>
            <a:r>
              <a:rPr lang="ar-EG" sz="5400" dirty="0"/>
              <a:t> </a:t>
            </a:r>
            <a:r>
              <a:rPr lang="ar-EG" sz="5400" dirty="0" smtClean="0"/>
              <a:t>بث قواعد اساسية بسيطة مثل:</a:t>
            </a:r>
          </a:p>
          <a:p>
            <a:pPr lvl="4" algn="r" rtl="1"/>
            <a:r>
              <a:rPr lang="ar-EG" sz="4400" dirty="0" smtClean="0"/>
              <a:t>الاستماع لحديث الاخرين</a:t>
            </a:r>
          </a:p>
          <a:p>
            <a:pPr lvl="4" algn="r" rtl="1"/>
            <a:r>
              <a:rPr lang="ar-EG" sz="4400" dirty="0" smtClean="0"/>
              <a:t>انتظار الدور</a:t>
            </a:r>
          </a:p>
          <a:p>
            <a:pPr lvl="4" algn="r" rtl="1"/>
            <a:r>
              <a:rPr lang="ar-EG" sz="4400" dirty="0" smtClean="0"/>
              <a:t>متابعة ما يجري في وقت الدائرة من الزملاء</a:t>
            </a:r>
          </a:p>
          <a:p>
            <a:pPr algn="r" rt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400259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مدة وقت الدائــــــــرة</a:t>
            </a:r>
            <a:endParaRPr lang="en-US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24836"/>
            <a:ext cx="9601196" cy="3351031"/>
          </a:xfrm>
        </p:spPr>
        <p:txBody>
          <a:bodyPr>
            <a:normAutofit/>
          </a:bodyPr>
          <a:lstStyle/>
          <a:p>
            <a:pPr algn="r" rtl="1"/>
            <a:r>
              <a:rPr lang="ar-EG" sz="5400" dirty="0" smtClean="0"/>
              <a:t>من 10 دقائق إلى 40 دقيقة.</a:t>
            </a:r>
          </a:p>
          <a:p>
            <a:pPr algn="r" rtl="1"/>
            <a:r>
              <a:rPr lang="ar-EG" sz="5400" dirty="0" smtClean="0"/>
              <a:t>قد تصل إلى ساعة كاملة.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431141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إدارة وقت الدائـــــرة</a:t>
            </a:r>
            <a:endParaRPr lang="en-US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24836"/>
            <a:ext cx="9601196" cy="3351031"/>
          </a:xfrm>
        </p:spPr>
        <p:txBody>
          <a:bodyPr>
            <a:normAutofit fontScale="70000" lnSpcReduction="20000"/>
          </a:bodyPr>
          <a:lstStyle/>
          <a:p>
            <a:pPr algn="r" rtl="1"/>
            <a:r>
              <a:rPr lang="ar-EG" sz="5400" dirty="0" smtClean="0"/>
              <a:t>تثبيت اجراءات معينة لبداية ونهاية وقت الدائرة (الطفل يرتاح للروتين).</a:t>
            </a:r>
          </a:p>
          <a:p>
            <a:pPr algn="r" rtl="1"/>
            <a:r>
              <a:rPr lang="ar-EG" sz="5400" dirty="0" smtClean="0"/>
              <a:t>يتعامل المدرس بشكل غير مباشر مع السلوكيات السلبية في وقت الدائرة.</a:t>
            </a:r>
          </a:p>
          <a:p>
            <a:pPr algn="r" rtl="1"/>
            <a:r>
              <a:rPr lang="ar-EG" sz="5400" smtClean="0"/>
              <a:t>يعطي المدرس الفرصة لجميع الأطفال للمشاركة والحديث بدون وضع الطفل تحت ضغط.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6528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الحوائط والإضــــــــاءة</a:t>
            </a:r>
            <a:endParaRPr lang="en-US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EG" sz="3600" dirty="0" smtClean="0"/>
              <a:t>الحوائط ألوانها هادئة وليس بها نقوش.</a:t>
            </a:r>
          </a:p>
          <a:p>
            <a:pPr algn="r" rtl="1"/>
            <a:r>
              <a:rPr lang="ar-EG" sz="3600" dirty="0" smtClean="0"/>
              <a:t>الفصل يسمح بالاضاءة الطبيعية ودخول أشعة الشمس.</a:t>
            </a:r>
          </a:p>
          <a:p>
            <a:pPr algn="r" rtl="1"/>
            <a:r>
              <a:rPr lang="ar-EG" sz="3600" dirty="0" smtClean="0"/>
              <a:t>الفصل به اضاءة صناعية غير صارخة.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51442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الأثــــاث والأرضيـــة</a:t>
            </a:r>
            <a:endParaRPr lang="en-US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EG" sz="3600" dirty="0" smtClean="0"/>
              <a:t>الكراسي والترابيزات مناسبة لحجم الأطفال.</a:t>
            </a:r>
          </a:p>
          <a:p>
            <a:pPr algn="r" rtl="1"/>
            <a:r>
              <a:rPr lang="ar-EG" sz="3600" dirty="0" smtClean="0"/>
              <a:t>الكبائن والترابيزات يفضل ان يكون لونها ابيض او بلون الخشب.</a:t>
            </a:r>
          </a:p>
          <a:p>
            <a:pPr algn="r" rtl="1"/>
            <a:r>
              <a:rPr lang="ar-EG" sz="3600" dirty="0" smtClean="0"/>
              <a:t>الأرضية بلاط أو فينيل أو خشب.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73605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السجــــــــاجيد</a:t>
            </a:r>
            <a:endParaRPr lang="en-US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EG" sz="3600" dirty="0" smtClean="0"/>
              <a:t>السجاجيد غير ملونة أو منقوشة.</a:t>
            </a:r>
          </a:p>
          <a:p>
            <a:pPr algn="r" rtl="1"/>
            <a:r>
              <a:rPr lang="ar-EG" sz="3600" dirty="0" smtClean="0"/>
              <a:t>طرية تسمح بطيها.</a:t>
            </a:r>
          </a:p>
          <a:p>
            <a:pPr algn="r" rtl="1"/>
            <a:r>
              <a:rPr lang="ar-EG" sz="3600" dirty="0" smtClean="0"/>
              <a:t>لها مكان مخصص اما تحت الطاولة أو ملفوفة في الباسكت.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80972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الكروت</a:t>
            </a:r>
            <a:endParaRPr lang="en-US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EG" sz="3600" dirty="0" smtClean="0"/>
              <a:t>الكروت كبيرة الحجم.</a:t>
            </a:r>
          </a:p>
          <a:p>
            <a:pPr algn="r" rtl="1"/>
            <a:r>
              <a:rPr lang="ar-EG" sz="3600" dirty="0" smtClean="0"/>
              <a:t>كروت بأسماء المجالات المختلفة.</a:t>
            </a:r>
          </a:p>
          <a:p>
            <a:pPr algn="r" rtl="1"/>
            <a:r>
              <a:rPr lang="ar-EG" sz="3600" dirty="0" smtClean="0"/>
              <a:t>مكتوب عليها أسماء كل شئ في الفصل.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00402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dirty="0" smtClean="0"/>
              <a:t>دلالات سياق منتسوري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445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EG" sz="3600" dirty="0" smtClean="0"/>
              <a:t>بيئة مناسبة لحجم الطفل.</a:t>
            </a:r>
          </a:p>
          <a:p>
            <a:pPr algn="r" rtl="1"/>
            <a:r>
              <a:rPr lang="ar-EG" sz="3600" dirty="0" smtClean="0"/>
              <a:t>بيئة هادئة.</a:t>
            </a:r>
          </a:p>
          <a:p>
            <a:pPr algn="r" rtl="1"/>
            <a:r>
              <a:rPr lang="ar-EG" sz="3600" dirty="0" smtClean="0"/>
              <a:t>بيئة تختلف فيها الأعمار والأنواع.</a:t>
            </a:r>
          </a:p>
          <a:p>
            <a:pPr algn="r" rtl="1"/>
            <a:r>
              <a:rPr lang="ar-EG" sz="3600" dirty="0" smtClean="0"/>
              <a:t>المواد الموجودة على الأرفف طبيعية</a:t>
            </a:r>
          </a:p>
          <a:p>
            <a:pPr algn="r" rt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78610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ar-EG" sz="3600" dirty="0" smtClean="0"/>
              <a:t>الاطفال يتسمون بالهدوء في العمل الفردي وبالحيوية والنشاط في العمل الجماعي.</a:t>
            </a:r>
          </a:p>
          <a:p>
            <a:pPr algn="r" rtl="1"/>
            <a:r>
              <a:rPr lang="ar-EG" sz="3600" dirty="0" smtClean="0"/>
              <a:t>الأطفال مبادرون ولا ينتظرون توجيه.</a:t>
            </a:r>
          </a:p>
          <a:p>
            <a:pPr algn="r" rtl="1"/>
            <a:r>
              <a:rPr lang="ar-EG" sz="3600" dirty="0" smtClean="0"/>
              <a:t>الطفل ذو السلوكيات غير الملتزمة يعامل بحزم واحترام.</a:t>
            </a:r>
          </a:p>
          <a:p>
            <a:pPr algn="r" rtl="1"/>
            <a:r>
              <a:rPr lang="ar-EG" sz="3600" dirty="0" smtClean="0"/>
              <a:t>الاطفال يساعدون بعضهم.</a:t>
            </a:r>
          </a:p>
          <a:p>
            <a:pPr algn="r" rt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419499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59</TotalTime>
  <Words>484</Words>
  <Application>Microsoft Office PowerPoint</Application>
  <PresentationFormat>Widescreen</PresentationFormat>
  <Paragraphs>87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Garamond</vt:lpstr>
      <vt:lpstr>Segoe UI</vt:lpstr>
      <vt:lpstr>Times New Roman</vt:lpstr>
      <vt:lpstr>Organic</vt:lpstr>
      <vt:lpstr>تصميم فصل منتســـوري</vt:lpstr>
      <vt:lpstr>المســــــــــــــــاحة</vt:lpstr>
      <vt:lpstr>الحوائط والإضــــــــاءة</vt:lpstr>
      <vt:lpstr>الأثــــاث والأرضيـــة</vt:lpstr>
      <vt:lpstr>السجــــــــاجيد</vt:lpstr>
      <vt:lpstr>الكروت</vt:lpstr>
      <vt:lpstr>دلالات سياق منتسوري</vt:lpstr>
      <vt:lpstr>PowerPoint Presentation</vt:lpstr>
      <vt:lpstr>PowerPoint Presentation</vt:lpstr>
      <vt:lpstr>PowerPoint Presentation</vt:lpstr>
      <vt:lpstr>دلالات تحذيريـــــــــة</vt:lpstr>
      <vt:lpstr>PowerPoint Presentation</vt:lpstr>
      <vt:lpstr>دورة العمل</vt:lpstr>
      <vt:lpstr>خطوة (1)</vt:lpstr>
      <vt:lpstr>خطوة (2)</vt:lpstr>
      <vt:lpstr>خطوة (3)</vt:lpstr>
      <vt:lpstr>خطوة (4)</vt:lpstr>
      <vt:lpstr>خطوة (5)</vt:lpstr>
      <vt:lpstr>خطوة (6)</vt:lpstr>
      <vt:lpstr>خطوة (7)</vt:lpstr>
      <vt:lpstr>خطوة (8)</vt:lpstr>
      <vt:lpstr>خطوة (9)</vt:lpstr>
      <vt:lpstr>وقت الدائــــــــرة</vt:lpstr>
      <vt:lpstr>أهداف وقت الدائـــــــــرة</vt:lpstr>
      <vt:lpstr>أهداف وقت الدائـــــــــرة</vt:lpstr>
      <vt:lpstr>مدة وقت الدائــــــــرة</vt:lpstr>
      <vt:lpstr>إدارة وقت الدائـــــرة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تصميم فصل منتســـوري</dc:title>
  <dc:creator>Nahla</dc:creator>
  <cp:lastModifiedBy>Nahla</cp:lastModifiedBy>
  <cp:revision>8</cp:revision>
  <dcterms:created xsi:type="dcterms:W3CDTF">2014-06-18T11:03:34Z</dcterms:created>
  <dcterms:modified xsi:type="dcterms:W3CDTF">2014-06-21T16:56:31Z</dcterms:modified>
</cp:coreProperties>
</file>