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9" r:id="rId3"/>
    <p:sldId id="257" r:id="rId4"/>
    <p:sldId id="258" r:id="rId5"/>
    <p:sldId id="280" r:id="rId6"/>
    <p:sldId id="259" r:id="rId7"/>
    <p:sldId id="287" r:id="rId8"/>
    <p:sldId id="260" r:id="rId9"/>
    <p:sldId id="261" r:id="rId10"/>
    <p:sldId id="282" r:id="rId11"/>
    <p:sldId id="262" r:id="rId12"/>
    <p:sldId id="263" r:id="rId13"/>
    <p:sldId id="283" r:id="rId14"/>
    <p:sldId id="264" r:id="rId15"/>
    <p:sldId id="284" r:id="rId16"/>
    <p:sldId id="285" r:id="rId17"/>
    <p:sldId id="286" r:id="rId18"/>
    <p:sldId id="266" r:id="rId19"/>
    <p:sldId id="265"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43E584A-FC1B-4088-AA9C-489DFE0AA9A3}" type="datetimeFigureOut">
              <a:rPr lang="en-US" smtClean="0"/>
              <a:pPr/>
              <a:t>8/21/2017</a:t>
            </a:fld>
            <a:endParaRPr lang="en-US"/>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0ED36F6E-4D5B-4531-80F5-FCF667EEA4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43E584A-FC1B-4088-AA9C-489DFE0AA9A3}" type="datetimeFigureOut">
              <a:rPr lang="en-US" smtClean="0"/>
              <a:pPr/>
              <a:t>8/21/2017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ED36F6E-4D5B-4531-80F5-FCF667EEA4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A43E584A-FC1B-4088-AA9C-489DFE0AA9A3}" type="datetimeFigureOut">
              <a:rPr lang="en-US" smtClean="0"/>
              <a:pPr/>
              <a:t>8/21/2017</a:t>
            </a:fld>
            <a:endParaRPr lang="en-US"/>
          </a:p>
        </p:txBody>
      </p:sp>
      <p:sp>
        <p:nvSpPr>
          <p:cNvPr id="5" name="عنصر نائب للتذييل 4"/>
          <p:cNvSpPr>
            <a:spLocks noGrp="1"/>
          </p:cNvSpPr>
          <p:nvPr>
            <p:ph type="ftr" sz="quarter" idx="11"/>
          </p:nvPr>
        </p:nvSpPr>
        <p:spPr>
          <a:xfrm>
            <a:off x="457201" y="6248207"/>
            <a:ext cx="5573483" cy="365125"/>
          </a:xfrm>
        </p:spPr>
        <p:txBody>
          <a:bodyPr/>
          <a:lstStyle/>
          <a:p>
            <a:endParaRPr lang="en-US"/>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0ED36F6E-4D5B-4531-80F5-FCF667EEA4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A43E584A-FC1B-4088-AA9C-489DFE0AA9A3}" type="datetimeFigureOut">
              <a:rPr lang="en-US" smtClean="0"/>
              <a:pPr/>
              <a:t>8/21/2017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0ED36F6E-4D5B-4531-80F5-FCF667EEA438}" type="slidenum">
              <a:rPr lang="en-US" smtClean="0"/>
              <a:pPr/>
              <a:t>‹#›</a:t>
            </a:fld>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A43E584A-FC1B-4088-AA9C-489DFE0AA9A3}" type="datetimeFigureOut">
              <a:rPr lang="en-US" smtClean="0"/>
              <a:pPr/>
              <a:t>8/21/2017</a:t>
            </a:fld>
            <a:endParaRPr lang="en-US"/>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ED36F6E-4D5B-4531-80F5-FCF667EEA438}" type="slidenum">
              <a:rPr lang="en-US" smtClean="0"/>
              <a:pPr/>
              <a:t>‹#›</a:t>
            </a:fld>
            <a:endParaRPr lang="en-US"/>
          </a:p>
        </p:txBody>
      </p:sp>
      <p:sp>
        <p:nvSpPr>
          <p:cNvPr id="14" name="عنصر نائب للتذييل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A43E584A-FC1B-4088-AA9C-489DFE0AA9A3}" type="datetimeFigureOut">
              <a:rPr lang="en-US" smtClean="0"/>
              <a:pPr/>
              <a:t>8/21/2017</a:t>
            </a:fld>
            <a:endParaRPr lang="en-US"/>
          </a:p>
        </p:txBody>
      </p:sp>
      <p:sp>
        <p:nvSpPr>
          <p:cNvPr id="10" name="عنصر نائب لرقم الشريحة 9"/>
          <p:cNvSpPr>
            <a:spLocks noGrp="1"/>
          </p:cNvSpPr>
          <p:nvPr>
            <p:ph type="sldNum" sz="quarter" idx="16"/>
          </p:nvPr>
        </p:nvSpPr>
        <p:spPr/>
        <p:txBody>
          <a:bodyPr rtlCol="0"/>
          <a:lstStyle/>
          <a:p>
            <a:fld id="{0ED36F6E-4D5B-4531-80F5-FCF667EEA438}" type="slidenum">
              <a:rPr lang="en-US" smtClean="0"/>
              <a:pPr/>
              <a:t>‹#›</a:t>
            </a:fld>
            <a:endParaRPr lang="en-US"/>
          </a:p>
        </p:txBody>
      </p:sp>
      <p:sp>
        <p:nvSpPr>
          <p:cNvPr id="12" name="عنصر نائب للتذييل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A43E584A-FC1B-4088-AA9C-489DFE0AA9A3}" type="datetimeFigureOut">
              <a:rPr lang="en-US" smtClean="0"/>
              <a:pPr/>
              <a:t>8/21/2017</a:t>
            </a:fld>
            <a:endParaRPr lang="en-US"/>
          </a:p>
        </p:txBody>
      </p:sp>
      <p:sp>
        <p:nvSpPr>
          <p:cNvPr id="12" name="عنصر نائب لرقم الشريحة 11"/>
          <p:cNvSpPr>
            <a:spLocks noGrp="1"/>
          </p:cNvSpPr>
          <p:nvPr>
            <p:ph type="sldNum" sz="quarter" idx="16"/>
          </p:nvPr>
        </p:nvSpPr>
        <p:spPr/>
        <p:txBody>
          <a:bodyPr rtlCol="0"/>
          <a:lstStyle/>
          <a:p>
            <a:fld id="{0ED36F6E-4D5B-4531-80F5-FCF667EEA438}" type="slidenum">
              <a:rPr lang="en-US" smtClean="0"/>
              <a:pPr/>
              <a:t>‹#›</a:t>
            </a:fld>
            <a:endParaRPr lang="en-US"/>
          </a:p>
        </p:txBody>
      </p:sp>
      <p:sp>
        <p:nvSpPr>
          <p:cNvPr id="14" name="عنصر نائب للتذييل 13"/>
          <p:cNvSpPr>
            <a:spLocks noGrp="1"/>
          </p:cNvSpPr>
          <p:nvPr>
            <p:ph type="ftr" sz="quarter" idx="17"/>
          </p:nvPr>
        </p:nvSpPr>
        <p:spPr/>
        <p:txBody>
          <a:bodyPr rtlCol="0"/>
          <a:lstStyle/>
          <a:p>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A43E584A-FC1B-4088-AA9C-489DFE0AA9A3}" type="datetimeFigureOut">
              <a:rPr lang="en-US" smtClean="0"/>
              <a:pPr/>
              <a:t>8/21/2017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0ED36F6E-4D5B-4531-80F5-FCF667EEA4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43E584A-FC1B-4088-AA9C-489DFE0AA9A3}" type="datetimeFigureOut">
              <a:rPr lang="en-US" smtClean="0"/>
              <a:pPr/>
              <a:t>8/21/2017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0ED36F6E-4D5B-4531-80F5-FCF667EEA4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A43E584A-FC1B-4088-AA9C-489DFE0AA9A3}" type="datetimeFigureOut">
              <a:rPr lang="en-US" smtClean="0"/>
              <a:pPr/>
              <a:t>8/21/2017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0ED36F6E-4D5B-4531-80F5-FCF667EEA438}" type="slidenum">
              <a:rPr lang="en-US" smtClean="0"/>
              <a:pPr/>
              <a:t>‹#›</a:t>
            </a:fld>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A43E584A-FC1B-4088-AA9C-489DFE0AA9A3}" type="datetimeFigureOut">
              <a:rPr lang="en-US" smtClean="0"/>
              <a:pPr/>
              <a:t>8/21/2017</a:t>
            </a:fld>
            <a:endParaRPr lang="en-US"/>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0ED36F6E-4D5B-4531-80F5-FCF667EEA438}" type="slidenum">
              <a:rPr lang="en-US" smtClean="0"/>
              <a:pPr/>
              <a:t>‹#›</a:t>
            </a:fld>
            <a:endParaRPr lang="en-US"/>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43E584A-FC1B-4088-AA9C-489DFE0AA9A3}" type="datetimeFigureOut">
              <a:rPr lang="en-US" smtClean="0"/>
              <a:pPr/>
              <a:t>8/21/2017</a:t>
            </a:fld>
            <a:endParaRPr lang="en-US"/>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ED36F6E-4D5B-4531-80F5-FCF667EEA4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ew-educ.com/wp-content/uploads/Maria-Montessori-2.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ew-educ.com/%d8%a7%d9%84%d8%aa%d8%b9%d9%84%d9%85-%d8%a7%d9%84%d8%aa%d8%b9%d8%a7%d9%88%d9%86%d9%8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new-educ.com/comment-etre-un-bon-enseigna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new-educ.com/wp-content/uploads/Maria-Montessori-12.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r.wikipedia.org/wiki/%D9%88%D8%B1%D9%82_%D8%A7%D9%84%D8%B5%D9%86%D9%81%D8%B1%D8%A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ew-educ.com/wp-content/uploads/montissori1.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ew-educ.com/wp-content/uploads/Maria-Montessori-1.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 y="457200"/>
            <a:ext cx="4800600" cy="2743200"/>
          </a:xfrm>
        </p:spPr>
        <p:txBody>
          <a:bodyPr/>
          <a:lstStyle/>
          <a:p>
            <a:pPr algn="ctr"/>
            <a:r>
              <a:rPr lang="ar-EG" sz="6000" b="1" dirty="0" smtClean="0">
                <a:solidFill>
                  <a:srgbClr val="FFC000"/>
                </a:solidFill>
              </a:rPr>
              <a:t>دورة </a:t>
            </a:r>
            <a:r>
              <a:rPr lang="ar-EG" sz="6000" b="1" dirty="0" err="1" smtClean="0">
                <a:solidFill>
                  <a:srgbClr val="FFC000"/>
                </a:solidFill>
              </a:rPr>
              <a:t>منتسوري</a:t>
            </a:r>
            <a:r>
              <a:rPr lang="en-US" dirty="0" smtClean="0"/>
              <a:t/>
            </a:r>
            <a:br>
              <a:rPr lang="en-US" dirty="0" smtClean="0"/>
            </a:br>
            <a:r>
              <a:rPr lang="en-US" dirty="0" smtClean="0"/>
              <a:t> </a:t>
            </a:r>
            <a:r>
              <a:rPr lang="ar-EG" sz="4000" b="1" dirty="0" smtClean="0">
                <a:solidFill>
                  <a:srgbClr val="FFC000"/>
                </a:solidFill>
              </a:rPr>
              <a:t>(منهج الحياة العملية)</a:t>
            </a:r>
            <a:endParaRPr lang="en-US" b="1" dirty="0">
              <a:solidFill>
                <a:srgbClr val="FFC000"/>
              </a:solidFill>
            </a:endParaRPr>
          </a:p>
        </p:txBody>
      </p:sp>
      <p:sp>
        <p:nvSpPr>
          <p:cNvPr id="3" name="عنوان فرعي 2"/>
          <p:cNvSpPr>
            <a:spLocks noGrp="1"/>
          </p:cNvSpPr>
          <p:nvPr>
            <p:ph type="subTitle" idx="1"/>
          </p:nvPr>
        </p:nvSpPr>
        <p:spPr>
          <a:xfrm>
            <a:off x="0" y="3657600"/>
            <a:ext cx="5257800" cy="3078237"/>
          </a:xfrm>
        </p:spPr>
        <p:txBody>
          <a:bodyPr>
            <a:normAutofit/>
          </a:bodyPr>
          <a:lstStyle/>
          <a:p>
            <a:pPr algn="r"/>
            <a:r>
              <a:rPr lang="ar-EG" b="1" dirty="0" smtClean="0">
                <a:solidFill>
                  <a:srgbClr val="FFC000"/>
                </a:solidFill>
              </a:rPr>
              <a:t>إعداد وتقديم </a:t>
            </a:r>
            <a:r>
              <a:rPr lang="ar-EG" b="1" dirty="0" smtClean="0"/>
              <a:t>:</a:t>
            </a:r>
            <a:endParaRPr lang="en-US" dirty="0" smtClean="0"/>
          </a:p>
          <a:p>
            <a:pPr algn="r"/>
            <a:r>
              <a:rPr lang="ar-EG" sz="3200" b="1" dirty="0" smtClean="0">
                <a:solidFill>
                  <a:srgbClr val="FFC000"/>
                </a:solidFill>
              </a:rPr>
              <a:t>                </a:t>
            </a:r>
            <a:r>
              <a:rPr lang="ar-EG" sz="3600" b="1" dirty="0" smtClean="0">
                <a:solidFill>
                  <a:srgbClr val="FFC000"/>
                </a:solidFill>
              </a:rPr>
              <a:t>أ \ سارة </a:t>
            </a:r>
            <a:r>
              <a:rPr lang="ar-EG" sz="3600" b="1" dirty="0" err="1" smtClean="0">
                <a:solidFill>
                  <a:srgbClr val="FFC000"/>
                </a:solidFill>
              </a:rPr>
              <a:t>الانصاري</a:t>
            </a:r>
            <a:r>
              <a:rPr lang="ar-EG" sz="3600" b="1" dirty="0" smtClean="0">
                <a:solidFill>
                  <a:srgbClr val="FFC000"/>
                </a:solidFill>
              </a:rPr>
              <a:t> </a:t>
            </a:r>
            <a:endParaRPr lang="en-US" sz="3200" b="1" dirty="0" smtClean="0">
              <a:solidFill>
                <a:srgbClr val="FFC000"/>
              </a:solidFill>
            </a:endParaRPr>
          </a:p>
          <a:p>
            <a:pPr algn="ctr"/>
            <a:r>
              <a:rPr lang="ar-EG" sz="3200" b="1" dirty="0" smtClean="0">
                <a:solidFill>
                  <a:srgbClr val="FFC000"/>
                </a:solidFill>
              </a:rPr>
              <a:t>مدرب معتمد في التربية الخاصة</a:t>
            </a:r>
            <a:endParaRPr lang="en-US" b="1" dirty="0">
              <a:solidFill>
                <a:srgbClr val="FFC000"/>
              </a:solidFill>
            </a:endParaRPr>
          </a:p>
        </p:txBody>
      </p:sp>
      <p:pic>
        <p:nvPicPr>
          <p:cNvPr id="4" name="صورة 3" descr="Maria Montessori 2">
            <a:hlinkClick r:id="rId2"/>
          </p:cNvPr>
          <p:cNvPicPr/>
          <p:nvPr/>
        </p:nvPicPr>
        <p:blipFill>
          <a:blip r:embed="rId3"/>
          <a:srcRect/>
          <a:stretch>
            <a:fillRect/>
          </a:stretch>
        </p:blipFill>
        <p:spPr bwMode="auto">
          <a:xfrm>
            <a:off x="5181600" y="228600"/>
            <a:ext cx="3962400" cy="617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304800"/>
            <a:ext cx="8153400" cy="5791200"/>
          </a:xfrm>
        </p:spPr>
        <p:txBody>
          <a:bodyPr>
            <a:normAutofit fontScale="92500" lnSpcReduction="20000"/>
          </a:bodyPr>
          <a:lstStyle/>
          <a:p>
            <a:pPr algn="r"/>
            <a:r>
              <a:rPr lang="ar-SA" dirty="0" smtClean="0"/>
              <a:t>وهكذا ترى </a:t>
            </a:r>
            <a:r>
              <a:rPr lang="ar-SA" dirty="0" err="1" smtClean="0"/>
              <a:t>مونتيسوري</a:t>
            </a:r>
            <a:r>
              <a:rPr lang="ar-SA" dirty="0" smtClean="0"/>
              <a:t> أن كل مشكلة عند الطفل هي بسبب المعاملة الخاطئة التي يتلقاها من الكبار، كالطفل الذي لم يتعوّد على الاستقلالية بحيث </a:t>
            </a:r>
            <a:r>
              <a:rPr lang="ar-SA" dirty="0" err="1" smtClean="0"/>
              <a:t>تنوب</a:t>
            </a:r>
            <a:r>
              <a:rPr lang="ar-SA" dirty="0" smtClean="0"/>
              <a:t> عنه المربية أو الأم في القيام بالعمل</a:t>
            </a:r>
            <a:r>
              <a:rPr lang="en-US" dirty="0" smtClean="0"/>
              <a:t>.</a:t>
            </a:r>
            <a:br>
              <a:rPr lang="en-US" dirty="0" smtClean="0"/>
            </a:br>
            <a:r>
              <a:rPr lang="ar-SA" dirty="0" smtClean="0"/>
              <a:t>و في هذه المرحلة، لاحظت الدكتورة </a:t>
            </a:r>
            <a:r>
              <a:rPr lang="ar-SA" dirty="0" err="1" smtClean="0"/>
              <a:t>مونتيسوري</a:t>
            </a:r>
            <a:r>
              <a:rPr lang="ar-SA" dirty="0" smtClean="0"/>
              <a:t> أن الأطفال يميلون للاكتشاف </a:t>
            </a:r>
            <a:r>
              <a:rPr lang="ar-SA" dirty="0" err="1" smtClean="0"/>
              <a:t>و</a:t>
            </a:r>
            <a:r>
              <a:rPr lang="ar-SA" dirty="0" smtClean="0"/>
              <a:t> تنمية قدراتهم النفسية والجسدية، وعن أهم القدرات التي يجب أن تركز أنشطة </a:t>
            </a:r>
            <a:r>
              <a:rPr lang="ar-SA" dirty="0" err="1" smtClean="0"/>
              <a:t>مونتيسوري</a:t>
            </a:r>
            <a:r>
              <a:rPr lang="ar-SA" dirty="0" smtClean="0"/>
              <a:t> على تطويرها في هذه المرحلة نذكر مهارات اللغة </a:t>
            </a:r>
            <a:r>
              <a:rPr lang="ar-SA" dirty="0" err="1" smtClean="0"/>
              <a:t>و</a:t>
            </a:r>
            <a:r>
              <a:rPr lang="ar-SA" dirty="0" smtClean="0"/>
              <a:t> النظام </a:t>
            </a:r>
            <a:r>
              <a:rPr lang="ar-SA" dirty="0" err="1" smtClean="0"/>
              <a:t>و</a:t>
            </a:r>
            <a:r>
              <a:rPr lang="ar-SA" dirty="0" smtClean="0"/>
              <a:t> صقل الحواس </a:t>
            </a:r>
            <a:r>
              <a:rPr lang="ar-SA" dirty="0" err="1" smtClean="0"/>
              <a:t>و</a:t>
            </a:r>
            <a:r>
              <a:rPr lang="ar-EG" u="sng" dirty="0" smtClean="0"/>
              <a:t>الاستقلال الفكري </a:t>
            </a:r>
            <a:r>
              <a:rPr lang="ar-SA" dirty="0" smtClean="0"/>
              <a:t>التركيز على السلوك الاجتماعي </a:t>
            </a:r>
            <a:r>
              <a:rPr lang="ar-SA" dirty="0" err="1" smtClean="0"/>
              <a:t>و</a:t>
            </a:r>
            <a:r>
              <a:rPr lang="ar-SA" dirty="0" smtClean="0"/>
              <a:t> تبني أهداف صغيرة</a:t>
            </a:r>
            <a:endParaRPr lang="en-US" dirty="0" smtClean="0"/>
          </a:p>
          <a:p>
            <a:pPr algn="r"/>
            <a:r>
              <a:rPr lang="ar-SA" dirty="0" smtClean="0"/>
              <a:t> </a:t>
            </a:r>
            <a:endParaRPr lang="ar-EG" dirty="0" smtClean="0"/>
          </a:p>
          <a:p>
            <a:pPr algn="r"/>
            <a:r>
              <a:rPr lang="ar-SA" sz="3100" b="1" u="sng" dirty="0" smtClean="0"/>
              <a:t>المرحلة 2 : من عمر 6 سنوات حتى 12 سنة</a:t>
            </a:r>
            <a:r>
              <a:rPr lang="en-US" u="sng" dirty="0" smtClean="0"/>
              <a:t/>
            </a:r>
            <a:br>
              <a:rPr lang="en-US" u="sng" dirty="0" smtClean="0"/>
            </a:br>
            <a:r>
              <a:rPr lang="ar-SA" dirty="0" smtClean="0"/>
              <a:t>في هذه المرحلة، لاحظت </a:t>
            </a:r>
            <a:r>
              <a:rPr lang="ar-SA" dirty="0" err="1" smtClean="0"/>
              <a:t>مونتيسوري</a:t>
            </a:r>
            <a:r>
              <a:rPr lang="ar-SA" dirty="0" smtClean="0"/>
              <a:t> العديد من التغيرات النفسية </a:t>
            </a:r>
            <a:r>
              <a:rPr lang="ar-SA" dirty="0" err="1" smtClean="0"/>
              <a:t>و</a:t>
            </a:r>
            <a:r>
              <a:rPr lang="ar-SA" dirty="0" smtClean="0"/>
              <a:t> الجسدية على الأطفال وقد طورت بيئة الفصول </a:t>
            </a:r>
            <a:r>
              <a:rPr lang="ar-SA" dirty="0" err="1" smtClean="0"/>
              <a:t>و</a:t>
            </a:r>
            <a:r>
              <a:rPr lang="ar-SA" dirty="0" smtClean="0"/>
              <a:t> المواد الدراسية والمواد الطبيعية بما يتناسب مع هذه التغيرات، </a:t>
            </a:r>
            <a:r>
              <a:rPr lang="ar-SA" dirty="0" err="1" smtClean="0"/>
              <a:t>و</a:t>
            </a:r>
            <a:r>
              <a:rPr lang="ar-SA" dirty="0" smtClean="0"/>
              <a:t> من الصفات التي لوحظ تطورها في هذه المرحلة</a:t>
            </a:r>
            <a:r>
              <a:rPr lang="en-US" dirty="0" smtClean="0"/>
              <a:t> : </a:t>
            </a:r>
            <a:r>
              <a:rPr lang="ar-SA" dirty="0" smtClean="0"/>
              <a:t>الميل إلى </a:t>
            </a:r>
            <a:r>
              <a:rPr lang="ar-SA" dirty="0" smtClean="0">
                <a:solidFill>
                  <a:srgbClr val="FF0000"/>
                </a:solidFill>
                <a:hlinkClick r:id="rId2"/>
              </a:rPr>
              <a:t>العمل في مجموعات</a:t>
            </a:r>
            <a:r>
              <a:rPr lang="en-US" dirty="0" smtClean="0"/>
              <a:t> </a:t>
            </a:r>
            <a:r>
              <a:rPr lang="ar-SA" dirty="0" smtClean="0"/>
              <a:t>و تطور الخيال </a:t>
            </a:r>
            <a:r>
              <a:rPr lang="ar-SA" dirty="0" err="1" smtClean="0"/>
              <a:t>و</a:t>
            </a:r>
            <a:r>
              <a:rPr lang="ar-SA" dirty="0" smtClean="0"/>
              <a:t> الحس الأخلاقي </a:t>
            </a:r>
            <a:r>
              <a:rPr lang="ar-SA" dirty="0" err="1" smtClean="0"/>
              <a:t>و</a:t>
            </a:r>
            <a:r>
              <a:rPr lang="ar-SA" dirty="0" smtClean="0"/>
              <a:t> التنظيم الاجتماعي </a:t>
            </a:r>
            <a:r>
              <a:rPr lang="ar-SA" dirty="0" err="1" smtClean="0"/>
              <a:t>و</a:t>
            </a:r>
            <a:r>
              <a:rPr lang="ar-SA" dirty="0" smtClean="0"/>
              <a:t> القدرات الإبداعية </a:t>
            </a:r>
            <a:r>
              <a:rPr lang="ar-SA" u="sng" dirty="0" err="1" smtClean="0"/>
              <a:t>و</a:t>
            </a:r>
            <a:r>
              <a:rPr lang="ar-SA" u="sng" dirty="0" smtClean="0"/>
              <a:t> تشكيل </a:t>
            </a:r>
            <a:endParaRPr lang="ar-EG" u="sng"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381000" y="381000"/>
            <a:ext cx="8385048" cy="6096000"/>
          </a:xfrm>
        </p:spPr>
        <p:txBody>
          <a:bodyPr>
            <a:normAutofit lnSpcReduction="10000"/>
          </a:bodyPr>
          <a:lstStyle/>
          <a:p>
            <a:pPr algn="r"/>
            <a:r>
              <a:rPr lang="ar-EG" u="sng" dirty="0" smtClean="0"/>
              <a:t>.</a:t>
            </a:r>
            <a:r>
              <a:rPr lang="en-US" u="sng" dirty="0" smtClean="0"/>
              <a:t>.</a:t>
            </a:r>
            <a:endParaRPr lang="en-US" dirty="0" smtClean="0"/>
          </a:p>
          <a:p>
            <a:pPr algn="r"/>
            <a:r>
              <a:rPr lang="ar-SA" b="1" dirty="0" smtClean="0">
                <a:solidFill>
                  <a:srgbClr val="FF0000"/>
                </a:solidFill>
              </a:rPr>
              <a:t>المرحلة 3 : من عمر 12 حتى 18 سنة</a:t>
            </a:r>
            <a:r>
              <a:rPr lang="en-US" b="1" dirty="0" smtClean="0">
                <a:solidFill>
                  <a:srgbClr val="FF0000"/>
                </a:solidFill>
              </a:rPr>
              <a:t> </a:t>
            </a:r>
            <a:endParaRPr lang="ar-EG" b="1" dirty="0" smtClean="0">
              <a:solidFill>
                <a:srgbClr val="FF0000"/>
              </a:solidFill>
            </a:endParaRPr>
          </a:p>
          <a:p>
            <a:pPr algn="r"/>
            <a:r>
              <a:rPr lang="en-US" dirty="0" smtClean="0"/>
              <a:t/>
            </a:r>
            <a:br>
              <a:rPr lang="en-US" dirty="0" smtClean="0"/>
            </a:br>
            <a:r>
              <a:rPr lang="ar-SA" dirty="0" smtClean="0"/>
              <a:t>وهي بالأساس مرحلة المراهقة، وقد لاحظت </a:t>
            </a:r>
            <a:r>
              <a:rPr lang="ar-SA" dirty="0" err="1" smtClean="0"/>
              <a:t>مونتيسوري</a:t>
            </a:r>
            <a:r>
              <a:rPr lang="ar-SA" dirty="0" smtClean="0"/>
              <a:t> أن هذه المرحلة </a:t>
            </a:r>
            <a:r>
              <a:rPr lang="ar-SA" dirty="0" err="1" smtClean="0"/>
              <a:t>تتتميز</a:t>
            </a:r>
            <a:r>
              <a:rPr lang="ar-SA" dirty="0" smtClean="0"/>
              <a:t> بتغيرات جسدية مرتبطة بعمر البلوغ </a:t>
            </a:r>
            <a:r>
              <a:rPr lang="ar-SA" dirty="0" err="1" smtClean="0"/>
              <a:t>و</a:t>
            </a:r>
            <a:r>
              <a:rPr lang="ar-SA" dirty="0" smtClean="0"/>
              <a:t> ما يرافقها من تغيرات نفسية، </a:t>
            </a:r>
            <a:r>
              <a:rPr lang="ar-SA" dirty="0" err="1" smtClean="0"/>
              <a:t>و</a:t>
            </a:r>
            <a:r>
              <a:rPr lang="ar-SA" dirty="0" smtClean="0"/>
              <a:t> لهذا فالأنشطة يجب أن تراعي خصوصيات هذه المرحلة كعدم الاستقرار النفسي </a:t>
            </a:r>
            <a:r>
              <a:rPr lang="ar-SA" dirty="0" err="1" smtClean="0"/>
              <a:t>و</a:t>
            </a:r>
            <a:r>
              <a:rPr lang="ar-SA" dirty="0" smtClean="0"/>
              <a:t> عدم التركيز في هذا العمر </a:t>
            </a:r>
            <a:r>
              <a:rPr lang="ar-SA" dirty="0" err="1" smtClean="0"/>
              <a:t>و</a:t>
            </a:r>
            <a:r>
              <a:rPr lang="ar-SA" dirty="0" smtClean="0"/>
              <a:t> نمو شعور الكرامة </a:t>
            </a:r>
            <a:r>
              <a:rPr lang="ar-SA" dirty="0" err="1" smtClean="0"/>
              <a:t>و</a:t>
            </a:r>
            <a:r>
              <a:rPr lang="ar-SA" dirty="0" smtClean="0"/>
              <a:t> الاعتزاز بالنفس، </a:t>
            </a:r>
            <a:r>
              <a:rPr lang="ar-SA" dirty="0" err="1" smtClean="0"/>
              <a:t>و</a:t>
            </a:r>
            <a:r>
              <a:rPr lang="ar-SA" dirty="0" smtClean="0"/>
              <a:t> هذه المرحلة هي مرحلة بناء الذات – حسب </a:t>
            </a:r>
            <a:r>
              <a:rPr lang="ar-SA" dirty="0" err="1" smtClean="0"/>
              <a:t>مونتيسوري</a:t>
            </a:r>
            <a:r>
              <a:rPr lang="ar-SA" dirty="0" smtClean="0"/>
              <a:t> دائما</a:t>
            </a:r>
            <a:r>
              <a:rPr lang="en-US" dirty="0" smtClean="0"/>
              <a:t> – .</a:t>
            </a:r>
          </a:p>
          <a:p>
            <a:pPr algn="r"/>
            <a:r>
              <a:rPr lang="ar-SA" b="1" dirty="0" smtClean="0">
                <a:solidFill>
                  <a:srgbClr val="FF0000"/>
                </a:solidFill>
              </a:rPr>
              <a:t>المرحلة 4 : من عمر 18 حتى 24 سنة</a:t>
            </a:r>
            <a:r>
              <a:rPr lang="en-US" dirty="0" smtClean="0"/>
              <a:t/>
            </a:r>
            <a:br>
              <a:rPr lang="en-US" dirty="0" smtClean="0"/>
            </a:br>
            <a:r>
              <a:rPr lang="ar-SA" dirty="0" smtClean="0"/>
              <a:t>وهي مرحلة النضوج بالأساس، ولم تطور </a:t>
            </a:r>
            <a:r>
              <a:rPr lang="ar-SA" dirty="0" err="1" smtClean="0"/>
              <a:t>مونتيسوري</a:t>
            </a:r>
            <a:r>
              <a:rPr lang="ar-SA" dirty="0" smtClean="0"/>
              <a:t> أنشطة تعليمية لهذه المرحلة، لكنها اعتمدت منهجا للتنمية الذاتية لأشخاص نضجوا في ظل فلسفة </a:t>
            </a:r>
            <a:r>
              <a:rPr lang="ar-SA" dirty="0" err="1" smtClean="0"/>
              <a:t>مونتيسوري</a:t>
            </a:r>
            <a:r>
              <a:rPr lang="en-US" u="sng"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4114800" y="304800"/>
            <a:ext cx="4651248" cy="6248400"/>
          </a:xfrm>
        </p:spPr>
        <p:txBody>
          <a:bodyPr/>
          <a:lstStyle/>
          <a:p>
            <a:pPr algn="r"/>
            <a:r>
              <a:rPr lang="ar-SA" sz="3200" b="1" dirty="0" smtClean="0">
                <a:solidFill>
                  <a:srgbClr val="FF0000"/>
                </a:solidFill>
              </a:rPr>
              <a:t>دور المدرس  في طريقة </a:t>
            </a:r>
            <a:r>
              <a:rPr lang="ar-SA" sz="3200" b="1" dirty="0" err="1" smtClean="0">
                <a:solidFill>
                  <a:srgbClr val="FF0000"/>
                </a:solidFill>
              </a:rPr>
              <a:t>مونتيسوري</a:t>
            </a:r>
            <a:r>
              <a:rPr lang="en-US" sz="3200" b="1" dirty="0" smtClean="0">
                <a:solidFill>
                  <a:srgbClr val="FF0000"/>
                </a:solidFill>
              </a:rPr>
              <a:t> </a:t>
            </a:r>
            <a:r>
              <a:rPr lang="en-US" dirty="0" smtClean="0"/>
              <a:t>:</a:t>
            </a:r>
            <a:endParaRPr lang="en-US" b="1" dirty="0" smtClean="0"/>
          </a:p>
          <a:p>
            <a:pPr algn="r"/>
            <a:r>
              <a:rPr lang="ar-SA" dirty="0" smtClean="0"/>
              <a:t>أكدت </a:t>
            </a:r>
            <a:r>
              <a:rPr lang="ar-SA" dirty="0" err="1" smtClean="0"/>
              <a:t>مونتيسوري</a:t>
            </a:r>
            <a:r>
              <a:rPr lang="ar-SA" dirty="0" smtClean="0"/>
              <a:t> أن دور </a:t>
            </a:r>
            <a:r>
              <a:rPr lang="ar-SA" dirty="0" smtClean="0">
                <a:hlinkClick r:id="rId2"/>
              </a:rPr>
              <a:t>المعلم</a:t>
            </a:r>
            <a:r>
              <a:rPr lang="en-US" dirty="0" smtClean="0"/>
              <a:t> </a:t>
            </a:r>
            <a:r>
              <a:rPr lang="ar-SA" dirty="0" smtClean="0"/>
              <a:t>و المعلمة يتمثل في ملاحظة الطفل من أجل تحديد اهتماماته </a:t>
            </a:r>
            <a:r>
              <a:rPr lang="ar-SA" dirty="0" err="1" smtClean="0"/>
              <a:t>و</a:t>
            </a:r>
            <a:r>
              <a:rPr lang="ar-SA" dirty="0" smtClean="0"/>
              <a:t> </a:t>
            </a:r>
            <a:r>
              <a:rPr lang="ar-SA" dirty="0" err="1" smtClean="0"/>
              <a:t>ميولاته</a:t>
            </a:r>
            <a:r>
              <a:rPr lang="ar-SA" dirty="0" smtClean="0"/>
              <a:t>، </a:t>
            </a:r>
            <a:r>
              <a:rPr lang="ar-SA" dirty="0" err="1" smtClean="0"/>
              <a:t>و</a:t>
            </a:r>
            <a:r>
              <a:rPr lang="ar-SA" dirty="0" smtClean="0"/>
              <a:t> من تم إعداد البيئة الملائمة لتناسب احتياجات الطفل. أي أن كل ما يحيط بالطفل يجب أن يكون لخدمته </a:t>
            </a:r>
            <a:r>
              <a:rPr lang="ar-SA" dirty="0" err="1" smtClean="0"/>
              <a:t>و</a:t>
            </a:r>
            <a:r>
              <a:rPr lang="ar-SA" dirty="0" smtClean="0"/>
              <a:t> يلبي احتياجاته. وقد أثبتت طريقة </a:t>
            </a:r>
            <a:r>
              <a:rPr lang="ar-SA" dirty="0" err="1" smtClean="0"/>
              <a:t>مونتيسوري</a:t>
            </a:r>
            <a:r>
              <a:rPr lang="ar-SA" dirty="0" smtClean="0"/>
              <a:t> نجاحها من خلال </a:t>
            </a:r>
            <a:r>
              <a:rPr lang="ar-SA" dirty="0" err="1" smtClean="0"/>
              <a:t>استمراريتها</a:t>
            </a:r>
            <a:r>
              <a:rPr lang="ar-SA" dirty="0" smtClean="0"/>
              <a:t> على مدى أكثر من 100 عام حول العالم</a:t>
            </a:r>
            <a:endParaRPr lang="en-US" dirty="0"/>
          </a:p>
        </p:txBody>
      </p:sp>
      <p:pic>
        <p:nvPicPr>
          <p:cNvPr id="17410" name="Picture 2" descr="صورة ذات صلة"/>
          <p:cNvPicPr>
            <a:picLocks noChangeAspect="1" noChangeArrowheads="1"/>
          </p:cNvPicPr>
          <p:nvPr/>
        </p:nvPicPr>
        <p:blipFill>
          <a:blip r:embed="rId3"/>
          <a:srcRect/>
          <a:stretch>
            <a:fillRect/>
          </a:stretch>
        </p:blipFill>
        <p:spPr bwMode="auto">
          <a:xfrm>
            <a:off x="0" y="228600"/>
            <a:ext cx="4124325" cy="662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38600" y="228600"/>
            <a:ext cx="4727448" cy="6172200"/>
          </a:xfrm>
        </p:spPr>
        <p:txBody>
          <a:bodyPr/>
          <a:lstStyle/>
          <a:p>
            <a:endParaRPr lang="en-US" dirty="0"/>
          </a:p>
        </p:txBody>
      </p:sp>
      <p:sp>
        <p:nvSpPr>
          <p:cNvPr id="3" name="عنصر نائب للمحتوى 2"/>
          <p:cNvSpPr>
            <a:spLocks noGrp="1"/>
          </p:cNvSpPr>
          <p:nvPr>
            <p:ph sz="quarter" idx="1"/>
          </p:nvPr>
        </p:nvSpPr>
        <p:spPr>
          <a:xfrm>
            <a:off x="3733800" y="457200"/>
            <a:ext cx="5181600" cy="6096000"/>
          </a:xfrm>
        </p:spPr>
        <p:txBody>
          <a:bodyPr>
            <a:normAutofit fontScale="70000" lnSpcReduction="20000"/>
          </a:bodyPr>
          <a:lstStyle/>
          <a:p>
            <a:pPr algn="r"/>
            <a:r>
              <a:rPr lang="ar-SA" sz="3600" b="1" dirty="0" smtClean="0">
                <a:solidFill>
                  <a:srgbClr val="FF0000"/>
                </a:solidFill>
              </a:rPr>
              <a:t>ما هو مفهوم </a:t>
            </a:r>
            <a:r>
              <a:rPr lang="ar-SA" sz="3600" b="1" dirty="0" err="1" smtClean="0">
                <a:solidFill>
                  <a:srgbClr val="FF0000"/>
                </a:solidFill>
              </a:rPr>
              <a:t>مونتيسوري</a:t>
            </a:r>
            <a:r>
              <a:rPr lang="ar-SA" sz="3600" b="1" dirty="0" smtClean="0">
                <a:solidFill>
                  <a:srgbClr val="FF0000"/>
                </a:solidFill>
              </a:rPr>
              <a:t> للانضباط أو النظام ؟</a:t>
            </a:r>
            <a:endParaRPr lang="ar-EG" sz="3600" b="1" dirty="0" smtClean="0">
              <a:solidFill>
                <a:srgbClr val="FF0000"/>
              </a:solidFill>
            </a:endParaRPr>
          </a:p>
          <a:p>
            <a:pPr algn="r"/>
            <a:r>
              <a:rPr lang="ar-SA" u="sng" dirty="0" smtClean="0"/>
              <a:t> </a:t>
            </a:r>
            <a:r>
              <a:rPr lang="ar-SA" sz="3800" dirty="0" smtClean="0"/>
              <a:t>يقوم منهج </a:t>
            </a:r>
            <a:r>
              <a:rPr lang="ar-SA" sz="3800" dirty="0" err="1" smtClean="0"/>
              <a:t>مونتيسوري</a:t>
            </a:r>
            <a:r>
              <a:rPr lang="ar-SA" sz="3800" dirty="0" smtClean="0"/>
              <a:t> التعليمي على أساس التحكم بالانضباط الذاتي لدى الطفل، كما يسمح بتطويره وتغيير تصرفاته من خلال جذب اهتماماته </a:t>
            </a:r>
            <a:r>
              <a:rPr lang="ar-SA" sz="3800" dirty="0" err="1" smtClean="0"/>
              <a:t>و</a:t>
            </a:r>
            <a:r>
              <a:rPr lang="ar-SA" sz="3800" dirty="0" smtClean="0"/>
              <a:t> رغباته ضمن بيئة </a:t>
            </a:r>
            <a:r>
              <a:rPr lang="ar-SA" sz="3800" dirty="0" err="1" smtClean="0"/>
              <a:t>المونتيسوري</a:t>
            </a:r>
            <a:r>
              <a:rPr lang="ar-SA" sz="3800" dirty="0" smtClean="0"/>
              <a:t> المعدّة بعناية</a:t>
            </a:r>
            <a:r>
              <a:rPr lang="en-US" sz="3800" dirty="0" smtClean="0"/>
              <a:t>.</a:t>
            </a:r>
            <a:br>
              <a:rPr lang="en-US" sz="3800" dirty="0" smtClean="0"/>
            </a:br>
            <a:r>
              <a:rPr lang="ar-SA" sz="3800" dirty="0" smtClean="0"/>
              <a:t>ذكرت الدكتورة </a:t>
            </a:r>
            <a:r>
              <a:rPr lang="ar-SA" sz="3800" dirty="0" err="1" smtClean="0"/>
              <a:t>مونتيسوري</a:t>
            </a:r>
            <a:r>
              <a:rPr lang="ar-SA" sz="3800" dirty="0" smtClean="0"/>
              <a:t> أن كثيرا من الأطفال الذين نعتقد بأنهم غير منضبطين هم في الواقع محبطون لعدم وجود التحفيز المناسب </a:t>
            </a:r>
            <a:r>
              <a:rPr lang="ar-SA" sz="3800" dirty="0" err="1" smtClean="0"/>
              <a:t>و</a:t>
            </a:r>
            <a:r>
              <a:rPr lang="ar-SA" sz="3800" dirty="0" smtClean="0"/>
              <a:t> لأن بيئة التعلم لا تناسبهم . و لهذا فإن برنامج </a:t>
            </a:r>
            <a:r>
              <a:rPr lang="ar-SA" sz="3800" dirty="0" err="1" smtClean="0"/>
              <a:t>مونتيسوري</a:t>
            </a:r>
            <a:r>
              <a:rPr lang="ar-SA" sz="3800" dirty="0" smtClean="0"/>
              <a:t> يهتم بتطوير الانضباط الشخصي من خلال تعليم الطفل كيفية التعامل مع الرغبات والاحتياجات مع التركيز على تعليم المهارات، وتطوير الطفل اجتماعيا </a:t>
            </a:r>
            <a:r>
              <a:rPr lang="ar-SA" sz="3800" dirty="0" err="1" smtClean="0"/>
              <a:t>و</a:t>
            </a:r>
            <a:r>
              <a:rPr lang="ar-SA" sz="3800" dirty="0" smtClean="0"/>
              <a:t> عاطفيا وأخلاقيا </a:t>
            </a:r>
            <a:r>
              <a:rPr lang="ar-SA" sz="3800" dirty="0" err="1" smtClean="0"/>
              <a:t>و</a:t>
            </a:r>
            <a:r>
              <a:rPr lang="ar-SA" sz="3800" dirty="0" smtClean="0"/>
              <a:t> إراديا والابتعاد عن السيطرة على الطفل من خلال المكافأة </a:t>
            </a:r>
            <a:r>
              <a:rPr lang="ar-SA" sz="3800" dirty="0" err="1" smtClean="0"/>
              <a:t>و</a:t>
            </a:r>
            <a:r>
              <a:rPr lang="ar-SA" sz="3800" dirty="0" smtClean="0"/>
              <a:t> العقاب</a:t>
            </a:r>
            <a:endParaRPr lang="en-US" dirty="0"/>
          </a:p>
        </p:txBody>
      </p:sp>
      <p:pic>
        <p:nvPicPr>
          <p:cNvPr id="4" name="صورة 3" descr="Maria-Montessori 12">
            <a:hlinkClick r:id="rId2"/>
          </p:cNvPr>
          <p:cNvPicPr/>
          <p:nvPr/>
        </p:nvPicPr>
        <p:blipFill>
          <a:blip r:embed="rId3"/>
          <a:srcRect/>
          <a:stretch>
            <a:fillRect/>
          </a:stretch>
        </p:blipFill>
        <p:spPr bwMode="auto">
          <a:xfrm>
            <a:off x="228600" y="381000"/>
            <a:ext cx="3429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228600"/>
            <a:ext cx="8153400" cy="5867400"/>
          </a:xfrm>
        </p:spPr>
        <p:txBody>
          <a:bodyPr>
            <a:normAutofit fontScale="92500" lnSpcReduction="20000"/>
          </a:bodyPr>
          <a:lstStyle/>
          <a:p>
            <a:r>
              <a:rPr lang="en-US" u="sng" dirty="0" smtClean="0"/>
              <a:t> .</a:t>
            </a:r>
            <a:endParaRPr lang="en-US" dirty="0" smtClean="0"/>
          </a:p>
          <a:p>
            <a:pPr algn="r"/>
            <a:r>
              <a:rPr lang="ar-SA" b="1" u="sng" dirty="0" smtClean="0">
                <a:solidFill>
                  <a:srgbClr val="FF0000"/>
                </a:solidFill>
              </a:rPr>
              <a:t>الأسس السيكولوجية لطريقة </a:t>
            </a:r>
            <a:r>
              <a:rPr lang="ar-SA" b="1" u="sng" dirty="0" err="1" smtClean="0">
                <a:solidFill>
                  <a:srgbClr val="FF0000"/>
                </a:solidFill>
              </a:rPr>
              <a:t>منتسوري</a:t>
            </a:r>
            <a:r>
              <a:rPr lang="ar-SA" b="1" u="sng" dirty="0" smtClean="0">
                <a:solidFill>
                  <a:srgbClr val="FF0000"/>
                </a:solidFill>
              </a:rPr>
              <a:t> لتربية  ذوي الاحتياجات الخاصة</a:t>
            </a:r>
            <a:r>
              <a:rPr lang="ar-SA" b="1" u="sng" dirty="0" smtClean="0"/>
              <a:t> </a:t>
            </a:r>
            <a:r>
              <a:rPr lang="en-US" b="1" u="sng" dirty="0" smtClean="0"/>
              <a:t>: </a:t>
            </a:r>
            <a:endParaRPr lang="en-US" b="1" dirty="0" smtClean="0"/>
          </a:p>
          <a:p>
            <a:pPr algn="r"/>
            <a:r>
              <a:rPr lang="ar-SA" dirty="0" smtClean="0"/>
              <a:t>يمكن إجمال هذه الأسس في </a:t>
            </a:r>
            <a:r>
              <a:rPr lang="ar-SA" dirty="0" smtClean="0">
                <a:solidFill>
                  <a:srgbClr val="FF0000"/>
                </a:solidFill>
              </a:rPr>
              <a:t>4 قوانين </a:t>
            </a:r>
            <a:r>
              <a:rPr lang="ar-SA" dirty="0" err="1" smtClean="0"/>
              <a:t>و</a:t>
            </a:r>
            <a:r>
              <a:rPr lang="ar-SA" dirty="0" smtClean="0"/>
              <a:t> هي</a:t>
            </a:r>
            <a:r>
              <a:rPr lang="en-US" dirty="0" smtClean="0"/>
              <a:t> :</a:t>
            </a:r>
          </a:p>
          <a:p>
            <a:pPr lvl="0" algn="r"/>
            <a:r>
              <a:rPr lang="ar-SA" b="1" dirty="0" smtClean="0">
                <a:solidFill>
                  <a:srgbClr val="FF0000"/>
                </a:solidFill>
              </a:rPr>
              <a:t>القانون الأول : </a:t>
            </a:r>
            <a:r>
              <a:rPr lang="ar-SA" dirty="0" smtClean="0"/>
              <a:t>أن تكون الأنشطة المقدمة في مستوى أقل من تلك التي تقدم للأطفال الأسوياء</a:t>
            </a:r>
            <a:r>
              <a:rPr lang="en-US" dirty="0" smtClean="0"/>
              <a:t> .</a:t>
            </a:r>
          </a:p>
          <a:p>
            <a:pPr lvl="0" algn="r"/>
            <a:r>
              <a:rPr lang="ar-SA" b="1" dirty="0" smtClean="0">
                <a:solidFill>
                  <a:srgbClr val="FF0000"/>
                </a:solidFill>
              </a:rPr>
              <a:t>القانون الثاني : </a:t>
            </a:r>
            <a:r>
              <a:rPr lang="ar-SA" dirty="0" smtClean="0"/>
              <a:t>مراعاة خصائص التطور العقلي للأطفال ذوي الاحتياجات الخاصة </a:t>
            </a:r>
            <a:r>
              <a:rPr lang="ar-SA" dirty="0" err="1" smtClean="0"/>
              <a:t>و</a:t>
            </a:r>
            <a:r>
              <a:rPr lang="ar-SA" dirty="0" smtClean="0"/>
              <a:t> مراعاة </a:t>
            </a:r>
            <a:r>
              <a:rPr lang="ar-SA" dirty="0" err="1" smtClean="0"/>
              <a:t>ميولاتهم</a:t>
            </a:r>
            <a:r>
              <a:rPr lang="ar-SA" dirty="0" smtClean="0"/>
              <a:t> . ( يجب أن تهتم التربية بالمثيرات الغنية التي تؤدي إلى إشباع خبرة الطفل إذ أن الطفل ” المعاق عقليا ” يمر بلحظات نفسية يكون استعداده العقلي فيها لتقبل المعلومات قويا فإذا تركنا هذه اللحظات تمر هباءً، يصبح من العبث أن نحاول إعادتها لأن الوقت المناسب قد مضى</a:t>
            </a:r>
            <a:r>
              <a:rPr lang="en-US" dirty="0" smtClean="0"/>
              <a:t> ) .</a:t>
            </a:r>
          </a:p>
          <a:p>
            <a:pPr lvl="0" algn="r"/>
            <a:r>
              <a:rPr lang="en-US" dirty="0" smtClean="0"/>
              <a:t> </a:t>
            </a:r>
            <a:r>
              <a:rPr lang="ar-SA" b="1" dirty="0" smtClean="0">
                <a:solidFill>
                  <a:srgbClr val="FF0000"/>
                </a:solidFill>
              </a:rPr>
              <a:t>القانون الثالث : </a:t>
            </a:r>
            <a:r>
              <a:rPr lang="ar-SA" dirty="0" smtClean="0"/>
              <a:t>يجب العمل مع الطفل في الفترات التي يجد فيها نفسه على استعدادا لإشباع ميوله</a:t>
            </a:r>
            <a:r>
              <a:rPr lang="en-US" dirty="0" smtClean="0"/>
              <a:t> .</a:t>
            </a:r>
          </a:p>
          <a:p>
            <a:pPr algn="r"/>
            <a:r>
              <a:rPr lang="en-US" dirty="0" smtClean="0"/>
              <a:t> </a:t>
            </a:r>
            <a:r>
              <a:rPr lang="ar-SA" b="1" dirty="0" smtClean="0">
                <a:solidFill>
                  <a:srgbClr val="FF0000"/>
                </a:solidFill>
              </a:rPr>
              <a:t>القانون الرابع : </a:t>
            </a:r>
            <a:r>
              <a:rPr lang="ar-SA" dirty="0" smtClean="0"/>
              <a:t>إعطاء الطفل القدر الكافي من الحرية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381000" y="0"/>
            <a:ext cx="8385048" cy="6629400"/>
          </a:xfrm>
        </p:spPr>
        <p:txBody>
          <a:bodyPr>
            <a:normAutofit/>
          </a:bodyPr>
          <a:lstStyle/>
          <a:p>
            <a:pPr>
              <a:buNone/>
            </a:pPr>
            <a:endParaRPr lang="en-US" dirty="0" smtClean="0"/>
          </a:p>
          <a:p>
            <a:pPr algn="r">
              <a:buNone/>
            </a:pPr>
            <a:r>
              <a:rPr lang="ar-SA" sz="3200" b="1" dirty="0" smtClean="0">
                <a:solidFill>
                  <a:srgbClr val="FF0000"/>
                </a:solidFill>
              </a:rPr>
              <a:t>بماذا يتميز منهج </a:t>
            </a:r>
            <a:r>
              <a:rPr lang="ar-SA" sz="3200" b="1" dirty="0" err="1" smtClean="0">
                <a:solidFill>
                  <a:srgbClr val="FF0000"/>
                </a:solidFill>
              </a:rPr>
              <a:t>مونتيسوري</a:t>
            </a:r>
            <a:r>
              <a:rPr lang="ar-SA" sz="3200" b="1" dirty="0" smtClean="0">
                <a:solidFill>
                  <a:srgbClr val="FF0000"/>
                </a:solidFill>
              </a:rPr>
              <a:t> التعليمي عن باقي البرامج </a:t>
            </a:r>
            <a:r>
              <a:rPr lang="ar-SA" sz="3600" b="1" dirty="0" smtClean="0">
                <a:solidFill>
                  <a:srgbClr val="FF0000"/>
                </a:solidFill>
              </a:rPr>
              <a:t>المعروفة </a:t>
            </a:r>
            <a:r>
              <a:rPr lang="ar-SA" sz="3600" b="1" dirty="0" err="1" smtClean="0">
                <a:solidFill>
                  <a:srgbClr val="FF0000"/>
                </a:solidFill>
              </a:rPr>
              <a:t>و</a:t>
            </a:r>
            <a:r>
              <a:rPr lang="ar-SA" sz="3600" b="1" dirty="0" smtClean="0">
                <a:solidFill>
                  <a:srgbClr val="FF0000"/>
                </a:solidFill>
              </a:rPr>
              <a:t> </a:t>
            </a:r>
            <a:r>
              <a:rPr lang="ar-SA" sz="3200" b="1" dirty="0" smtClean="0">
                <a:solidFill>
                  <a:srgbClr val="FF0000"/>
                </a:solidFill>
              </a:rPr>
              <a:t>المتداولة ؟</a:t>
            </a:r>
            <a:endParaRPr lang="en-US" b="1" dirty="0" smtClean="0">
              <a:solidFill>
                <a:srgbClr val="FF0000"/>
              </a:solidFill>
            </a:endParaRPr>
          </a:p>
          <a:p>
            <a:pPr algn="r">
              <a:buNone/>
            </a:pPr>
            <a:r>
              <a:rPr lang="ar-SA" dirty="0" smtClean="0"/>
              <a:t>يتميز منهج </a:t>
            </a:r>
            <a:r>
              <a:rPr lang="ar-SA" dirty="0" err="1" smtClean="0"/>
              <a:t>مونتيسوري</a:t>
            </a:r>
            <a:r>
              <a:rPr lang="ar-SA" dirty="0" smtClean="0"/>
              <a:t> التعليمي بعدة مميزات </a:t>
            </a:r>
            <a:r>
              <a:rPr lang="ar-SA" sz="2800" dirty="0" smtClean="0"/>
              <a:t>منها</a:t>
            </a:r>
            <a:r>
              <a:rPr lang="en-US" sz="2800" dirty="0" smtClean="0"/>
              <a:t> :</a:t>
            </a:r>
            <a:br>
              <a:rPr lang="en-US" sz="2800" dirty="0" smtClean="0"/>
            </a:br>
            <a:r>
              <a:rPr lang="en-US" sz="2800" b="1" dirty="0" smtClean="0">
                <a:solidFill>
                  <a:srgbClr val="FF0000"/>
                </a:solidFill>
              </a:rPr>
              <a:t>– </a:t>
            </a:r>
            <a:r>
              <a:rPr lang="ar-SA" sz="2800" b="1" dirty="0" smtClean="0">
                <a:solidFill>
                  <a:srgbClr val="FF0000"/>
                </a:solidFill>
              </a:rPr>
              <a:t>يعلم أو يلقن الأفراد كما المجموعات</a:t>
            </a:r>
            <a:endParaRPr lang="en-US" sz="2800" dirty="0" smtClean="0">
              <a:solidFill>
                <a:srgbClr val="FF0000"/>
              </a:solidFill>
            </a:endParaRPr>
          </a:p>
          <a:p>
            <a:pPr algn="r">
              <a:buNone/>
            </a:pPr>
            <a:r>
              <a:rPr lang="en-US" sz="2800" b="1" dirty="0" smtClean="0"/>
              <a:t> : </a:t>
            </a:r>
            <a:r>
              <a:rPr lang="ar-SA" sz="2800" dirty="0" smtClean="0"/>
              <a:t>في التدريس على طريقة </a:t>
            </a:r>
            <a:r>
              <a:rPr lang="ar-SA" sz="2800" dirty="0" err="1" smtClean="0"/>
              <a:t>مونتيسوري</a:t>
            </a:r>
            <a:r>
              <a:rPr lang="ar-SA" sz="2800" dirty="0" smtClean="0"/>
              <a:t> يقدم المعلم/المعلمة الدروس للأطفال بشكل منفرد </a:t>
            </a:r>
            <a:r>
              <a:rPr lang="ar-SA" sz="2800" dirty="0" err="1" smtClean="0"/>
              <a:t>و</a:t>
            </a:r>
            <a:r>
              <a:rPr lang="ar-SA" sz="2800" dirty="0" smtClean="0"/>
              <a:t> يكون بإمكان الأطفال الآخرين المراقبة في حال كانوا مهتمين</a:t>
            </a:r>
            <a:r>
              <a:rPr lang="en-US" sz="2800" dirty="0" smtClean="0"/>
              <a:t> .</a:t>
            </a:r>
            <a:br>
              <a:rPr lang="en-US" sz="2800" dirty="0" smtClean="0"/>
            </a:br>
            <a:r>
              <a:rPr lang="en-US" sz="2800" b="1" dirty="0" smtClean="0"/>
              <a:t>– </a:t>
            </a:r>
            <a:r>
              <a:rPr lang="ar-SA" sz="2800" b="1" dirty="0" smtClean="0">
                <a:solidFill>
                  <a:srgbClr val="FF0000"/>
                </a:solidFill>
              </a:rPr>
              <a:t>ليس على الطفل أن يشارك في عمل غير مستعد له</a:t>
            </a:r>
            <a:r>
              <a:rPr lang="ar-SA" sz="2800" dirty="0" smtClean="0">
                <a:solidFill>
                  <a:srgbClr val="FF0000"/>
                </a:solidFill>
              </a:rPr>
              <a:t> </a:t>
            </a:r>
            <a:r>
              <a:rPr lang="en-US" sz="2800" b="1" dirty="0" smtClean="0"/>
              <a:t>:</a:t>
            </a:r>
            <a:r>
              <a:rPr lang="en-US" sz="2800" dirty="0" smtClean="0"/>
              <a:t> </a:t>
            </a:r>
          </a:p>
          <a:p>
            <a:pPr algn="r">
              <a:buNone/>
            </a:pPr>
            <a:r>
              <a:rPr lang="ar-SA" sz="2800" dirty="0" smtClean="0"/>
              <a:t>تبقى الرغبة في التعلم هي المحرك الرئيسي لكل نشاط</a:t>
            </a: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381000" y="304800"/>
            <a:ext cx="8385048" cy="5791200"/>
          </a:xfrm>
        </p:spPr>
        <p:txBody>
          <a:bodyPr>
            <a:normAutofit/>
          </a:bodyPr>
          <a:lstStyle/>
          <a:p>
            <a:pPr algn="r">
              <a:buNone/>
            </a:pPr>
            <a:r>
              <a:rPr lang="ar-SA" sz="3200" b="1" u="sng" dirty="0" smtClean="0">
                <a:solidFill>
                  <a:srgbClr val="FF0000"/>
                </a:solidFill>
              </a:rPr>
              <a:t>الأطفال يتعلمون من خلال العمل أكثر من الاستماع </a:t>
            </a:r>
            <a:r>
              <a:rPr lang="ar-SA" sz="3200" b="1" u="sng" dirty="0" err="1" smtClean="0">
                <a:solidFill>
                  <a:srgbClr val="FF0000"/>
                </a:solidFill>
              </a:rPr>
              <a:t>و</a:t>
            </a:r>
            <a:r>
              <a:rPr lang="ar-SA" sz="3200" b="1" u="sng" dirty="0" smtClean="0">
                <a:solidFill>
                  <a:srgbClr val="FF0000"/>
                </a:solidFill>
              </a:rPr>
              <a:t> التذكر</a:t>
            </a:r>
            <a:r>
              <a:rPr lang="en-US" sz="3200" b="1" u="sng" dirty="0" smtClean="0">
                <a:solidFill>
                  <a:srgbClr val="FF0000"/>
                </a:solidFill>
              </a:rPr>
              <a:t> </a:t>
            </a:r>
            <a:r>
              <a:rPr lang="en-US" b="1" dirty="0" smtClean="0"/>
              <a:t>:</a:t>
            </a:r>
            <a:endParaRPr lang="en-US" dirty="0" smtClean="0"/>
          </a:p>
          <a:p>
            <a:pPr algn="r">
              <a:buNone/>
            </a:pPr>
            <a:r>
              <a:rPr lang="en-US" b="1" dirty="0" smtClean="0"/>
              <a:t> </a:t>
            </a:r>
            <a:r>
              <a:rPr lang="ar-SA" dirty="0" smtClean="0"/>
              <a:t>يتعلم الأطفال من خلال التدريب على أدوات تعليمية </a:t>
            </a:r>
            <a:r>
              <a:rPr lang="ar-SA" dirty="0" err="1" smtClean="0"/>
              <a:t>و</a:t>
            </a:r>
            <a:r>
              <a:rPr lang="ar-SA" dirty="0" smtClean="0"/>
              <a:t> هي تجسد المبادئ التي يجب على الطفل تعلمها أو إتقانها. فمثلاً عندما يتعرف الأطفال على الأشكال الهندسية كالمثلثات </a:t>
            </a:r>
            <a:r>
              <a:rPr lang="ar-SA" dirty="0" err="1" smtClean="0"/>
              <a:t>و</a:t>
            </a:r>
            <a:r>
              <a:rPr lang="ar-SA" dirty="0" smtClean="0"/>
              <a:t> المربعات </a:t>
            </a:r>
            <a:r>
              <a:rPr lang="ar-SA" dirty="0" err="1" smtClean="0"/>
              <a:t>و</a:t>
            </a:r>
            <a:r>
              <a:rPr lang="ar-SA" dirty="0" smtClean="0"/>
              <a:t> الدوائر، فهم يقومون بذلك من خلال الأشكال الحقيقية </a:t>
            </a:r>
            <a:r>
              <a:rPr lang="ar-SA" dirty="0" err="1" smtClean="0"/>
              <a:t>و</a:t>
            </a:r>
            <a:r>
              <a:rPr lang="ar-SA" dirty="0" smtClean="0"/>
              <a:t> يستخدمونها من خلال ابتكار التصاميم</a:t>
            </a:r>
            <a:endParaRPr lang="en-US" dirty="0" smtClean="0"/>
          </a:p>
          <a:p>
            <a:pPr algn="r">
              <a:buNone/>
            </a:pPr>
            <a:r>
              <a:rPr lang="en-US" b="1" dirty="0" smtClean="0"/>
              <a:t>– </a:t>
            </a:r>
            <a:r>
              <a:rPr lang="ar-SA" b="1" dirty="0" smtClean="0">
                <a:solidFill>
                  <a:srgbClr val="FF0000"/>
                </a:solidFill>
              </a:rPr>
              <a:t>نظام </a:t>
            </a:r>
            <a:r>
              <a:rPr lang="ar-SA" b="1" dirty="0" err="1" smtClean="0">
                <a:solidFill>
                  <a:srgbClr val="FF0000"/>
                </a:solidFill>
              </a:rPr>
              <a:t>المونتيسوري</a:t>
            </a:r>
            <a:r>
              <a:rPr lang="ar-SA" b="1" dirty="0" smtClean="0">
                <a:solidFill>
                  <a:srgbClr val="FF0000"/>
                </a:solidFill>
              </a:rPr>
              <a:t> يقوم على حرية الاختيار </a:t>
            </a:r>
            <a:r>
              <a:rPr lang="ar-SA" b="1" dirty="0" err="1" smtClean="0">
                <a:solidFill>
                  <a:srgbClr val="FF0000"/>
                </a:solidFill>
              </a:rPr>
              <a:t>و</a:t>
            </a:r>
            <a:r>
              <a:rPr lang="ar-SA" b="1" dirty="0" smtClean="0">
                <a:solidFill>
                  <a:srgbClr val="FF0000"/>
                </a:solidFill>
              </a:rPr>
              <a:t> ليس على تحديد أوقات نشاطات معدة</a:t>
            </a:r>
            <a:r>
              <a:rPr lang="en-US" b="1" dirty="0" smtClean="0">
                <a:solidFill>
                  <a:srgbClr val="FF0000"/>
                </a:solidFill>
              </a:rPr>
              <a:t> </a:t>
            </a:r>
            <a:r>
              <a:rPr lang="en-US" b="1" dirty="0" smtClean="0"/>
              <a:t>: </a:t>
            </a:r>
            <a:endParaRPr lang="en-US" dirty="0" smtClean="0"/>
          </a:p>
          <a:p>
            <a:pPr algn="r">
              <a:buNone/>
            </a:pPr>
            <a:r>
              <a:rPr lang="ar-SA" dirty="0" smtClean="0"/>
              <a:t>بما أن كل شيء في بيئة </a:t>
            </a:r>
            <a:r>
              <a:rPr lang="ar-SA" dirty="0" err="1" smtClean="0"/>
              <a:t>مونتيسوري</a:t>
            </a:r>
            <a:r>
              <a:rPr lang="ar-SA" dirty="0" smtClean="0"/>
              <a:t> مصمم ليكون مفيدا وتعليميا، فإن الطفل حر في اختيار ما يناسب رغباته واهتماماته</a:t>
            </a:r>
            <a:r>
              <a:rPr lang="en-US" u="sng" dirty="0" smtClean="0"/>
              <a:t>.</a:t>
            </a:r>
            <a:br>
              <a:rPr lang="en-US" u="sng"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228600"/>
            <a:ext cx="8302752" cy="6172200"/>
          </a:xfrm>
        </p:spPr>
        <p:txBody>
          <a:bodyPr>
            <a:normAutofit fontScale="62500" lnSpcReduction="20000"/>
          </a:bodyPr>
          <a:lstStyle/>
          <a:p>
            <a:r>
              <a:rPr lang="en-US" b="1" dirty="0" smtClean="0"/>
              <a:t> </a:t>
            </a:r>
            <a:endParaRPr lang="en-US" dirty="0" smtClean="0"/>
          </a:p>
          <a:p>
            <a:pPr algn="r">
              <a:buNone/>
            </a:pPr>
            <a:r>
              <a:rPr lang="en-US" sz="3800" b="1" dirty="0" smtClean="0">
                <a:solidFill>
                  <a:srgbClr val="FF0000"/>
                </a:solidFill>
              </a:rPr>
              <a:t>– </a:t>
            </a:r>
            <a:r>
              <a:rPr lang="ar-SA" sz="3800" b="1" dirty="0" smtClean="0">
                <a:solidFill>
                  <a:srgbClr val="FF0000"/>
                </a:solidFill>
              </a:rPr>
              <a:t>شمولية منهج </a:t>
            </a:r>
            <a:r>
              <a:rPr lang="ar-SA" sz="3800" b="1" dirty="0" err="1" smtClean="0">
                <a:solidFill>
                  <a:srgbClr val="FF0000"/>
                </a:solidFill>
              </a:rPr>
              <a:t>مونتيسوري</a:t>
            </a:r>
            <a:r>
              <a:rPr lang="ar-SA" sz="3800" b="1" dirty="0" smtClean="0">
                <a:solidFill>
                  <a:srgbClr val="FF0000"/>
                </a:solidFill>
              </a:rPr>
              <a:t> التعليمي </a:t>
            </a:r>
            <a:r>
              <a:rPr lang="en-US" sz="3400" b="1" dirty="0" smtClean="0"/>
              <a:t>:</a:t>
            </a:r>
            <a:endParaRPr lang="en-US" sz="3400" dirty="0" smtClean="0"/>
          </a:p>
          <a:p>
            <a:pPr algn="r">
              <a:buNone/>
            </a:pPr>
            <a:r>
              <a:rPr lang="ar-SA" sz="3400" dirty="0" smtClean="0"/>
              <a:t>فهو يعلم أكثر من مجرد الأساسيات حيث أنه يطور</a:t>
            </a:r>
            <a:r>
              <a:rPr lang="en-US" sz="3400" dirty="0" smtClean="0"/>
              <a:t> :</a:t>
            </a:r>
          </a:p>
          <a:p>
            <a:pPr lvl="0" algn="r">
              <a:buNone/>
            </a:pPr>
            <a:r>
              <a:rPr lang="ar-SA" sz="3400" dirty="0" smtClean="0"/>
              <a:t>قدرة الطفل العقلية</a:t>
            </a:r>
            <a:endParaRPr lang="en-US" sz="3400" dirty="0" smtClean="0"/>
          </a:p>
          <a:p>
            <a:pPr algn="r">
              <a:buNone/>
            </a:pPr>
            <a:r>
              <a:rPr lang="ar-SA" sz="3400" dirty="0" smtClean="0"/>
              <a:t>قدرته في السيطرة على الحركة</a:t>
            </a:r>
            <a:endParaRPr lang="en-US" sz="3400" dirty="0" smtClean="0"/>
          </a:p>
          <a:p>
            <a:pPr algn="r">
              <a:buNone/>
            </a:pPr>
            <a:r>
              <a:rPr lang="ar-SA" sz="3400" dirty="0" smtClean="0"/>
              <a:t>استعمال الحواس  ( تطور الملاحظة</a:t>
            </a:r>
            <a:r>
              <a:rPr lang="en-US" sz="3400" dirty="0" smtClean="0"/>
              <a:t> )</a:t>
            </a:r>
          </a:p>
          <a:p>
            <a:pPr algn="r">
              <a:buNone/>
            </a:pPr>
            <a:r>
              <a:rPr lang="ar-SA" sz="3400" dirty="0" smtClean="0"/>
              <a:t>التفكير ( تطور الإدراك</a:t>
            </a:r>
            <a:r>
              <a:rPr lang="en-US" sz="3400" dirty="0" smtClean="0"/>
              <a:t>)</a:t>
            </a:r>
          </a:p>
          <a:p>
            <a:pPr algn="r">
              <a:buNone/>
            </a:pPr>
            <a:r>
              <a:rPr lang="ar-SA" sz="3400" dirty="0" smtClean="0"/>
              <a:t>العزيمة ( التطور الإرادي</a:t>
            </a:r>
            <a:r>
              <a:rPr lang="en-US" sz="3400" dirty="0" smtClean="0"/>
              <a:t>)</a:t>
            </a:r>
          </a:p>
          <a:p>
            <a:pPr algn="r">
              <a:buNone/>
            </a:pPr>
            <a:r>
              <a:rPr lang="ar-SA" sz="3400" dirty="0" smtClean="0"/>
              <a:t>وعيه </a:t>
            </a:r>
            <a:r>
              <a:rPr lang="ar-SA" sz="3400" dirty="0" err="1" smtClean="0"/>
              <a:t>و</a:t>
            </a:r>
            <a:r>
              <a:rPr lang="ar-SA" sz="3400" dirty="0" smtClean="0"/>
              <a:t> إدراكه وسيطرته على عواطفه (التطور العاطفي</a:t>
            </a:r>
            <a:r>
              <a:rPr lang="en-US" sz="3400" dirty="0" smtClean="0"/>
              <a:t>)</a:t>
            </a:r>
          </a:p>
          <a:p>
            <a:pPr algn="r">
              <a:buNone/>
            </a:pPr>
            <a:r>
              <a:rPr lang="ar-SA" sz="3400" dirty="0" smtClean="0"/>
              <a:t>القدرة على التمييز بين التصرف الحسن والتصرف </a:t>
            </a:r>
            <a:r>
              <a:rPr lang="ar-SA" sz="3400" dirty="0" err="1" smtClean="0"/>
              <a:t>السيء</a:t>
            </a:r>
            <a:r>
              <a:rPr lang="ar-SA" sz="3400" dirty="0" smtClean="0"/>
              <a:t> (التطور الأخلاقي</a:t>
            </a:r>
            <a:r>
              <a:rPr lang="en-US" sz="3400" dirty="0" smtClean="0"/>
              <a:t>)</a:t>
            </a:r>
          </a:p>
          <a:p>
            <a:pPr algn="r">
              <a:buNone/>
            </a:pPr>
            <a:r>
              <a:rPr lang="ar-SA" sz="3400" dirty="0" smtClean="0"/>
              <a:t>آلية الحصول على الأصدقاء </a:t>
            </a:r>
            <a:r>
              <a:rPr lang="ar-SA" sz="3400" dirty="0" err="1" smtClean="0"/>
              <a:t>و</a:t>
            </a:r>
            <a:r>
              <a:rPr lang="ar-SA" sz="3400" dirty="0" smtClean="0"/>
              <a:t> أن يكون عضواً مساهماً في المجموعة (التطور الاجتماعي</a:t>
            </a:r>
            <a:r>
              <a:rPr lang="en-US" sz="3400" dirty="0" smtClean="0"/>
              <a:t>)</a:t>
            </a:r>
          </a:p>
          <a:p>
            <a:pPr algn="r">
              <a:buNone/>
            </a:pPr>
            <a:r>
              <a:rPr lang="ar-SA" sz="3400" dirty="0" smtClean="0"/>
              <a:t>استعمال اللغة (تطور اللغة</a:t>
            </a:r>
            <a:r>
              <a:rPr lang="en-US" sz="3400" dirty="0" smtClean="0"/>
              <a:t>)</a:t>
            </a:r>
          </a:p>
          <a:p>
            <a:pPr algn="r">
              <a:buNone/>
            </a:pPr>
            <a:r>
              <a:rPr lang="ar-SA" sz="3400" dirty="0" smtClean="0"/>
              <a:t>أي أن هذا المنهج يساعد الطفل على أن يصبح متعلما بتنمية الاستقلالية لديه </a:t>
            </a:r>
            <a:r>
              <a:rPr lang="ar-SA" sz="3400" dirty="0" err="1" smtClean="0"/>
              <a:t>و</a:t>
            </a:r>
            <a:r>
              <a:rPr lang="ar-SA" sz="3400" dirty="0" smtClean="0"/>
              <a:t> تحمل المسؤولية إضافة إلى مساعدته على ضبط اللغات </a:t>
            </a:r>
            <a:r>
              <a:rPr lang="ar-SA" sz="3400" dirty="0" err="1" smtClean="0"/>
              <a:t>و</a:t>
            </a:r>
            <a:r>
              <a:rPr lang="ar-SA" sz="3400" dirty="0" smtClean="0"/>
              <a:t> الرياضيات </a:t>
            </a:r>
            <a:r>
              <a:rPr lang="ar-SA" sz="3400" dirty="0" err="1" smtClean="0"/>
              <a:t>و</a:t>
            </a:r>
            <a:r>
              <a:rPr lang="ar-SA" sz="3400" dirty="0" smtClean="0"/>
              <a:t> التعمق في دراسة جسم الإنسان </a:t>
            </a:r>
            <a:r>
              <a:rPr lang="ar-SA" sz="3400" dirty="0" err="1" smtClean="0"/>
              <a:t>و</a:t>
            </a:r>
            <a:r>
              <a:rPr lang="ar-SA" sz="3400" dirty="0" smtClean="0"/>
              <a:t> الجغرافيا </a:t>
            </a:r>
            <a:r>
              <a:rPr lang="ar-SA" sz="3400" dirty="0" err="1" smtClean="0"/>
              <a:t>و</a:t>
            </a:r>
            <a:r>
              <a:rPr lang="ar-SA" sz="3400" dirty="0" smtClean="0"/>
              <a:t> علم الحيوان </a:t>
            </a:r>
            <a:r>
              <a:rPr lang="ar-SA" sz="3400" dirty="0" err="1" smtClean="0"/>
              <a:t>و</a:t>
            </a:r>
            <a:r>
              <a:rPr lang="ar-SA" sz="3400" dirty="0" smtClean="0"/>
              <a:t> علم النبات </a:t>
            </a:r>
            <a:r>
              <a:rPr lang="ar-SA" sz="3400" dirty="0" err="1" smtClean="0"/>
              <a:t>و</a:t>
            </a:r>
            <a:r>
              <a:rPr lang="ar-SA" sz="3400" dirty="0" smtClean="0"/>
              <a:t> العلوم </a:t>
            </a:r>
            <a:r>
              <a:rPr lang="ar-SA" sz="3400" dirty="0" err="1" smtClean="0"/>
              <a:t>الفيزيولوجية</a:t>
            </a:r>
            <a:r>
              <a:rPr lang="ar-SA" sz="3400" dirty="0" smtClean="0"/>
              <a:t> وعلوم الأرض </a:t>
            </a:r>
            <a:r>
              <a:rPr lang="ar-SA" sz="3400" dirty="0" err="1" smtClean="0"/>
              <a:t>و</a:t>
            </a:r>
            <a:r>
              <a:rPr lang="ar-SA" sz="3400" dirty="0" smtClean="0"/>
              <a:t> الفلك </a:t>
            </a:r>
            <a:r>
              <a:rPr lang="ar-SA" sz="3400" dirty="0" err="1" smtClean="0"/>
              <a:t>و</a:t>
            </a:r>
            <a:r>
              <a:rPr lang="ar-SA" sz="3400" dirty="0" smtClean="0"/>
              <a:t> التاريخ </a:t>
            </a:r>
            <a:r>
              <a:rPr lang="ar-SA" sz="3400" dirty="0" err="1" smtClean="0"/>
              <a:t>و</a:t>
            </a:r>
            <a:r>
              <a:rPr lang="ar-SA" sz="3400" dirty="0" smtClean="0"/>
              <a:t> الفن </a:t>
            </a:r>
            <a:r>
              <a:rPr lang="ar-SA" sz="3400" dirty="0" err="1" smtClean="0"/>
              <a:t>و</a:t>
            </a:r>
            <a:r>
              <a:rPr lang="ar-SA" sz="3400" dirty="0" smtClean="0"/>
              <a:t> الموسيقى </a:t>
            </a:r>
            <a:r>
              <a:rPr lang="ar-SA" sz="3400" dirty="0" err="1" smtClean="0"/>
              <a:t>و</a:t>
            </a:r>
            <a:r>
              <a:rPr lang="ar-SA" sz="3400" dirty="0" smtClean="0"/>
              <a:t> الرقص، </a:t>
            </a:r>
            <a:r>
              <a:rPr lang="ar-SA" sz="3400" dirty="0" err="1" smtClean="0"/>
              <a:t>و</a:t>
            </a:r>
            <a:r>
              <a:rPr lang="ar-SA" sz="3400" dirty="0" smtClean="0"/>
              <a:t> كذلك تعلم المهارات العملية اليومية كالطبخ </a:t>
            </a:r>
            <a:r>
              <a:rPr lang="ar-SA" sz="3400" dirty="0" err="1" smtClean="0"/>
              <a:t>و</a:t>
            </a:r>
            <a:r>
              <a:rPr lang="ar-SA" sz="3400" dirty="0" smtClean="0"/>
              <a:t> النجارة </a:t>
            </a:r>
            <a:r>
              <a:rPr lang="ar-SA" sz="3400" dirty="0" err="1" smtClean="0"/>
              <a:t>و</a:t>
            </a:r>
            <a:r>
              <a:rPr lang="ar-SA" sz="3400" dirty="0" smtClean="0"/>
              <a:t> الخياطة</a:t>
            </a:r>
            <a:endParaRPr lang="en-US" sz="3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228600"/>
            <a:ext cx="8153400" cy="5867400"/>
          </a:xfrm>
        </p:spPr>
        <p:txBody>
          <a:bodyPr>
            <a:normAutofit/>
          </a:bodyPr>
          <a:lstStyle/>
          <a:p>
            <a:pPr algn="r">
              <a:buNone/>
            </a:pPr>
            <a:r>
              <a:rPr lang="ar-SA" sz="3500" b="1" u="sng" dirty="0" smtClean="0">
                <a:solidFill>
                  <a:srgbClr val="FF0000"/>
                </a:solidFill>
              </a:rPr>
              <a:t>نماذج أنشطة أساسية في مدرسة ماريا </a:t>
            </a:r>
            <a:r>
              <a:rPr lang="ar-SA" sz="3500" b="1" u="sng" dirty="0" err="1" smtClean="0">
                <a:solidFill>
                  <a:srgbClr val="FF0000"/>
                </a:solidFill>
              </a:rPr>
              <a:t>مونتيسوري</a:t>
            </a:r>
            <a:r>
              <a:rPr lang="ar-SA" sz="3500" b="1" u="sng" dirty="0" smtClean="0">
                <a:solidFill>
                  <a:srgbClr val="FF0000"/>
                </a:solidFill>
              </a:rPr>
              <a:t> للحياة العملية</a:t>
            </a:r>
            <a:r>
              <a:rPr lang="en-US" sz="3500" b="1" u="sng" dirty="0" smtClean="0">
                <a:solidFill>
                  <a:srgbClr val="FF0000"/>
                </a:solidFill>
              </a:rPr>
              <a:t> </a:t>
            </a:r>
            <a:r>
              <a:rPr lang="en-US" b="1" dirty="0" smtClean="0"/>
              <a:t>:</a:t>
            </a:r>
          </a:p>
          <a:p>
            <a:pPr algn="r">
              <a:buNone/>
            </a:pPr>
            <a:r>
              <a:rPr lang="en-US" dirty="0" smtClean="0"/>
              <a:t>– </a:t>
            </a:r>
            <a:r>
              <a:rPr lang="ar-SA" dirty="0" smtClean="0"/>
              <a:t>القائمة أسفله عبارة عن أمثلة تفصيلية لأنشطة </a:t>
            </a:r>
            <a:r>
              <a:rPr lang="ar-SA" dirty="0" err="1" smtClean="0"/>
              <a:t>و</a:t>
            </a:r>
            <a:r>
              <a:rPr lang="ar-SA" dirty="0" smtClean="0"/>
              <a:t> مهام يمكن الاستئناس </a:t>
            </a:r>
            <a:r>
              <a:rPr lang="ar-SA" dirty="0" err="1" smtClean="0"/>
              <a:t>بها</a:t>
            </a:r>
            <a:r>
              <a:rPr lang="ar-SA" dirty="0" smtClean="0"/>
              <a:t> أثناء تطبيق طريقة </a:t>
            </a:r>
            <a:r>
              <a:rPr lang="ar-SA" dirty="0" err="1" smtClean="0"/>
              <a:t>مونتيسوري</a:t>
            </a:r>
            <a:r>
              <a:rPr lang="en-US" dirty="0" smtClean="0"/>
              <a:t> :</a:t>
            </a:r>
            <a:br>
              <a:rPr lang="en-US" dirty="0" smtClean="0"/>
            </a:br>
            <a:r>
              <a:rPr lang="en-US" dirty="0" smtClean="0"/>
              <a:t>– </a:t>
            </a:r>
            <a:r>
              <a:rPr lang="ar-SA" dirty="0" smtClean="0"/>
              <a:t>فتح </a:t>
            </a:r>
            <a:r>
              <a:rPr lang="ar-SA" dirty="0" err="1" smtClean="0"/>
              <a:t>و</a:t>
            </a:r>
            <a:r>
              <a:rPr lang="ar-SA" dirty="0" smtClean="0"/>
              <a:t> غلق الصناديق </a:t>
            </a:r>
            <a:r>
              <a:rPr lang="ar-SA" dirty="0" err="1" smtClean="0"/>
              <a:t>و</a:t>
            </a:r>
            <a:r>
              <a:rPr lang="ar-SA" dirty="0" smtClean="0"/>
              <a:t> علب البسكويت </a:t>
            </a:r>
            <a:r>
              <a:rPr lang="ar-SA" dirty="0" err="1" smtClean="0"/>
              <a:t>و</a:t>
            </a:r>
            <a:r>
              <a:rPr lang="ar-SA" dirty="0" smtClean="0"/>
              <a:t> أنواع مختلفة من الأبواب </a:t>
            </a:r>
            <a:r>
              <a:rPr lang="ar-SA" dirty="0" err="1" smtClean="0"/>
              <a:t>و</a:t>
            </a:r>
            <a:r>
              <a:rPr lang="ar-SA" dirty="0" smtClean="0"/>
              <a:t> الدواليب</a:t>
            </a:r>
            <a:r>
              <a:rPr lang="en-US" dirty="0" smtClean="0"/>
              <a:t>.</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sz="quarter" idx="1"/>
          </p:nvPr>
        </p:nvSpPr>
        <p:spPr>
          <a:xfrm>
            <a:off x="612648" y="304800"/>
            <a:ext cx="8153400" cy="6172200"/>
          </a:xfrm>
        </p:spPr>
        <p:txBody>
          <a:bodyPr>
            <a:normAutofit fontScale="85000" lnSpcReduction="20000"/>
          </a:bodyPr>
          <a:lstStyle/>
          <a:p>
            <a:pPr algn="r"/>
            <a:r>
              <a:rPr lang="ar-SA" b="1" dirty="0" smtClean="0">
                <a:solidFill>
                  <a:srgbClr val="FF0000"/>
                </a:solidFill>
              </a:rPr>
              <a:t>طرق تطبيق الأسس السيكولوجية حسب منهج </a:t>
            </a:r>
            <a:r>
              <a:rPr lang="ar-SA" b="1" dirty="0" err="1" smtClean="0">
                <a:solidFill>
                  <a:srgbClr val="FF0000"/>
                </a:solidFill>
              </a:rPr>
              <a:t>مونتيسوري</a:t>
            </a:r>
            <a:r>
              <a:rPr lang="ar-EG" b="1" u="sng" dirty="0" smtClean="0">
                <a:solidFill>
                  <a:srgbClr val="FF0000"/>
                </a:solidFill>
              </a:rPr>
              <a:t> </a:t>
            </a:r>
            <a:r>
              <a:rPr lang="ar-SA" b="1" dirty="0" smtClean="0">
                <a:solidFill>
                  <a:srgbClr val="FF0000"/>
                </a:solidFill>
              </a:rPr>
              <a:t>التعليمي</a:t>
            </a:r>
            <a:r>
              <a:rPr lang="ar-EG" b="1" dirty="0" smtClean="0">
                <a:solidFill>
                  <a:srgbClr val="FF0000"/>
                </a:solidFill>
              </a:rPr>
              <a:t>:</a:t>
            </a:r>
            <a:r>
              <a:rPr lang="ar-SA" b="1" dirty="0" smtClean="0">
                <a:solidFill>
                  <a:srgbClr val="FF0000"/>
                </a:solidFill>
              </a:rPr>
              <a:t> </a:t>
            </a:r>
            <a:r>
              <a:rPr lang="ar-EG" b="1" dirty="0" smtClean="0">
                <a:solidFill>
                  <a:srgbClr val="FF0000"/>
                </a:solidFill>
              </a:rPr>
              <a:t>:</a:t>
            </a:r>
          </a:p>
          <a:p>
            <a:pPr algn="r">
              <a:buNone/>
            </a:pPr>
            <a:r>
              <a:rPr lang="ar-SA" sz="3300" dirty="0" smtClean="0"/>
              <a:t>يمكن تطبيق منهج </a:t>
            </a:r>
            <a:r>
              <a:rPr lang="ar-SA" sz="3300" dirty="0" err="1" smtClean="0"/>
              <a:t>مونتيسوري</a:t>
            </a:r>
            <a:r>
              <a:rPr lang="ar-SA" sz="3300" dirty="0" smtClean="0"/>
              <a:t> التعليمي اعتمادا على أنشطة </a:t>
            </a:r>
            <a:r>
              <a:rPr lang="ar-SA" sz="3300" dirty="0" err="1" smtClean="0"/>
              <a:t>و</a:t>
            </a:r>
            <a:r>
              <a:rPr lang="ar-SA" sz="3300" dirty="0" smtClean="0"/>
              <a:t> تدريبات مختلفة نذكر منها على سبيل المثال</a:t>
            </a:r>
            <a:r>
              <a:rPr lang="en-US" sz="3300" dirty="0" smtClean="0"/>
              <a:t> :</a:t>
            </a:r>
            <a:br>
              <a:rPr lang="en-US" sz="3300" dirty="0" smtClean="0"/>
            </a:br>
            <a:r>
              <a:rPr lang="en-US" sz="3300" dirty="0" smtClean="0"/>
              <a:t>– </a:t>
            </a:r>
            <a:r>
              <a:rPr lang="ar-SA" sz="3300" dirty="0" smtClean="0"/>
              <a:t>تدريبات لتأهيل الأطفال ذوي الاحتياجات الخاصة للاندماج في الحياة الاجتماعية</a:t>
            </a:r>
            <a:r>
              <a:rPr lang="en-US" sz="3300" dirty="0" smtClean="0"/>
              <a:t> .</a:t>
            </a:r>
            <a:br>
              <a:rPr lang="en-US" sz="3300" dirty="0" smtClean="0"/>
            </a:br>
            <a:r>
              <a:rPr lang="en-US" sz="3300" dirty="0" smtClean="0"/>
              <a:t>– </a:t>
            </a:r>
            <a:r>
              <a:rPr lang="ar-SA" sz="3300" dirty="0" smtClean="0"/>
              <a:t>تدريبات تعليمية تهدف إلى إكساب الطفل من ذوي الاحتياجات الخاصة معلومات أو خبرات أو مهارات معينة</a:t>
            </a:r>
            <a:r>
              <a:rPr lang="en-US" sz="3300" dirty="0" smtClean="0"/>
              <a:t> .</a:t>
            </a:r>
            <a:br>
              <a:rPr lang="en-US" sz="3300" dirty="0" smtClean="0"/>
            </a:br>
            <a:r>
              <a:rPr lang="en-US" sz="3300" dirty="0" smtClean="0"/>
              <a:t>– </a:t>
            </a:r>
            <a:r>
              <a:rPr lang="ar-SA" sz="3300" dirty="0" smtClean="0"/>
              <a:t>تدريب حاسة اللمس عن طريق </a:t>
            </a:r>
            <a:r>
              <a:rPr lang="ar-SA" sz="3300" dirty="0" smtClean="0">
                <a:hlinkClick r:id="rId2"/>
              </a:rPr>
              <a:t>ورق الصنفرة</a:t>
            </a:r>
            <a:r>
              <a:rPr lang="en-US" sz="3300" dirty="0" smtClean="0"/>
              <a:t> </a:t>
            </a:r>
            <a:r>
              <a:rPr lang="ar-SA" sz="3300" dirty="0" smtClean="0"/>
              <a:t>مع تنويع سمكه </a:t>
            </a:r>
            <a:r>
              <a:rPr lang="ar-SA" sz="3300" dirty="0" err="1" smtClean="0"/>
              <a:t>و</a:t>
            </a:r>
            <a:r>
              <a:rPr lang="ar-SA" sz="3300" dirty="0" smtClean="0"/>
              <a:t> درجة خشونته</a:t>
            </a:r>
            <a:r>
              <a:rPr lang="en-US" sz="3300" dirty="0" smtClean="0"/>
              <a:t> .</a:t>
            </a:r>
            <a:br>
              <a:rPr lang="en-US" sz="3300" dirty="0" smtClean="0"/>
            </a:br>
            <a:r>
              <a:rPr lang="en-US" sz="3300" dirty="0" smtClean="0"/>
              <a:t>– </a:t>
            </a:r>
            <a:r>
              <a:rPr lang="ar-SA" sz="3300" dirty="0" smtClean="0"/>
              <a:t>تدريب حاسة السمع عن طريق تمييز الأصوات </a:t>
            </a:r>
            <a:r>
              <a:rPr lang="ar-SA" sz="3300" dirty="0" err="1" smtClean="0"/>
              <a:t>و</a:t>
            </a:r>
            <a:r>
              <a:rPr lang="ar-SA" sz="3300" dirty="0" smtClean="0"/>
              <a:t> النغمات المختلفة مثل أصوات الطيور </a:t>
            </a:r>
            <a:r>
              <a:rPr lang="ar-SA" sz="3300" dirty="0" err="1" smtClean="0"/>
              <a:t>و</a:t>
            </a:r>
            <a:r>
              <a:rPr lang="ar-SA" sz="3300" dirty="0" smtClean="0"/>
              <a:t> الحيوانات</a:t>
            </a:r>
            <a:r>
              <a:rPr lang="en-US" sz="3300" dirty="0" smtClean="0"/>
              <a:t> .</a:t>
            </a:r>
            <a:br>
              <a:rPr lang="en-US" sz="3300" dirty="0" smtClean="0"/>
            </a:br>
            <a:r>
              <a:rPr lang="en-US" sz="3300" dirty="0" smtClean="0"/>
              <a:t>– </a:t>
            </a:r>
            <a:r>
              <a:rPr lang="ar-SA" sz="3300" dirty="0" smtClean="0"/>
              <a:t>تدريب حاسة التذوق عن طريق تمييز الطعم، الحلو </a:t>
            </a:r>
            <a:r>
              <a:rPr lang="ar-SA" sz="3300" dirty="0" err="1" smtClean="0"/>
              <a:t>و</a:t>
            </a:r>
            <a:r>
              <a:rPr lang="ar-SA" sz="3300" dirty="0" smtClean="0"/>
              <a:t> المر </a:t>
            </a:r>
            <a:r>
              <a:rPr lang="ar-SA" sz="3300" dirty="0" err="1" smtClean="0"/>
              <a:t>و</a:t>
            </a:r>
            <a:r>
              <a:rPr lang="ar-SA" sz="3300" dirty="0" smtClean="0"/>
              <a:t> المالح </a:t>
            </a:r>
            <a:r>
              <a:rPr lang="ar-SA" sz="3300" dirty="0" err="1" smtClean="0"/>
              <a:t>و</a:t>
            </a:r>
            <a:r>
              <a:rPr lang="ar-SA" sz="3300" dirty="0" smtClean="0"/>
              <a:t> الحامض</a:t>
            </a:r>
            <a:r>
              <a:rPr lang="en-US" sz="3300" dirty="0" smtClean="0"/>
              <a:t> .</a:t>
            </a:r>
            <a:br>
              <a:rPr lang="en-US" sz="3300" dirty="0" smtClean="0"/>
            </a:br>
            <a:r>
              <a:rPr lang="en-US" sz="3300" dirty="0" smtClean="0"/>
              <a:t>– </a:t>
            </a:r>
            <a:r>
              <a:rPr lang="ar-SA" sz="3300" dirty="0" smtClean="0"/>
              <a:t>تدريب حاسة البصر عن طريق تمييز الأشكال </a:t>
            </a:r>
            <a:r>
              <a:rPr lang="ar-SA" sz="3300" dirty="0" err="1" smtClean="0"/>
              <a:t>و</a:t>
            </a:r>
            <a:r>
              <a:rPr lang="ar-SA" sz="3300" dirty="0" smtClean="0"/>
              <a:t> الأطوال والألوان </a:t>
            </a:r>
            <a:r>
              <a:rPr lang="ar-SA" sz="3300" dirty="0" err="1" smtClean="0"/>
              <a:t>و</a:t>
            </a:r>
            <a:r>
              <a:rPr lang="ar-SA" sz="3300" dirty="0" smtClean="0"/>
              <a:t> الأحجام</a:t>
            </a:r>
            <a:r>
              <a:rPr lang="en-US" sz="3300" dirty="0" smtClean="0"/>
              <a:t> .</a:t>
            </a:r>
            <a:br>
              <a:rPr lang="en-US" sz="3300" dirty="0" smtClean="0"/>
            </a:br>
            <a:r>
              <a:rPr lang="en-US" sz="3300" dirty="0" smtClean="0"/>
              <a:t>– </a:t>
            </a:r>
            <a:r>
              <a:rPr lang="ar-SA" sz="3300" dirty="0" smtClean="0"/>
              <a:t>تدريب الطفل على الاعتماد على نفسه عن طريق استخدام الأدوات التعليمية</a:t>
            </a:r>
            <a:endParaRPr lang="en-US" sz="33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2743200" y="609600"/>
            <a:ext cx="6022848" cy="5867400"/>
          </a:xfrm>
        </p:spPr>
        <p:txBody>
          <a:bodyPr>
            <a:normAutofit fontScale="92500" lnSpcReduction="20000"/>
          </a:bodyPr>
          <a:lstStyle/>
          <a:p>
            <a:pPr algn="r">
              <a:buNone/>
            </a:pPr>
            <a:r>
              <a:rPr lang="ar-EG" sz="3000" b="1" dirty="0" smtClean="0">
                <a:solidFill>
                  <a:srgbClr val="FF0000"/>
                </a:solidFill>
              </a:rPr>
              <a:t>نبذة تاريخية :</a:t>
            </a:r>
            <a:r>
              <a:rPr lang="en-US" dirty="0" smtClean="0"/>
              <a:t/>
            </a:r>
            <a:br>
              <a:rPr lang="en-US" dirty="0" smtClean="0"/>
            </a:br>
            <a:r>
              <a:rPr lang="ar-SA" dirty="0" smtClean="0"/>
              <a:t>ولدت ماريا </a:t>
            </a:r>
            <a:r>
              <a:rPr lang="ar-SA" dirty="0" err="1" smtClean="0"/>
              <a:t>منتسوري</a:t>
            </a:r>
            <a:r>
              <a:rPr lang="ar-SA" dirty="0" smtClean="0"/>
              <a:t> في إيطاليا مدينة </a:t>
            </a:r>
            <a:r>
              <a:rPr lang="ar-SA" dirty="0" err="1" smtClean="0"/>
              <a:t>شيارافال</a:t>
            </a:r>
            <a:r>
              <a:rPr lang="en-US" dirty="0" smtClean="0"/>
              <a:t> </a:t>
            </a:r>
            <a:r>
              <a:rPr lang="ar-EG" dirty="0" smtClean="0"/>
              <a:t>  عام 1870وتوفت عام 1952</a:t>
            </a:r>
            <a:r>
              <a:rPr lang="en-US" dirty="0" err="1" smtClean="0"/>
              <a:t>Chiaravalle</a:t>
            </a:r>
            <a:r>
              <a:rPr lang="en-US" dirty="0" smtClean="0"/>
              <a:t> </a:t>
            </a:r>
            <a:endParaRPr lang="ar-EG" dirty="0" smtClean="0"/>
          </a:p>
          <a:p>
            <a:pPr algn="r">
              <a:buNone/>
            </a:pPr>
            <a:r>
              <a:rPr lang="ar-EG" dirty="0" smtClean="0"/>
              <a:t>بجامعة روما)</a:t>
            </a:r>
            <a:r>
              <a:rPr lang="en-US" dirty="0" smtClean="0"/>
              <a:t>University of Rome</a:t>
            </a:r>
            <a:endParaRPr lang="ar-EG" dirty="0" smtClean="0"/>
          </a:p>
          <a:p>
            <a:pPr algn="r">
              <a:buNone/>
            </a:pPr>
            <a:r>
              <a:rPr lang="ar-EG" dirty="0" smtClean="0"/>
              <a:t>(</a:t>
            </a:r>
            <a:r>
              <a:rPr lang="ar-EG" dirty="0" err="1" smtClean="0"/>
              <a:t>لاسرة</a:t>
            </a:r>
            <a:r>
              <a:rPr lang="ar-EG" dirty="0" smtClean="0"/>
              <a:t> </a:t>
            </a:r>
            <a:r>
              <a:rPr lang="ar-SA" dirty="0" smtClean="0"/>
              <a:t>محافظة ولكنها دخلت كلية الطب بجامعة روما</a:t>
            </a:r>
            <a:r>
              <a:rPr lang="en-US" dirty="0" smtClean="0"/>
              <a:t> </a:t>
            </a:r>
            <a:endParaRPr lang="ar-EG" dirty="0" smtClean="0"/>
          </a:p>
          <a:p>
            <a:pPr algn="r">
              <a:buNone/>
            </a:pPr>
            <a:r>
              <a:rPr lang="ar-SA" dirty="0" smtClean="0"/>
              <a:t>وخالفت التقاليد وتخصصت فيما بعد في دراسة أمراض الأطفال ومشاكل ضعاف العقول.</a:t>
            </a:r>
            <a:endParaRPr lang="ar-EG" dirty="0" smtClean="0"/>
          </a:p>
          <a:p>
            <a:pPr algn="r">
              <a:buNone/>
            </a:pPr>
            <a:r>
              <a:rPr lang="ar-EG" dirty="0" smtClean="0"/>
              <a:t>م</a:t>
            </a:r>
            <a:r>
              <a:rPr lang="ar-SA" dirty="0" smtClean="0"/>
              <a:t> تخرجت عام </a:t>
            </a:r>
            <a:r>
              <a:rPr lang="en-US" dirty="0" smtClean="0"/>
              <a:t>1894</a:t>
            </a:r>
            <a:r>
              <a:rPr lang="ar-SA" dirty="0" smtClean="0"/>
              <a:t> وعملت في التدريس في جامعة روما فاهتمت </a:t>
            </a:r>
            <a:r>
              <a:rPr lang="ar-SA" dirty="0" err="1" smtClean="0"/>
              <a:t>بالأنثروبولوجيا</a:t>
            </a:r>
            <a:r>
              <a:rPr lang="en-US" dirty="0" smtClean="0"/>
              <a:t> anthropology </a:t>
            </a:r>
            <a:r>
              <a:rPr lang="ar-SA" dirty="0" smtClean="0"/>
              <a:t>وطرائق التعليم</a:t>
            </a:r>
            <a:r>
              <a:rPr lang="en-US" dirty="0" smtClean="0"/>
              <a:t> pedagogy </a:t>
            </a:r>
            <a:r>
              <a:rPr lang="ar-SA" dirty="0" smtClean="0"/>
              <a:t>كما عملت طبيبة مساعدة في مستشفى الأمراض العقلية مما جذبها إلى دراسة الأطفال أصحاب المصاعب العقلية ونجحت في تأسيس مدرسة ترعى ضعاف العقول واكتشفت أن لهم قابلية للتعلم الجيد. لاحظت لاحقاً أن الطرق التقليدية في التدريس من أهم أسباب ظهور التأخر الدراسي</a:t>
            </a:r>
            <a:endParaRPr lang="en-US" dirty="0"/>
          </a:p>
        </p:txBody>
      </p:sp>
      <p:pic>
        <p:nvPicPr>
          <p:cNvPr id="1026" name="Picture 2" descr="نتيجة بحث الصور عن جان إيتارد"/>
          <p:cNvPicPr>
            <a:picLocks noChangeAspect="1" noChangeArrowheads="1"/>
          </p:cNvPicPr>
          <p:nvPr/>
        </p:nvPicPr>
        <p:blipFill>
          <a:blip r:embed="rId2"/>
          <a:srcRect/>
          <a:stretch>
            <a:fillRect/>
          </a:stretch>
        </p:blipFill>
        <p:spPr bwMode="auto">
          <a:xfrm>
            <a:off x="0" y="0"/>
            <a:ext cx="28194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228600" y="381000"/>
            <a:ext cx="8537448" cy="3276600"/>
          </a:xfrm>
        </p:spPr>
        <p:txBody>
          <a:bodyPr>
            <a:normAutofit fontScale="92500" lnSpcReduction="10000"/>
          </a:bodyPr>
          <a:lstStyle/>
          <a:p>
            <a:pPr algn="r">
              <a:buNone/>
            </a:pPr>
            <a:r>
              <a:rPr lang="ar-SA" dirty="0" smtClean="0"/>
              <a:t>سكب الحبوب </a:t>
            </a:r>
            <a:r>
              <a:rPr lang="ar-SA" dirty="0" err="1" smtClean="0"/>
              <a:t>و</a:t>
            </a:r>
            <a:r>
              <a:rPr lang="ar-SA" dirty="0" smtClean="0"/>
              <a:t> سكب الماء في قارورة من خلال قمع</a:t>
            </a:r>
            <a:r>
              <a:rPr lang="en-US" dirty="0" smtClean="0"/>
              <a:t>.</a:t>
            </a:r>
            <a:br>
              <a:rPr lang="en-US" dirty="0" smtClean="0"/>
            </a:br>
            <a:r>
              <a:rPr lang="en-US" dirty="0" smtClean="0"/>
              <a:t> </a:t>
            </a:r>
            <a:r>
              <a:rPr lang="ar-SA" dirty="0" smtClean="0"/>
              <a:t>طي الملابس </a:t>
            </a:r>
            <a:r>
              <a:rPr lang="ar-SA" dirty="0" err="1" smtClean="0"/>
              <a:t>و</a:t>
            </a:r>
            <a:r>
              <a:rPr lang="ar-SA" dirty="0" smtClean="0"/>
              <a:t> فك الطي بعد ذلك</a:t>
            </a:r>
            <a:r>
              <a:rPr lang="en-US" dirty="0" smtClean="0"/>
              <a:t>.</a:t>
            </a:r>
            <a:br>
              <a:rPr lang="en-US" dirty="0" smtClean="0"/>
            </a:br>
            <a:r>
              <a:rPr lang="en-US" dirty="0" smtClean="0"/>
              <a:t> </a:t>
            </a:r>
            <a:r>
              <a:rPr lang="ar-SA" dirty="0" smtClean="0"/>
              <a:t>رفع </a:t>
            </a:r>
            <a:r>
              <a:rPr lang="ar-SA" dirty="0" err="1" smtClean="0"/>
              <a:t>و</a:t>
            </a:r>
            <a:r>
              <a:rPr lang="ar-SA" dirty="0" smtClean="0"/>
              <a:t> حمل </a:t>
            </a:r>
            <a:r>
              <a:rPr lang="ar-SA" dirty="0" err="1" smtClean="0"/>
              <a:t>و</a:t>
            </a:r>
            <a:r>
              <a:rPr lang="ar-SA" dirty="0" smtClean="0"/>
              <a:t> وضع أشياء حساسة أو سهلة الكسر</a:t>
            </a:r>
            <a:r>
              <a:rPr lang="en-US" dirty="0" smtClean="0"/>
              <a:t>.</a:t>
            </a:r>
            <a:br>
              <a:rPr lang="en-US" dirty="0" smtClean="0"/>
            </a:br>
            <a:r>
              <a:rPr lang="en-US" dirty="0" smtClean="0"/>
              <a:t> </a:t>
            </a:r>
            <a:r>
              <a:rPr lang="ar-SA" dirty="0" smtClean="0"/>
              <a:t>رفع </a:t>
            </a:r>
            <a:r>
              <a:rPr lang="ar-SA" dirty="0" err="1" smtClean="0"/>
              <a:t>و</a:t>
            </a:r>
            <a:r>
              <a:rPr lang="ar-SA" dirty="0" smtClean="0"/>
              <a:t> حمل السجادة الصغيرة الخاصة بالأرض</a:t>
            </a:r>
            <a:r>
              <a:rPr lang="en-US" dirty="0" smtClean="0"/>
              <a:t>.</a:t>
            </a:r>
            <a:br>
              <a:rPr lang="en-US" dirty="0" smtClean="0"/>
            </a:br>
            <a:r>
              <a:rPr lang="en-US" dirty="0" smtClean="0"/>
              <a:t> </a:t>
            </a:r>
            <a:r>
              <a:rPr lang="ar-SA" dirty="0" smtClean="0"/>
              <a:t>طي </a:t>
            </a:r>
            <a:r>
              <a:rPr lang="ar-SA" dirty="0" err="1" smtClean="0"/>
              <a:t>و</a:t>
            </a:r>
            <a:r>
              <a:rPr lang="ar-SA" dirty="0" smtClean="0"/>
              <a:t> فك السجادة الصغيرة الخاصة بالأرض</a:t>
            </a:r>
            <a:r>
              <a:rPr lang="en-US" dirty="0" smtClean="0"/>
              <a:t>.</a:t>
            </a:r>
            <a:br>
              <a:rPr lang="en-US" dirty="0" smtClean="0"/>
            </a:br>
            <a:r>
              <a:rPr lang="en-US" dirty="0" smtClean="0"/>
              <a:t> </a:t>
            </a:r>
            <a:r>
              <a:rPr lang="ar-SA" dirty="0" smtClean="0"/>
              <a:t>رفع </a:t>
            </a:r>
            <a:r>
              <a:rPr lang="ar-SA" dirty="0" err="1" smtClean="0"/>
              <a:t>و</a:t>
            </a:r>
            <a:r>
              <a:rPr lang="ar-SA" dirty="0" smtClean="0"/>
              <a:t> حمل ثم وضع كرسي</a:t>
            </a:r>
            <a:r>
              <a:rPr lang="en-US" dirty="0" smtClean="0"/>
              <a:t>.</a:t>
            </a:r>
            <a:br>
              <a:rPr lang="en-US" dirty="0" smtClean="0"/>
            </a:br>
            <a:r>
              <a:rPr lang="en-US" dirty="0" smtClean="0"/>
              <a:t> </a:t>
            </a:r>
            <a:r>
              <a:rPr lang="ar-SA" dirty="0" smtClean="0"/>
              <a:t>تلميع الأثاث </a:t>
            </a:r>
            <a:r>
              <a:rPr lang="ar-SA" dirty="0" err="1" smtClean="0"/>
              <a:t>و</a:t>
            </a:r>
            <a:r>
              <a:rPr lang="ar-SA" dirty="0" smtClean="0"/>
              <a:t> الأشياء والنوافذ </a:t>
            </a:r>
            <a:r>
              <a:rPr lang="ar-SA" dirty="0" err="1" smtClean="0"/>
              <a:t>و</a:t>
            </a:r>
            <a:r>
              <a:rPr lang="ar-SA" dirty="0" smtClean="0"/>
              <a:t> المرايا</a:t>
            </a:r>
            <a:r>
              <a:rPr lang="en-US" dirty="0" smtClean="0"/>
              <a:t>.</a:t>
            </a:r>
            <a:br>
              <a:rPr lang="en-US" dirty="0" smtClean="0"/>
            </a:br>
            <a:endParaRPr lang="en-US" dirty="0"/>
          </a:p>
        </p:txBody>
      </p:sp>
      <p:pic>
        <p:nvPicPr>
          <p:cNvPr id="4" name="صورة 3" descr="٢٠١٧٠٧٢٦_١٤٢٤٤٥.jpg"/>
          <p:cNvPicPr>
            <a:picLocks noChangeAspect="1"/>
          </p:cNvPicPr>
          <p:nvPr/>
        </p:nvPicPr>
        <p:blipFill>
          <a:blip r:embed="rId2" cstate="print"/>
          <a:stretch>
            <a:fillRect/>
          </a:stretch>
        </p:blipFill>
        <p:spPr>
          <a:xfrm rot="16200000">
            <a:off x="2713223" y="1477777"/>
            <a:ext cx="3412754"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1219200"/>
          </a:xfrm>
        </p:spPr>
        <p:txBody>
          <a:bodyPr/>
          <a:lstStyle/>
          <a:p>
            <a:endParaRPr lang="en-US" dirty="0"/>
          </a:p>
        </p:txBody>
      </p:sp>
      <p:sp>
        <p:nvSpPr>
          <p:cNvPr id="3" name="عنصر نائب للمحتوى 2"/>
          <p:cNvSpPr>
            <a:spLocks noGrp="1"/>
          </p:cNvSpPr>
          <p:nvPr>
            <p:ph sz="quarter" idx="1"/>
          </p:nvPr>
        </p:nvSpPr>
        <p:spPr>
          <a:xfrm>
            <a:off x="2209800" y="228600"/>
            <a:ext cx="6327648" cy="1295400"/>
          </a:xfrm>
        </p:spPr>
        <p:txBody>
          <a:bodyPr>
            <a:normAutofit/>
          </a:bodyPr>
          <a:lstStyle/>
          <a:p>
            <a:pPr algn="r">
              <a:buNone/>
            </a:pPr>
            <a:r>
              <a:rPr lang="ar-EG" dirty="0" smtClean="0"/>
              <a:t>نشاط </a:t>
            </a:r>
            <a:r>
              <a:rPr lang="ar-SA" dirty="0" smtClean="0"/>
              <a:t>رفع </a:t>
            </a:r>
            <a:r>
              <a:rPr lang="ar-SA" dirty="0" err="1" smtClean="0"/>
              <a:t>و</a:t>
            </a:r>
            <a:r>
              <a:rPr lang="ar-SA" dirty="0" smtClean="0"/>
              <a:t> </a:t>
            </a:r>
            <a:r>
              <a:rPr lang="ar-SA" dirty="0" smtClean="0"/>
              <a:t>حمل</a:t>
            </a:r>
            <a:r>
              <a:rPr lang="ar-SA" dirty="0" smtClean="0"/>
              <a:t> ثم وضع </a:t>
            </a:r>
            <a:r>
              <a:rPr lang="ar-SA" dirty="0" smtClean="0"/>
              <a:t>كرسي</a:t>
            </a:r>
            <a:r>
              <a:rPr lang="ar-EG" dirty="0" smtClean="0"/>
              <a:t> </a:t>
            </a:r>
            <a:r>
              <a:rPr lang="ar-EG" dirty="0" smtClean="0"/>
              <a:t>و نشاط  طي </a:t>
            </a:r>
            <a:r>
              <a:rPr lang="ar-EG" dirty="0" smtClean="0"/>
              <a:t>الفوطة وفردها</a:t>
            </a:r>
            <a:r>
              <a:rPr lang="en-US" dirty="0" smtClean="0"/>
              <a:t> </a:t>
            </a:r>
            <a:endParaRPr lang="en-US" dirty="0"/>
          </a:p>
        </p:txBody>
      </p:sp>
      <p:pic>
        <p:nvPicPr>
          <p:cNvPr id="4" name="صورة 3" descr="٢٠١٧٠٧٢٦_١٤٢٥١٨.jpg"/>
          <p:cNvPicPr>
            <a:picLocks noChangeAspect="1"/>
          </p:cNvPicPr>
          <p:nvPr/>
        </p:nvPicPr>
        <p:blipFill>
          <a:blip r:embed="rId2" cstate="print"/>
          <a:stretch>
            <a:fillRect/>
          </a:stretch>
        </p:blipFill>
        <p:spPr>
          <a:xfrm rot="5400000">
            <a:off x="4916805" y="2703195"/>
            <a:ext cx="4800600" cy="2594610"/>
          </a:xfrm>
          <a:prstGeom prst="rect">
            <a:avLst/>
          </a:prstGeom>
        </p:spPr>
      </p:pic>
      <p:pic>
        <p:nvPicPr>
          <p:cNvPr id="5" name="صورة 4" descr="IMG-20170727-WA0028.jpg"/>
          <p:cNvPicPr>
            <a:picLocks noChangeAspect="1"/>
          </p:cNvPicPr>
          <p:nvPr/>
        </p:nvPicPr>
        <p:blipFill>
          <a:blip r:embed="rId3"/>
          <a:stretch>
            <a:fillRect/>
          </a:stretch>
        </p:blipFill>
        <p:spPr>
          <a:xfrm>
            <a:off x="2133600" y="1600200"/>
            <a:ext cx="3638550" cy="4876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838200"/>
            <a:ext cx="8153400" cy="381000"/>
          </a:xfrm>
        </p:spPr>
        <p:txBody>
          <a:bodyPr>
            <a:normAutofit fontScale="90000"/>
          </a:bodyPr>
          <a:lstStyle/>
          <a:p>
            <a:pPr algn="r"/>
            <a:r>
              <a:rPr lang="ar-SA" sz="3600" b="1" u="sng" dirty="0" smtClean="0"/>
              <a:t>ألف ليرة إيطالية نقدية عليها صورة ماريا </a:t>
            </a:r>
            <a:r>
              <a:rPr lang="ar-SA" sz="3600" b="1" u="sng" dirty="0" err="1" smtClean="0"/>
              <a:t>مونتيسوري</a:t>
            </a:r>
            <a:r>
              <a:rPr lang="ar-SA" sz="3600" b="1" u="sng" dirty="0" smtClean="0"/>
              <a:t> تكريما لها</a:t>
            </a:r>
            <a:r>
              <a:rPr lang="en-US" b="1" dirty="0" smtClean="0"/>
              <a:t/>
            </a:r>
            <a:br>
              <a:rPr lang="en-US" b="1" dirty="0" smtClean="0"/>
            </a:br>
            <a:endParaRPr lang="en-US" b="1" dirty="0"/>
          </a:p>
        </p:txBody>
      </p:sp>
      <p:pic>
        <p:nvPicPr>
          <p:cNvPr id="4" name="عنصر نائب للمحتوى 3" descr="منهج مونتيسوري التعليمي">
            <a:hlinkClick r:id="rId2"/>
          </p:cNvPr>
          <p:cNvPicPr>
            <a:picLocks noGrp="1"/>
          </p:cNvPicPr>
          <p:nvPr>
            <p:ph sz="quarter" idx="1"/>
          </p:nvPr>
        </p:nvPicPr>
        <p:blipFill>
          <a:blip r:embed="rId3"/>
          <a:srcRect/>
          <a:stretch>
            <a:fillRect/>
          </a:stretch>
        </p:blipFill>
        <p:spPr bwMode="auto">
          <a:xfrm>
            <a:off x="0" y="1600200"/>
            <a:ext cx="8915400" cy="502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531352" cy="838200"/>
          </a:xfrm>
        </p:spPr>
        <p:txBody>
          <a:bodyPr>
            <a:normAutofit fontScale="90000"/>
          </a:bodyPr>
          <a:lstStyle/>
          <a:p>
            <a:pPr algn="r"/>
            <a:r>
              <a:rPr lang="ar-EG" dirty="0" smtClean="0"/>
              <a:t>    </a:t>
            </a:r>
            <a:r>
              <a:rPr lang="ar-SA" b="1" dirty="0" smtClean="0"/>
              <a:t>من هي ماريا </a:t>
            </a:r>
            <a:r>
              <a:rPr lang="ar-SA" b="1" dirty="0" err="1" smtClean="0"/>
              <a:t>مونتيسوري</a:t>
            </a:r>
            <a:r>
              <a:rPr lang="ar-SA" b="1" dirty="0" smtClean="0"/>
              <a:t> ؟</a:t>
            </a:r>
            <a:r>
              <a:rPr lang="ar-EG" b="1" dirty="0" smtClean="0"/>
              <a:t>                    </a:t>
            </a:r>
            <a:endParaRPr lang="en-US" b="1" dirty="0"/>
          </a:p>
        </p:txBody>
      </p:sp>
      <p:sp>
        <p:nvSpPr>
          <p:cNvPr id="3" name="عنصر نائب للمحتوى 2"/>
          <p:cNvSpPr>
            <a:spLocks noGrp="1"/>
          </p:cNvSpPr>
          <p:nvPr>
            <p:ph sz="quarter" idx="1"/>
          </p:nvPr>
        </p:nvSpPr>
        <p:spPr>
          <a:xfrm>
            <a:off x="4724400" y="1295400"/>
            <a:ext cx="4041648" cy="5105400"/>
          </a:xfrm>
        </p:spPr>
        <p:txBody>
          <a:bodyPr>
            <a:normAutofit/>
          </a:bodyPr>
          <a:lstStyle/>
          <a:p>
            <a:pPr algn="r">
              <a:buNone/>
            </a:pPr>
            <a:r>
              <a:rPr lang="ar-EG" dirty="0" smtClean="0"/>
              <a:t>هي </a:t>
            </a:r>
            <a:r>
              <a:rPr lang="ar-SA" dirty="0" smtClean="0"/>
              <a:t>الدكتورة </a:t>
            </a:r>
            <a:r>
              <a:rPr lang="ar-EG" dirty="0" smtClean="0"/>
              <a:t>وال</a:t>
            </a:r>
            <a:r>
              <a:rPr lang="ar-SA" dirty="0" smtClean="0"/>
              <a:t>مدرسة </a:t>
            </a:r>
            <a:r>
              <a:rPr lang="ar-SA" dirty="0" err="1" smtClean="0"/>
              <a:t>و</a:t>
            </a:r>
            <a:r>
              <a:rPr lang="ar-SA" dirty="0" smtClean="0"/>
              <a:t> </a:t>
            </a:r>
            <a:r>
              <a:rPr lang="ar-EG" dirty="0" err="1" smtClean="0"/>
              <a:t>ال</a:t>
            </a:r>
            <a:r>
              <a:rPr lang="ar-SA" dirty="0" smtClean="0"/>
              <a:t>مربية ذات </a:t>
            </a:r>
            <a:r>
              <a:rPr lang="ar-EG" dirty="0" err="1" smtClean="0"/>
              <a:t>ال</a:t>
            </a:r>
            <a:r>
              <a:rPr lang="ar-SA" dirty="0" smtClean="0"/>
              <a:t>شهرة </a:t>
            </a:r>
            <a:r>
              <a:rPr lang="ar-EG" dirty="0" err="1" smtClean="0"/>
              <a:t>ال</a:t>
            </a:r>
            <a:r>
              <a:rPr lang="ar-SA" dirty="0" smtClean="0"/>
              <a:t>كبيرة على الصعيد العالمي</a:t>
            </a:r>
            <a:r>
              <a:rPr lang="ar-EG" dirty="0" smtClean="0"/>
              <a:t>.</a:t>
            </a:r>
          </a:p>
          <a:p>
            <a:pPr algn="r">
              <a:buNone/>
            </a:pPr>
            <a:r>
              <a:rPr lang="ar-SA" dirty="0" smtClean="0"/>
              <a:t> تمتعت بشخصية قوية، </a:t>
            </a:r>
            <a:r>
              <a:rPr lang="ar-SA" dirty="0" err="1" smtClean="0"/>
              <a:t>و</a:t>
            </a:r>
            <a:r>
              <a:rPr lang="ar-SA" dirty="0" smtClean="0"/>
              <a:t> هي</a:t>
            </a:r>
            <a:r>
              <a:rPr lang="ar-EG" dirty="0" smtClean="0"/>
              <a:t> </a:t>
            </a:r>
            <a:r>
              <a:rPr lang="ar-SA" dirty="0" smtClean="0"/>
              <a:t>أول طبيبة إيطالية اتبعت المنهج العلمي  في التعليم، فاستعانت لتحقيق ذلك بالملاحظة </a:t>
            </a:r>
            <a:r>
              <a:rPr lang="ar-SA" dirty="0" err="1" smtClean="0"/>
              <a:t>و</a:t>
            </a:r>
            <a:r>
              <a:rPr lang="ar-SA" dirty="0" smtClean="0"/>
              <a:t> المراقبة والتجارب </a:t>
            </a:r>
            <a:r>
              <a:rPr lang="ar-SA" dirty="0" err="1" smtClean="0"/>
              <a:t>و</a:t>
            </a:r>
            <a:r>
              <a:rPr lang="ar-SA" dirty="0" smtClean="0"/>
              <a:t> البحث العلمي معتمدة على دراسة تطور الأطفال </a:t>
            </a:r>
            <a:r>
              <a:rPr lang="ar-SA" dirty="0" err="1" smtClean="0"/>
              <a:t>و</a:t>
            </a:r>
            <a:r>
              <a:rPr lang="ar-SA" dirty="0" smtClean="0"/>
              <a:t> آلية تعليمهم</a:t>
            </a:r>
            <a:endParaRPr lang="en-US" dirty="0"/>
          </a:p>
        </p:txBody>
      </p:sp>
      <p:pic>
        <p:nvPicPr>
          <p:cNvPr id="23554" name="Picture 2" descr="صورة ذات صلة"/>
          <p:cNvPicPr>
            <a:picLocks noChangeAspect="1" noChangeArrowheads="1"/>
          </p:cNvPicPr>
          <p:nvPr/>
        </p:nvPicPr>
        <p:blipFill>
          <a:blip r:embed="rId2"/>
          <a:srcRect/>
          <a:stretch>
            <a:fillRect/>
          </a:stretch>
        </p:blipFill>
        <p:spPr bwMode="auto">
          <a:xfrm>
            <a:off x="228600" y="1066800"/>
            <a:ext cx="4191000" cy="579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4800600" y="381000"/>
            <a:ext cx="3965448" cy="6477000"/>
          </a:xfrm>
        </p:spPr>
        <p:txBody>
          <a:bodyPr>
            <a:normAutofit/>
          </a:bodyPr>
          <a:lstStyle/>
          <a:p>
            <a:r>
              <a:rPr lang="ar-SA" dirty="0" smtClean="0"/>
              <a:t>ولقد تأثرت </a:t>
            </a:r>
            <a:r>
              <a:rPr lang="ar-SA" dirty="0" smtClean="0">
                <a:solidFill>
                  <a:srgbClr val="FF0000"/>
                </a:solidFill>
              </a:rPr>
              <a:t>" ماريا </a:t>
            </a:r>
            <a:r>
              <a:rPr lang="ar-SA" dirty="0" err="1" smtClean="0">
                <a:solidFill>
                  <a:srgbClr val="FF0000"/>
                </a:solidFill>
              </a:rPr>
              <a:t>منتسوري</a:t>
            </a:r>
            <a:r>
              <a:rPr lang="ar-SA" dirty="0" smtClean="0">
                <a:solidFill>
                  <a:srgbClr val="FF0000"/>
                </a:solidFill>
              </a:rPr>
              <a:t> </a:t>
            </a:r>
            <a:r>
              <a:rPr lang="ar-SA" dirty="0" smtClean="0"/>
              <a:t>" في آرائها الخاصة بتعليم الأطفال المعاقين عقلياً بآراء كل من " </a:t>
            </a:r>
            <a:r>
              <a:rPr lang="ar-SA" dirty="0" err="1" smtClean="0">
                <a:solidFill>
                  <a:srgbClr val="FF0000"/>
                </a:solidFill>
              </a:rPr>
              <a:t>إيتارد</a:t>
            </a:r>
            <a:r>
              <a:rPr lang="ar-SA" dirty="0" smtClean="0"/>
              <a:t> " </a:t>
            </a:r>
            <a:r>
              <a:rPr lang="ar-SA" dirty="0" err="1" smtClean="0"/>
              <a:t>و</a:t>
            </a:r>
            <a:r>
              <a:rPr lang="ar-SA" dirty="0" smtClean="0"/>
              <a:t> " </a:t>
            </a:r>
            <a:r>
              <a:rPr lang="ar-SA" dirty="0" err="1" smtClean="0">
                <a:solidFill>
                  <a:srgbClr val="FF0000"/>
                </a:solidFill>
              </a:rPr>
              <a:t>سيجان</a:t>
            </a:r>
            <a:r>
              <a:rPr lang="ar-SA" dirty="0" smtClean="0"/>
              <a:t> " وهما من كان لهما فضل الأولوية في ميدان معالجة الأطفال المعاقين عقلياً ، وقد أدى نجاحها في هذا الميدان إلى اعتقادها بأن خطأ كبيراً في طرق تعليم الأطفال العاديين</a:t>
            </a:r>
            <a:endParaRPr lang="en-US" dirty="0"/>
          </a:p>
        </p:txBody>
      </p:sp>
      <p:pic>
        <p:nvPicPr>
          <p:cNvPr id="22530" name="Picture 2" descr="نتيجة بحث الصور عن جان إيتارد"/>
          <p:cNvPicPr>
            <a:picLocks noChangeAspect="1" noChangeArrowheads="1"/>
          </p:cNvPicPr>
          <p:nvPr/>
        </p:nvPicPr>
        <p:blipFill>
          <a:blip r:embed="rId2"/>
          <a:srcRect/>
          <a:stretch>
            <a:fillRect/>
          </a:stretch>
        </p:blipFill>
        <p:spPr bwMode="auto">
          <a:xfrm>
            <a:off x="381000" y="533400"/>
            <a:ext cx="4343400" cy="609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324600" y="609600"/>
            <a:ext cx="2441448" cy="5486400"/>
          </a:xfrm>
        </p:spPr>
        <p:txBody>
          <a:bodyPr>
            <a:normAutofit fontScale="85000" lnSpcReduction="20000"/>
          </a:bodyPr>
          <a:lstStyle/>
          <a:p>
            <a:pPr algn="r"/>
            <a:r>
              <a:rPr lang="ar-EG" dirty="0" smtClean="0"/>
              <a:t>الطبيب الفرنسي (جون مارك </a:t>
            </a:r>
            <a:r>
              <a:rPr lang="ar-EG" dirty="0" err="1" smtClean="0"/>
              <a:t>جاسبار</a:t>
            </a:r>
            <a:r>
              <a:rPr lang="ar-EG" dirty="0" smtClean="0"/>
              <a:t> </a:t>
            </a:r>
            <a:r>
              <a:rPr lang="ar-EG" dirty="0" err="1" smtClean="0"/>
              <a:t>إيتارد</a:t>
            </a:r>
            <a:r>
              <a:rPr lang="ar-EG" dirty="0" smtClean="0"/>
              <a:t> 1775- 1838)</a:t>
            </a:r>
            <a:br>
              <a:rPr lang="ar-EG" dirty="0" smtClean="0"/>
            </a:br>
            <a:r>
              <a:rPr lang="ar-EG" dirty="0" smtClean="0"/>
              <a:t>الذي عمل جراحاً في الجيش الفرنسي </a:t>
            </a:r>
            <a:br>
              <a:rPr lang="ar-EG" dirty="0" smtClean="0"/>
            </a:br>
            <a:r>
              <a:rPr lang="ar-EG" dirty="0" smtClean="0"/>
              <a:t>ثم تخصص في أمراض الأذن وتعليم الأطفال ذوي الاحتياجات الخاصة </a:t>
            </a:r>
            <a:br>
              <a:rPr lang="ar-EG" dirty="0" smtClean="0"/>
            </a:br>
            <a:r>
              <a:rPr lang="ar-EG" dirty="0" smtClean="0"/>
              <a:t>كتب </a:t>
            </a:r>
            <a:r>
              <a:rPr lang="ar-EG" dirty="0" err="1" smtClean="0"/>
              <a:t>ايتارد</a:t>
            </a:r>
            <a:r>
              <a:rPr lang="ar-EG" dirty="0" smtClean="0"/>
              <a:t> عن طفل يدعى فيكتور </a:t>
            </a:r>
            <a:br>
              <a:rPr lang="ar-EG" dirty="0" smtClean="0"/>
            </a:br>
            <a:r>
              <a:rPr lang="ar-EG" dirty="0" smtClean="0"/>
              <a:t>عرف باسم </a:t>
            </a:r>
            <a:br>
              <a:rPr lang="ar-EG" dirty="0" smtClean="0"/>
            </a:br>
            <a:r>
              <a:rPr lang="ar-EG" dirty="0" smtClean="0"/>
              <a:t>طفل </a:t>
            </a:r>
            <a:r>
              <a:rPr lang="ar-EG" dirty="0" err="1" smtClean="0"/>
              <a:t>أفيرون</a:t>
            </a:r>
            <a:r>
              <a:rPr lang="ar-EG" dirty="0" smtClean="0"/>
              <a:t> المتوحش</a:t>
            </a:r>
            <a:endParaRPr lang="en-US" dirty="0"/>
          </a:p>
        </p:txBody>
      </p:sp>
      <p:pic>
        <p:nvPicPr>
          <p:cNvPr id="37890" name="Picture 2" descr="http://www14.0zz0.com/2015/03/25/17/876720589.jpg"/>
          <p:cNvPicPr>
            <a:picLocks noChangeAspect="1" noChangeArrowheads="1"/>
          </p:cNvPicPr>
          <p:nvPr/>
        </p:nvPicPr>
        <p:blipFill>
          <a:blip r:embed="rId2"/>
          <a:srcRect/>
          <a:stretch>
            <a:fillRect/>
          </a:stretch>
        </p:blipFill>
        <p:spPr bwMode="auto">
          <a:xfrm>
            <a:off x="228600" y="304800"/>
            <a:ext cx="5962650" cy="62103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3505200" y="533400"/>
            <a:ext cx="5260848" cy="5943600"/>
          </a:xfrm>
        </p:spPr>
        <p:txBody>
          <a:bodyPr>
            <a:normAutofit/>
          </a:bodyPr>
          <a:lstStyle/>
          <a:p>
            <a:pPr algn="r"/>
            <a:r>
              <a:rPr lang="ar-SA" dirty="0" smtClean="0"/>
              <a:t>وقد زادت شهرتها وعظم صيتها عندما نجح أحد المعاقين عقلياً من الدارسين معها في امتحان شهادة عامة وكان نجاحه لا يقل في نسبته عن نجاح غيره من الأطفال العاديين</a:t>
            </a:r>
            <a:r>
              <a:rPr lang="en-US" dirty="0" smtClean="0"/>
              <a:t> . </a:t>
            </a:r>
            <a:br>
              <a:rPr lang="en-US" dirty="0" smtClean="0"/>
            </a:br>
            <a:r>
              <a:rPr lang="ar-SA" dirty="0" smtClean="0"/>
              <a:t>وقد ردت " ماريا </a:t>
            </a:r>
            <a:r>
              <a:rPr lang="ar-SA" dirty="0" err="1" smtClean="0"/>
              <a:t>منتسوري</a:t>
            </a:r>
            <a:r>
              <a:rPr lang="ar-SA" dirty="0" smtClean="0"/>
              <a:t> " على إعجاب المربين بقولها { إن نجاح الأطفال المعاقين عقلياً وقدرتهم على مناقشة الأطفال العاديين إنما يرجع إلى عامل واحد فقط وهو أنهم تعلموا بطريقة مختلفة</a:t>
            </a:r>
            <a:endParaRPr lang="en-US" dirty="0"/>
          </a:p>
        </p:txBody>
      </p:sp>
      <p:pic>
        <p:nvPicPr>
          <p:cNvPr id="21506" name="Picture 2" descr="صورة ذات صلة"/>
          <p:cNvPicPr>
            <a:picLocks noChangeAspect="1" noChangeArrowheads="1"/>
          </p:cNvPicPr>
          <p:nvPr/>
        </p:nvPicPr>
        <p:blipFill>
          <a:blip r:embed="rId2"/>
          <a:srcRect/>
          <a:stretch>
            <a:fillRect/>
          </a:stretch>
        </p:blipFill>
        <p:spPr bwMode="auto">
          <a:xfrm>
            <a:off x="228600" y="304800"/>
            <a:ext cx="3276600" cy="624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228600" y="228600"/>
            <a:ext cx="8461248" cy="1676400"/>
          </a:xfrm>
        </p:spPr>
        <p:txBody>
          <a:bodyPr>
            <a:normAutofit/>
          </a:bodyPr>
          <a:lstStyle/>
          <a:p>
            <a:pPr algn="r">
              <a:buNone/>
            </a:pPr>
            <a:r>
              <a:rPr lang="ar-EG" dirty="0" smtClean="0"/>
              <a:t>نفيت </a:t>
            </a:r>
            <a:r>
              <a:rPr lang="ar-EG" dirty="0" err="1" smtClean="0"/>
              <a:t>الي</a:t>
            </a:r>
            <a:r>
              <a:rPr lang="ar-EG" dirty="0" smtClean="0"/>
              <a:t> الهند بعد الحرب العالمية الثانية وكانت الهند بيئة مناسبة لنشر </a:t>
            </a:r>
            <a:r>
              <a:rPr lang="ar-EG" dirty="0" err="1" smtClean="0"/>
              <a:t>اسلوبها</a:t>
            </a:r>
            <a:r>
              <a:rPr lang="ar-EG" dirty="0" smtClean="0"/>
              <a:t> </a:t>
            </a:r>
          </a:p>
          <a:p>
            <a:pPr algn="r">
              <a:buNone/>
            </a:pPr>
            <a:r>
              <a:rPr lang="ar-EG" dirty="0" smtClean="0"/>
              <a:t> وقد رشحت </a:t>
            </a:r>
            <a:r>
              <a:rPr lang="ar-EG" dirty="0" err="1" smtClean="0"/>
              <a:t>لأخد</a:t>
            </a:r>
            <a:r>
              <a:rPr lang="ar-EG" dirty="0" smtClean="0"/>
              <a:t> جائزة نوبل 3 مرات  </a:t>
            </a:r>
            <a:endParaRPr lang="en-US" dirty="0"/>
          </a:p>
        </p:txBody>
      </p:sp>
      <p:pic>
        <p:nvPicPr>
          <p:cNvPr id="45058" name="Picture 2" descr="http://faculty.webster.edu/woolflm/monta.jpg"/>
          <p:cNvPicPr>
            <a:picLocks noChangeAspect="1" noChangeArrowheads="1"/>
          </p:cNvPicPr>
          <p:nvPr/>
        </p:nvPicPr>
        <p:blipFill>
          <a:blip r:embed="rId2"/>
          <a:srcRect/>
          <a:stretch>
            <a:fillRect/>
          </a:stretch>
        </p:blipFill>
        <p:spPr bwMode="auto">
          <a:xfrm>
            <a:off x="4876800" y="1828800"/>
            <a:ext cx="4114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60" name="Picture 4" descr="نتيجة بحث الصور عن جان إيتارد"/>
          <p:cNvPicPr>
            <a:picLocks noChangeAspect="1" noChangeArrowheads="1"/>
          </p:cNvPicPr>
          <p:nvPr/>
        </p:nvPicPr>
        <p:blipFill>
          <a:blip r:embed="rId3"/>
          <a:srcRect/>
          <a:stretch>
            <a:fillRect/>
          </a:stretch>
        </p:blipFill>
        <p:spPr bwMode="auto">
          <a:xfrm>
            <a:off x="228600" y="1828800"/>
            <a:ext cx="4419600" cy="483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85800" y="228600"/>
            <a:ext cx="7927848" cy="3124200"/>
          </a:xfrm>
        </p:spPr>
        <p:txBody>
          <a:bodyPr/>
          <a:lstStyle/>
          <a:p>
            <a:pPr algn="r"/>
            <a:r>
              <a:rPr lang="en-US" dirty="0" smtClean="0"/>
              <a:t/>
            </a:r>
            <a:br>
              <a:rPr lang="en-US" dirty="0" smtClean="0"/>
            </a:br>
            <a:r>
              <a:rPr lang="ar-SA" dirty="0" smtClean="0"/>
              <a:t>وقد اهتمت " ماريا </a:t>
            </a:r>
            <a:r>
              <a:rPr lang="ar-SA" dirty="0" err="1" smtClean="0"/>
              <a:t>منتسوري</a:t>
            </a:r>
            <a:r>
              <a:rPr lang="ar-SA" dirty="0" smtClean="0"/>
              <a:t> " بثلاثة أشياء وهي</a:t>
            </a:r>
            <a:r>
              <a:rPr lang="en-US" dirty="0" smtClean="0"/>
              <a:t> : </a:t>
            </a:r>
            <a:br>
              <a:rPr lang="en-US" dirty="0" smtClean="0"/>
            </a:br>
            <a:r>
              <a:rPr lang="en-US" dirty="0" smtClean="0"/>
              <a:t> </a:t>
            </a:r>
            <a:r>
              <a:rPr lang="ar-SA" dirty="0" smtClean="0"/>
              <a:t>صحة الأطفال</a:t>
            </a:r>
            <a:r>
              <a:rPr lang="en-US" dirty="0" smtClean="0"/>
              <a:t> .</a:t>
            </a:r>
            <a:r>
              <a:rPr lang="en-US" dirty="0" smtClean="0">
                <a:sym typeface="Symbol"/>
              </a:rPr>
              <a:t></a:t>
            </a:r>
            <a:r>
              <a:rPr lang="en-US" dirty="0" smtClean="0"/>
              <a:t/>
            </a:r>
            <a:br>
              <a:rPr lang="en-US" dirty="0" smtClean="0"/>
            </a:br>
            <a:r>
              <a:rPr lang="en-US" dirty="0" smtClean="0"/>
              <a:t> </a:t>
            </a:r>
            <a:r>
              <a:rPr lang="ar-SA" dirty="0" smtClean="0"/>
              <a:t>التربية الخلقية</a:t>
            </a:r>
            <a:r>
              <a:rPr lang="en-US" dirty="0" smtClean="0"/>
              <a:t> .</a:t>
            </a:r>
            <a:r>
              <a:rPr lang="en-US" dirty="0" smtClean="0">
                <a:sym typeface="Symbol"/>
              </a:rPr>
              <a:t></a:t>
            </a:r>
            <a:r>
              <a:rPr lang="en-US" dirty="0" smtClean="0"/>
              <a:t/>
            </a:r>
            <a:br>
              <a:rPr lang="en-US" dirty="0" smtClean="0"/>
            </a:br>
            <a:r>
              <a:rPr lang="en-US" dirty="0" smtClean="0"/>
              <a:t> </a:t>
            </a:r>
            <a:r>
              <a:rPr lang="ar-SA" dirty="0" smtClean="0"/>
              <a:t>النشاط الجسماني</a:t>
            </a:r>
            <a:r>
              <a:rPr lang="en-US" dirty="0" smtClean="0"/>
              <a:t> .</a:t>
            </a:r>
            <a:r>
              <a:rPr lang="en-US" dirty="0" smtClean="0">
                <a:sym typeface="Symbol"/>
              </a:rPr>
              <a:t></a:t>
            </a:r>
            <a:r>
              <a:rPr lang="en-US" dirty="0" smtClean="0"/>
              <a:t/>
            </a:r>
            <a:br>
              <a:rPr lang="en-US" dirty="0" smtClean="0"/>
            </a:br>
            <a:endParaRPr lang="en-US" dirty="0"/>
          </a:p>
        </p:txBody>
      </p:sp>
      <p:pic>
        <p:nvPicPr>
          <p:cNvPr id="4" name="صورة 3" descr="Maria-Montessori 1">
            <a:hlinkClick r:id="rId2"/>
          </p:cNvPr>
          <p:cNvPicPr/>
          <p:nvPr/>
        </p:nvPicPr>
        <p:blipFill>
          <a:blip r:embed="rId3"/>
          <a:srcRect/>
          <a:stretch>
            <a:fillRect/>
          </a:stretch>
        </p:blipFill>
        <p:spPr bwMode="auto">
          <a:xfrm>
            <a:off x="533400" y="2590800"/>
            <a:ext cx="822960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612648" y="228600"/>
            <a:ext cx="8153400" cy="6629400"/>
          </a:xfrm>
        </p:spPr>
        <p:txBody>
          <a:bodyPr>
            <a:normAutofit fontScale="92500" lnSpcReduction="10000"/>
          </a:bodyPr>
          <a:lstStyle/>
          <a:p>
            <a:pPr algn="r"/>
            <a:r>
              <a:rPr lang="ar-SA" sz="4100" b="1" dirty="0" smtClean="0">
                <a:solidFill>
                  <a:srgbClr val="FF0000"/>
                </a:solidFill>
              </a:rPr>
              <a:t>قسمت ماريا </a:t>
            </a:r>
            <a:r>
              <a:rPr lang="ar-SA" sz="4100" b="1" dirty="0" err="1" smtClean="0">
                <a:solidFill>
                  <a:srgbClr val="FF0000"/>
                </a:solidFill>
              </a:rPr>
              <a:t>مونتيسوري</a:t>
            </a:r>
            <a:r>
              <a:rPr lang="ar-SA" sz="4100" b="1" dirty="0" smtClean="0">
                <a:solidFill>
                  <a:srgbClr val="FF0000"/>
                </a:solidFill>
              </a:rPr>
              <a:t> عملية التنمية البشرية للإنسان إلى أربع مراحل أساسية،</a:t>
            </a:r>
            <a:r>
              <a:rPr lang="ar-EG" sz="4100" b="1" dirty="0" smtClean="0">
                <a:solidFill>
                  <a:srgbClr val="FF0000"/>
                </a:solidFill>
              </a:rPr>
              <a:t>:</a:t>
            </a:r>
          </a:p>
          <a:p>
            <a:pPr algn="r"/>
            <a:r>
              <a:rPr lang="ar-SA" dirty="0" smtClean="0"/>
              <a:t>تمتد من عمر الولادة </a:t>
            </a:r>
            <a:r>
              <a:rPr lang="ar-SA" dirty="0" err="1" smtClean="0"/>
              <a:t>و</a:t>
            </a:r>
            <a:r>
              <a:rPr lang="ar-SA" dirty="0" smtClean="0"/>
              <a:t> حتى عمر 24 عاما، </a:t>
            </a:r>
            <a:r>
              <a:rPr lang="ar-SA" dirty="0" err="1" smtClean="0"/>
              <a:t>و</a:t>
            </a:r>
            <a:r>
              <a:rPr lang="ar-SA" dirty="0" smtClean="0"/>
              <a:t> قد وضعت لكل مرحلة رؤية خاصة للخصائص </a:t>
            </a:r>
            <a:r>
              <a:rPr lang="ar-SA" dirty="0" err="1" smtClean="0"/>
              <a:t>و</a:t>
            </a:r>
            <a:r>
              <a:rPr lang="ar-SA" dirty="0" smtClean="0"/>
              <a:t> طرق التعلم </a:t>
            </a:r>
            <a:r>
              <a:rPr lang="ar-SA" dirty="0" err="1" smtClean="0"/>
              <a:t>و</a:t>
            </a:r>
            <a:r>
              <a:rPr lang="ar-SA" dirty="0" smtClean="0"/>
              <a:t> الأنشطة الضرورية</a:t>
            </a:r>
            <a:r>
              <a:rPr lang="en-US" dirty="0" smtClean="0"/>
              <a:t>.</a:t>
            </a:r>
          </a:p>
          <a:p>
            <a:pPr algn="r"/>
            <a:r>
              <a:rPr lang="ar-SA" b="1" dirty="0" smtClean="0">
                <a:solidFill>
                  <a:srgbClr val="FF0000"/>
                </a:solidFill>
              </a:rPr>
              <a:t>المرحلة 1 : من عمر الولادة حتى 6 سنوات</a:t>
            </a:r>
            <a:r>
              <a:rPr lang="en-US" dirty="0" smtClean="0"/>
              <a:t/>
            </a:r>
            <a:br>
              <a:rPr lang="en-US" dirty="0" smtClean="0"/>
            </a:br>
            <a:r>
              <a:rPr lang="ar-SA" dirty="0" smtClean="0"/>
              <a:t>شددت </a:t>
            </a:r>
            <a:r>
              <a:rPr lang="ar-SA" dirty="0" err="1" smtClean="0"/>
              <a:t>مونتيسوري</a:t>
            </a:r>
            <a:r>
              <a:rPr lang="ar-SA" dirty="0" smtClean="0"/>
              <a:t> على أهمية السنوات الست الأولى من حياة الطفل فهذه الفترة من حياة الطفل تتميز – حسب </a:t>
            </a:r>
            <a:r>
              <a:rPr lang="ar-SA" dirty="0" err="1" smtClean="0"/>
              <a:t>مونتيسوري</a:t>
            </a:r>
            <a:r>
              <a:rPr lang="ar-SA" dirty="0" smtClean="0"/>
              <a:t> – بكونها الفترة التي يتأقلم فيها الطفل مع من حوله، </a:t>
            </a:r>
            <a:r>
              <a:rPr lang="ar-SA" dirty="0" err="1" smtClean="0"/>
              <a:t>و</a:t>
            </a:r>
            <a:r>
              <a:rPr lang="ar-SA" dirty="0" smtClean="0"/>
              <a:t> تنقسم هذه السنوات إلى 3 مراحل </a:t>
            </a:r>
            <a:r>
              <a:rPr lang="ar-SA" dirty="0" err="1" smtClean="0"/>
              <a:t>و</a:t>
            </a:r>
            <a:r>
              <a:rPr lang="ar-SA" dirty="0" smtClean="0"/>
              <a:t> هي</a:t>
            </a:r>
            <a:r>
              <a:rPr lang="en-US" dirty="0" smtClean="0"/>
              <a:t> :</a:t>
            </a:r>
            <a:br>
              <a:rPr lang="en-US" dirty="0" smtClean="0"/>
            </a:br>
            <a:r>
              <a:rPr lang="ar-SA" dirty="0" smtClean="0"/>
              <a:t>أ – مرحلة العقل المستوعب : حيث يتأثر الطفل بالبيئة المحيطة </a:t>
            </a:r>
            <a:r>
              <a:rPr lang="ar-SA" dirty="0" err="1" smtClean="0"/>
              <a:t>به</a:t>
            </a:r>
            <a:r>
              <a:rPr lang="ar-SA" dirty="0" smtClean="0"/>
              <a:t> وتشكل أساس تعلمه في المستقبل</a:t>
            </a:r>
            <a:r>
              <a:rPr lang="en-US" dirty="0" smtClean="0"/>
              <a:t>.</a:t>
            </a:r>
            <a:br>
              <a:rPr lang="en-US" dirty="0" smtClean="0"/>
            </a:br>
            <a:r>
              <a:rPr lang="ar-SA" dirty="0" smtClean="0"/>
              <a:t>ب – الفترات الحساسة : تتميز بتكرار الطفل لأنشطة معينة حتى يتقنها</a:t>
            </a:r>
            <a:r>
              <a:rPr lang="en-US" dirty="0" smtClean="0"/>
              <a:t>.</a:t>
            </a:r>
            <a:br>
              <a:rPr lang="en-US" dirty="0" smtClean="0"/>
            </a:br>
            <a:r>
              <a:rPr lang="ar-SA" dirty="0" smtClean="0"/>
              <a:t>ج – فترة الوعي الكامل : يطبق الطفل بوعي كامل ما سبق </a:t>
            </a:r>
            <a:r>
              <a:rPr lang="ar-SA" dirty="0" err="1" smtClean="0"/>
              <a:t>و</a:t>
            </a:r>
            <a:r>
              <a:rPr lang="ar-SA" dirty="0" smtClean="0"/>
              <a:t> اكتسبه من معرفة </a:t>
            </a:r>
            <a:r>
              <a:rPr lang="ar-SA" dirty="0" err="1" smtClean="0"/>
              <a:t>و</a:t>
            </a:r>
            <a:r>
              <a:rPr lang="ar-SA" dirty="0" smtClean="0"/>
              <a:t> مهارات</a:t>
            </a:r>
            <a:r>
              <a:rPr lang="en-US" u="sng" dirty="0" smtClean="0"/>
              <a:t>.</a:t>
            </a:r>
            <a:br>
              <a:rPr lang="en-US" u="sng" dirty="0" smtClean="0"/>
            </a:br>
            <a:r>
              <a:rPr lang="en-US" u="sng" dirty="0" smtClean="0"/>
              <a:t>.</a:t>
            </a:r>
            <a:endParaRPr lang="en-US" dirty="0" smtClean="0"/>
          </a:p>
          <a:p>
            <a:pPr algn="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717</TotalTime>
  <Words>461</Words>
  <Application>Microsoft Office PowerPoint</Application>
  <PresentationFormat>عرض على الشاشة (3:4)‏</PresentationFormat>
  <Paragraphs>68</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ألوان متوسطة</vt:lpstr>
      <vt:lpstr>دورة منتسوري  (منهج الحياة العملية)</vt:lpstr>
      <vt:lpstr>الشريحة 2</vt:lpstr>
      <vt:lpstr>    من هي ماريا مونتيسوري ؟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ألف ليرة إيطالية نقدية عليها صورة ماريا مونتيسوري تكريما لها </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دورة منتسوري  (منهج الحياة العملية)</dc:title>
  <dc:creator>Dr.Sara</dc:creator>
  <cp:lastModifiedBy>Dr.Sara</cp:lastModifiedBy>
  <cp:revision>19</cp:revision>
  <dcterms:created xsi:type="dcterms:W3CDTF">2017-08-21T05:45:45Z</dcterms:created>
  <dcterms:modified xsi:type="dcterms:W3CDTF">2017-08-21T19:17:20Z</dcterms:modified>
</cp:coreProperties>
</file>