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86" r:id="rId19"/>
    <p:sldId id="274" r:id="rId20"/>
    <p:sldId id="275" r:id="rId21"/>
    <p:sldId id="276" r:id="rId22"/>
    <p:sldId id="283" r:id="rId23"/>
    <p:sldId id="277" r:id="rId24"/>
    <p:sldId id="278" r:id="rId25"/>
    <p:sldId id="279" r:id="rId26"/>
    <p:sldId id="280" r:id="rId27"/>
    <p:sldId id="281" r:id="rId28"/>
    <p:sldId id="282"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4" d="100"/>
          <a:sy n="84"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10/28/2015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تعريف صعوبات التعلم</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6702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994" y="217226"/>
            <a:ext cx="7281747" cy="897896"/>
          </a:xfrm>
        </p:spPr>
        <p:txBody>
          <a:bodyPr/>
          <a:lstStyle/>
          <a:p>
            <a:r>
              <a:rPr lang="ar-EG" dirty="0" err="1" smtClean="0"/>
              <a:t>المحكات</a:t>
            </a:r>
            <a:r>
              <a:rPr lang="ar-EG" dirty="0" smtClean="0"/>
              <a:t> الخمسة</a:t>
            </a:r>
            <a:endParaRPr lang="en-US" dirty="0"/>
          </a:p>
        </p:txBody>
      </p:sp>
      <p:sp>
        <p:nvSpPr>
          <p:cNvPr id="3" name="Content Placeholder 2"/>
          <p:cNvSpPr>
            <a:spLocks noGrp="1"/>
          </p:cNvSpPr>
          <p:nvPr>
            <p:ph sz="half" idx="1"/>
          </p:nvPr>
        </p:nvSpPr>
        <p:spPr>
          <a:xfrm>
            <a:off x="1024127" y="1115122"/>
            <a:ext cx="4754880" cy="5194238"/>
          </a:xfrm>
        </p:spPr>
        <p:txBody>
          <a:bodyPr>
            <a:normAutofit fontScale="77500" lnSpcReduction="20000"/>
          </a:bodyPr>
          <a:lstStyle/>
          <a:p>
            <a:pPr algn="r"/>
            <a:r>
              <a:rPr lang="ar-EG" dirty="0" smtClean="0"/>
              <a:t>أ</a:t>
            </a:r>
            <a:r>
              <a:rPr lang="ar-EG" sz="2600" i="1" u="sng" dirty="0" smtClean="0">
                <a:solidFill>
                  <a:srgbClr val="FF0000"/>
                </a:solidFill>
              </a:rPr>
              <a:t>ولاً </a:t>
            </a:r>
            <a:r>
              <a:rPr lang="ar-EG" sz="2600" i="1" u="sng" dirty="0">
                <a:solidFill>
                  <a:srgbClr val="FF0000"/>
                </a:solidFill>
              </a:rPr>
              <a:t>: محك التباعد : </a:t>
            </a:r>
            <a:r>
              <a:rPr lang="ar-EG" dirty="0" smtClean="0"/>
              <a:t>-</a:t>
            </a:r>
            <a:endParaRPr lang="ar-EG" dirty="0"/>
          </a:p>
          <a:p>
            <a:pPr algn="r"/>
            <a:r>
              <a:rPr lang="ar-EG" dirty="0"/>
              <a:t> ويقصد به تباعد المستوى </a:t>
            </a:r>
            <a:r>
              <a:rPr lang="ar-EG" dirty="0" err="1"/>
              <a:t>ألتحصيلي</a:t>
            </a:r>
            <a:r>
              <a:rPr lang="ar-EG" dirty="0"/>
              <a:t> للطالب في مادة عن المستوي المتوقع منه حسب حالته وله مظهران</a:t>
            </a:r>
          </a:p>
          <a:p>
            <a:pPr algn="r"/>
            <a:endParaRPr lang="ar-EG" dirty="0"/>
          </a:p>
          <a:p>
            <a:pPr algn="r"/>
            <a:r>
              <a:rPr lang="ar-EG" dirty="0"/>
              <a:t>   1 - التفاوت بين القدرات العقلية للطالب والمستوي </a:t>
            </a:r>
            <a:r>
              <a:rPr lang="ar-EG" dirty="0" err="1"/>
              <a:t>ألتحصيلي</a:t>
            </a:r>
            <a:endParaRPr lang="ar-EG" dirty="0"/>
          </a:p>
          <a:p>
            <a:pPr algn="r"/>
            <a:endParaRPr lang="ar-EG" dirty="0"/>
          </a:p>
          <a:p>
            <a:pPr algn="r"/>
            <a:r>
              <a:rPr lang="ar-EG" dirty="0"/>
              <a:t>   2 - تفاوت مظاهر النمو </a:t>
            </a:r>
            <a:r>
              <a:rPr lang="ar-EG" dirty="0" err="1"/>
              <a:t>ألتحصيلي</a:t>
            </a:r>
            <a:r>
              <a:rPr lang="ar-EG" dirty="0"/>
              <a:t> للطالب في المقررات أو المواد الدراسية فقد يكون متفوقاً في الرياضيات عادياً في اللغات ويعاني صعوبات تعلم في العلوم أو الدراسات الاجتماعية وقد يكون التفاوت في التحصيل بين أجزاء مقرر دراسي واحد .</a:t>
            </a:r>
          </a:p>
          <a:p>
            <a:pPr algn="r"/>
            <a:endParaRPr lang="ar-EG" dirty="0"/>
          </a:p>
          <a:p>
            <a:pPr algn="r"/>
            <a:r>
              <a:rPr lang="ar-EG" dirty="0"/>
              <a:t> ففي اللغة العربية مثلاً قد يكون طلق اللسان في القراءة ، جيداً في التعبير ولكنة يعانى صعوبات في استيعاب دروس النحو أو حفظ النصوص </a:t>
            </a:r>
            <a:r>
              <a:rPr lang="ar-EG" dirty="0" err="1" smtClean="0"/>
              <a:t>ية</a:t>
            </a:r>
            <a:r>
              <a:rPr lang="ar-EG" dirty="0" smtClean="0"/>
              <a:t> </a:t>
            </a:r>
            <a:r>
              <a:rPr lang="ar-EG" dirty="0"/>
              <a:t>.    </a:t>
            </a:r>
          </a:p>
          <a:p>
            <a:endParaRPr lang="ar-EG" dirty="0"/>
          </a:p>
          <a:p>
            <a:r>
              <a:rPr lang="ar-EG" dirty="0" smtClean="0"/>
              <a:t>.</a:t>
            </a:r>
          </a:p>
          <a:p>
            <a:endParaRPr lang="en-US" dirty="0"/>
          </a:p>
        </p:txBody>
      </p:sp>
      <p:sp>
        <p:nvSpPr>
          <p:cNvPr id="4" name="Content Placeholder 3"/>
          <p:cNvSpPr>
            <a:spLocks noGrp="1"/>
          </p:cNvSpPr>
          <p:nvPr>
            <p:ph sz="half" idx="2"/>
          </p:nvPr>
        </p:nvSpPr>
        <p:spPr>
          <a:xfrm>
            <a:off x="5911261" y="1115122"/>
            <a:ext cx="4754880" cy="5194238"/>
          </a:xfrm>
        </p:spPr>
        <p:txBody>
          <a:bodyPr>
            <a:normAutofit fontScale="77500" lnSpcReduction="20000"/>
          </a:bodyPr>
          <a:lstStyle/>
          <a:p>
            <a:pPr algn="r"/>
            <a:r>
              <a:rPr lang="ar-EG" sz="2600" i="1" u="sng" dirty="0">
                <a:solidFill>
                  <a:srgbClr val="FF0000"/>
                </a:solidFill>
              </a:rPr>
              <a:t>ثانياً : محك </a:t>
            </a:r>
            <a:r>
              <a:rPr lang="ar-EG" sz="2600" i="1" u="sng" dirty="0" err="1">
                <a:solidFill>
                  <a:srgbClr val="FF0000"/>
                </a:solidFill>
              </a:rPr>
              <a:t>الأستبعاد</a:t>
            </a:r>
            <a:r>
              <a:rPr lang="ar-EG" sz="2600" i="1" u="sng" dirty="0">
                <a:solidFill>
                  <a:srgbClr val="FF0000"/>
                </a:solidFill>
              </a:rPr>
              <a:t> : -</a:t>
            </a:r>
          </a:p>
          <a:p>
            <a:pPr algn="r"/>
            <a:endParaRPr lang="ar-EG" dirty="0"/>
          </a:p>
          <a:p>
            <a:pPr algn="r"/>
            <a:r>
              <a:rPr lang="ar-EG" dirty="0"/>
              <a:t> حيث يستعد عند التشخيص وتحديد فئة صعوبات التعلم الحالات الآتية :-</a:t>
            </a:r>
          </a:p>
          <a:p>
            <a:pPr algn="r"/>
            <a:endParaRPr lang="ar-EG" dirty="0"/>
          </a:p>
          <a:p>
            <a:pPr algn="r"/>
            <a:r>
              <a:rPr lang="ar-EG" dirty="0"/>
              <a:t>   1 - التخلف </a:t>
            </a:r>
            <a:r>
              <a:rPr lang="ar-EG" dirty="0" err="1"/>
              <a:t>العقلى</a:t>
            </a:r>
            <a:r>
              <a:rPr lang="ar-EG" dirty="0"/>
              <a:t> .                       2 - الإعاقات الحسية</a:t>
            </a:r>
          </a:p>
          <a:p>
            <a:pPr algn="r"/>
            <a:endParaRPr lang="ar-EG" dirty="0"/>
          </a:p>
          <a:p>
            <a:pPr algn="r"/>
            <a:r>
              <a:rPr lang="ar-EG" dirty="0"/>
              <a:t>  3 - ذوى الاضطرابات الانفعالية الشديدة مثل الاندفاعية والنشاط الزائد أو حالات نقص فرص التعلم أو الحرمان </a:t>
            </a:r>
            <a:r>
              <a:rPr lang="ar-EG" dirty="0" err="1"/>
              <a:t>الثقافى</a:t>
            </a:r>
            <a:endParaRPr lang="en-US" dirty="0"/>
          </a:p>
        </p:txBody>
      </p:sp>
    </p:spTree>
    <p:extLst>
      <p:ext uri="{BB962C8B-B14F-4D97-AF65-F5344CB8AC3E}">
        <p14:creationId xmlns:p14="http://schemas.microsoft.com/office/powerpoint/2010/main" val="1974378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116864"/>
            <a:ext cx="9720072" cy="72706"/>
          </a:xfrm>
        </p:spPr>
        <p:txBody>
          <a:bodyPr>
            <a:normAutofit fontScale="90000"/>
          </a:bodyPr>
          <a:lstStyle/>
          <a:p>
            <a:endParaRPr lang="en-US" dirty="0"/>
          </a:p>
        </p:txBody>
      </p:sp>
      <p:sp>
        <p:nvSpPr>
          <p:cNvPr id="3" name="Content Placeholder 2"/>
          <p:cNvSpPr>
            <a:spLocks noGrp="1"/>
          </p:cNvSpPr>
          <p:nvPr>
            <p:ph sz="half" idx="1"/>
          </p:nvPr>
        </p:nvSpPr>
        <p:spPr>
          <a:xfrm>
            <a:off x="868010" y="758282"/>
            <a:ext cx="4754880" cy="5609063"/>
          </a:xfrm>
        </p:spPr>
        <p:txBody>
          <a:bodyPr>
            <a:normAutofit fontScale="92500" lnSpcReduction="10000"/>
          </a:bodyPr>
          <a:lstStyle/>
          <a:p>
            <a:pPr lvl="8" algn="r"/>
            <a:r>
              <a:rPr lang="ar-EG" sz="2200" i="1" u="sng" dirty="0">
                <a:solidFill>
                  <a:srgbClr val="FF0000"/>
                </a:solidFill>
              </a:rPr>
              <a:t>ثالثاً : محك التربية الخاصة </a:t>
            </a:r>
            <a:r>
              <a:rPr lang="ar-EG" sz="2200" i="1" u="sng" dirty="0" smtClean="0">
                <a:solidFill>
                  <a:srgbClr val="FF0000"/>
                </a:solidFill>
              </a:rPr>
              <a:t>:</a:t>
            </a:r>
            <a:endParaRPr lang="ar-EG" sz="2200" i="1" u="sng" dirty="0">
              <a:solidFill>
                <a:srgbClr val="FF0000"/>
              </a:solidFill>
            </a:endParaRPr>
          </a:p>
          <a:p>
            <a:pPr algn="r"/>
            <a:r>
              <a:rPr lang="ar-EG" dirty="0"/>
              <a:t>  يرتبط بالمحك السابق ومفاده أن ذوى صعوبات التعلم لا تصلح لهم طرق التدريس المتبعة مع التلاميذ العاديين فضلاً عن عدم صلاحية الطرق المتبعة مع </a:t>
            </a:r>
            <a:r>
              <a:rPr lang="ar-EG" dirty="0" err="1"/>
              <a:t>المعاقيين</a:t>
            </a:r>
            <a:r>
              <a:rPr lang="ar-EG" dirty="0"/>
              <a:t> وإنما يتعين توفير لون من التربية الخاصة من حيث ( التصنيف والتشخيص و التعليم ) يختلف عن الفئات السابقة .</a:t>
            </a:r>
          </a:p>
          <a:p>
            <a:pPr algn="r"/>
            <a:endParaRPr lang="ar-EG" dirty="0"/>
          </a:p>
          <a:p>
            <a:pPr algn="r"/>
            <a:r>
              <a:rPr lang="ar-EG" i="1" u="sng" dirty="0">
                <a:solidFill>
                  <a:srgbClr val="FF0000"/>
                </a:solidFill>
              </a:rPr>
              <a:t>رابعاً : محك المشكلات المرتبطة بالنضوج : </a:t>
            </a:r>
            <a:r>
              <a:rPr lang="ar-EG" i="1" u="sng" dirty="0" smtClean="0">
                <a:solidFill>
                  <a:srgbClr val="FF0000"/>
                </a:solidFill>
              </a:rPr>
              <a:t>-</a:t>
            </a:r>
            <a:endParaRPr lang="ar-EG" i="1" u="sng" dirty="0">
              <a:solidFill>
                <a:srgbClr val="FF0000"/>
              </a:solidFill>
            </a:endParaRPr>
          </a:p>
          <a:p>
            <a:pPr algn="r"/>
            <a:r>
              <a:rPr lang="ar-EG" dirty="0"/>
              <a:t> حيث نجد معدلات النمو </a:t>
            </a:r>
            <a:r>
              <a:rPr lang="ar-EG" dirty="0" err="1"/>
              <a:t>تحتلف</a:t>
            </a:r>
            <a:r>
              <a:rPr lang="ar-EG" dirty="0"/>
              <a:t> من طفل لأخر مما يؤدى إلى صعوبة تهيئته لعمليات التعلم فما هو معروف أن الأطفال الذكور يتقدم نموهم بمعدل أبطأ من الإناث مما يجعلهم </a:t>
            </a:r>
            <a:r>
              <a:rPr lang="ar-EG" dirty="0" err="1"/>
              <a:t>فى</a:t>
            </a:r>
            <a:r>
              <a:rPr lang="ar-EG" dirty="0"/>
              <a:t> حوالى الخامسة أو السادسة غير مستعدين أو مهيئين من الناحية الإدراكية لتعلم التمييز بين الحروف الهجائية قراءة وكتابه مما يعوق تعلمهم اللغة ومن ثم يتعين تقديم برامج تربوية تصحح قصور النمو الذي يعوق عمليات التعلم سواء كان هذا القصور يرجع لعوامل وراثية أو تكوينية أو بيئية ومن ثم يعكس هذا المحك الفروق الفردية في القدرة علي التحصيل </a:t>
            </a:r>
            <a:endParaRPr lang="en-US" dirty="0"/>
          </a:p>
        </p:txBody>
      </p:sp>
      <p:sp>
        <p:nvSpPr>
          <p:cNvPr id="4" name="Content Placeholder 3"/>
          <p:cNvSpPr>
            <a:spLocks noGrp="1"/>
          </p:cNvSpPr>
          <p:nvPr>
            <p:ph sz="half" idx="2"/>
          </p:nvPr>
        </p:nvSpPr>
        <p:spPr>
          <a:xfrm>
            <a:off x="5989319" y="758283"/>
            <a:ext cx="4754880" cy="5609062"/>
          </a:xfrm>
        </p:spPr>
        <p:txBody>
          <a:bodyPr>
            <a:normAutofit fontScale="92500" lnSpcReduction="10000"/>
          </a:bodyPr>
          <a:lstStyle/>
          <a:p>
            <a:pPr algn="r"/>
            <a:r>
              <a:rPr lang="ar-EG" i="1" u="sng" dirty="0">
                <a:solidFill>
                  <a:srgbClr val="FF0000"/>
                </a:solidFill>
              </a:rPr>
              <a:t>خامساً : محك العلامات </a:t>
            </a:r>
            <a:r>
              <a:rPr lang="ar-EG" i="1" u="sng" dirty="0" err="1">
                <a:solidFill>
                  <a:srgbClr val="FF0000"/>
                </a:solidFill>
              </a:rPr>
              <a:t>الفيورولوجية</a:t>
            </a:r>
            <a:r>
              <a:rPr lang="ar-EG" i="1" u="sng" dirty="0">
                <a:solidFill>
                  <a:srgbClr val="FF0000"/>
                </a:solidFill>
              </a:rPr>
              <a:t> : -</a:t>
            </a:r>
          </a:p>
          <a:p>
            <a:pPr algn="r"/>
            <a:endParaRPr lang="ar-EG" dirty="0"/>
          </a:p>
          <a:p>
            <a:pPr algn="r"/>
            <a:r>
              <a:rPr lang="ar-EG" dirty="0"/>
              <a:t>  حيث يمكن الاستدلال على صعوبات التعلم من خلال التلف العضوي البسيط في المخ الذي يمكن فحصة من خلال رسام المخ الكهربائي .</a:t>
            </a:r>
          </a:p>
          <a:p>
            <a:pPr algn="r"/>
            <a:endParaRPr lang="ar-EG" dirty="0"/>
          </a:p>
          <a:p>
            <a:pPr algn="r"/>
            <a:r>
              <a:rPr lang="ar-EG" dirty="0"/>
              <a:t>  وينعكس الاضطراب البسيط في وظائف المخ في الاضطراب الإدراكية [ البصري ، والسمعي ، والمكاني والنشاط الزائد ، الاضطرابات العقلية وصعوبة الاداء الوظيفي ]</a:t>
            </a:r>
          </a:p>
          <a:p>
            <a:pPr algn="r"/>
            <a:endParaRPr lang="ar-EG" dirty="0"/>
          </a:p>
          <a:p>
            <a:pPr algn="r"/>
            <a:r>
              <a:rPr lang="ar-EG" dirty="0"/>
              <a:t> ومن الجدير بالذكر أن الاضطرابات في وظائف المخ ينعكس سلبياً علي العمليات العقلية مما يعوق </a:t>
            </a:r>
            <a:r>
              <a:rPr lang="ar-EG" dirty="0" err="1"/>
              <a:t>أكتساب</a:t>
            </a:r>
            <a:r>
              <a:rPr lang="ar-EG" dirty="0"/>
              <a:t> الخبرات التربوية وتطبيقها والاستفادة منها بل يؤدي إلى قصور في النمو الانفعالي والاجتماعي ونمو الشخصية العامة .</a:t>
            </a:r>
            <a:endParaRPr lang="en-US" dirty="0"/>
          </a:p>
        </p:txBody>
      </p:sp>
    </p:spTree>
    <p:extLst>
      <p:ext uri="{BB962C8B-B14F-4D97-AF65-F5344CB8AC3E}">
        <p14:creationId xmlns:p14="http://schemas.microsoft.com/office/powerpoint/2010/main" val="1658759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i="1" dirty="0" smtClean="0">
                <a:solidFill>
                  <a:srgbClr val="FF0000"/>
                </a:solidFill>
              </a:rPr>
              <a:t>رابعا : السمات </a:t>
            </a:r>
            <a:endParaRPr lang="en-US" i="1"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5215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1590" y="394692"/>
            <a:ext cx="6096000" cy="6463308"/>
          </a:xfrm>
          <a:prstGeom prst="rect">
            <a:avLst/>
          </a:prstGeom>
        </p:spPr>
        <p:txBody>
          <a:bodyPr>
            <a:spAutoFit/>
          </a:bodyPr>
          <a:lstStyle/>
          <a:p>
            <a:pPr algn="r"/>
            <a:r>
              <a:rPr lang="ar-EG" i="1" u="sng" dirty="0">
                <a:solidFill>
                  <a:srgbClr val="FF0000"/>
                </a:solidFill>
              </a:rPr>
              <a:t>أولاً : الخصائص السلوكية لأطفال صعوبات التعلم : -</a:t>
            </a:r>
          </a:p>
          <a:p>
            <a:pPr algn="r"/>
            <a:endParaRPr lang="ar-EG" dirty="0"/>
          </a:p>
          <a:p>
            <a:pPr algn="r"/>
            <a:r>
              <a:rPr lang="ar-EG" dirty="0"/>
              <a:t>   1</a:t>
            </a:r>
            <a:r>
              <a:rPr lang="ar-EG" dirty="0">
                <a:solidFill>
                  <a:srgbClr val="FF0000"/>
                </a:solidFill>
              </a:rPr>
              <a:t> - النشاط الزائد </a:t>
            </a:r>
            <a:r>
              <a:rPr lang="ar-EG" dirty="0"/>
              <a:t>: -</a:t>
            </a:r>
          </a:p>
          <a:p>
            <a:pPr algn="r"/>
            <a:endParaRPr lang="ar-EG" dirty="0"/>
          </a:p>
          <a:p>
            <a:pPr algn="r"/>
            <a:r>
              <a:rPr lang="ar-EG" dirty="0"/>
              <a:t>   لديهم زيادة </a:t>
            </a:r>
            <a:r>
              <a:rPr lang="ar-EG" dirty="0" err="1"/>
              <a:t>قي</a:t>
            </a:r>
            <a:r>
              <a:rPr lang="ar-EG" dirty="0"/>
              <a:t> الحركة ولكنها تقل تدريجياً مع مرور السن</a:t>
            </a:r>
          </a:p>
          <a:p>
            <a:pPr algn="r"/>
            <a:endParaRPr lang="ar-EG" dirty="0"/>
          </a:p>
          <a:p>
            <a:pPr algn="r"/>
            <a:r>
              <a:rPr lang="ar-EG" dirty="0">
                <a:solidFill>
                  <a:srgbClr val="FF0000"/>
                </a:solidFill>
              </a:rPr>
              <a:t>  2 - الاندفاع </a:t>
            </a:r>
            <a:r>
              <a:rPr lang="ar-EG" dirty="0"/>
              <a:t>: - </a:t>
            </a:r>
          </a:p>
          <a:p>
            <a:pPr algn="r"/>
            <a:endParaRPr lang="ar-EG" dirty="0"/>
          </a:p>
          <a:p>
            <a:pPr algn="r"/>
            <a:r>
              <a:rPr lang="ar-EG" dirty="0"/>
              <a:t> عندما يشارك هؤلاء الأطفال في الألعاب الجماعية فأنهم لا يستطيعون انتظار الدور </a:t>
            </a:r>
            <a:r>
              <a:rPr lang="ar-EG" dirty="0" err="1"/>
              <a:t>فى</a:t>
            </a:r>
            <a:r>
              <a:rPr lang="ar-EG" dirty="0"/>
              <a:t> اللعب كما أنهم يتسرعون </a:t>
            </a:r>
            <a:r>
              <a:rPr lang="ar-EG" dirty="0" err="1"/>
              <a:t>فى</a:t>
            </a:r>
            <a:r>
              <a:rPr lang="ar-EG" dirty="0"/>
              <a:t> الإجابة على بعض الأسئلة قبل إتمام السؤال .</a:t>
            </a:r>
          </a:p>
          <a:p>
            <a:pPr algn="r"/>
            <a:endParaRPr lang="ar-EG" dirty="0"/>
          </a:p>
          <a:p>
            <a:pPr algn="r"/>
            <a:r>
              <a:rPr lang="ar-EG" dirty="0"/>
              <a:t>•</a:t>
            </a:r>
            <a:r>
              <a:rPr lang="ar-EG" dirty="0" smtClean="0">
                <a:solidFill>
                  <a:srgbClr val="FF0000"/>
                </a:solidFill>
              </a:rPr>
              <a:t>3- </a:t>
            </a:r>
            <a:r>
              <a:rPr lang="ar-EG" dirty="0">
                <a:solidFill>
                  <a:srgbClr val="FF0000"/>
                </a:solidFill>
              </a:rPr>
              <a:t>قلة </a:t>
            </a:r>
            <a:r>
              <a:rPr lang="ar-EG" dirty="0" err="1">
                <a:solidFill>
                  <a:srgbClr val="FF0000"/>
                </a:solidFill>
              </a:rPr>
              <a:t>الإنتباه</a:t>
            </a:r>
            <a:r>
              <a:rPr lang="ar-EG" dirty="0">
                <a:solidFill>
                  <a:srgbClr val="FF0000"/>
                </a:solidFill>
              </a:rPr>
              <a:t> : -</a:t>
            </a:r>
          </a:p>
          <a:p>
            <a:pPr algn="r"/>
            <a:endParaRPr lang="ar-EG" dirty="0">
              <a:solidFill>
                <a:srgbClr val="FF0000"/>
              </a:solidFill>
            </a:endParaRPr>
          </a:p>
          <a:p>
            <a:pPr algn="r"/>
            <a:r>
              <a:rPr lang="ar-EG" dirty="0"/>
              <a:t>    إن المدة الزمنية لدرجة </a:t>
            </a:r>
            <a:r>
              <a:rPr lang="ar-EG" dirty="0" err="1"/>
              <a:t>انتباهم</a:t>
            </a:r>
            <a:r>
              <a:rPr lang="ar-EG" dirty="0"/>
              <a:t> قصيرة جداً . وسرعان ما يملون . فهم يعانون من سرعة التشتت </a:t>
            </a:r>
            <a:r>
              <a:rPr lang="ar-EG" dirty="0" err="1"/>
              <a:t>الفكرى</a:t>
            </a:r>
            <a:r>
              <a:rPr lang="ar-EG" dirty="0"/>
              <a:t> . ولا يستطيعون </a:t>
            </a:r>
            <a:r>
              <a:rPr lang="ar-EG" dirty="0" err="1"/>
              <a:t>الإستمرار</a:t>
            </a:r>
            <a:r>
              <a:rPr lang="ar-EG" dirty="0"/>
              <a:t> </a:t>
            </a:r>
            <a:r>
              <a:rPr lang="ar-EG" dirty="0" err="1"/>
              <a:t>فى</a:t>
            </a:r>
            <a:r>
              <a:rPr lang="ar-EG" dirty="0"/>
              <a:t> لعبة معينة وعادة ما يفقدون أغراضهم وينسوا أين وضعوا أقلامهم وكتبهم .</a:t>
            </a:r>
          </a:p>
          <a:p>
            <a:pPr algn="r"/>
            <a:endParaRPr lang="ar-EG" dirty="0"/>
          </a:p>
          <a:p>
            <a:pPr algn="r"/>
            <a:r>
              <a:rPr lang="ar-EG" dirty="0">
                <a:solidFill>
                  <a:srgbClr val="FF0000"/>
                </a:solidFill>
              </a:rPr>
              <a:t>•</a:t>
            </a:r>
            <a:r>
              <a:rPr lang="ar-EG" dirty="0" smtClean="0">
                <a:solidFill>
                  <a:srgbClr val="FF0000"/>
                </a:solidFill>
              </a:rPr>
              <a:t>4- الافتقار إلى مهارات التنظيم أو إدارة الوقت </a:t>
            </a:r>
            <a:r>
              <a:rPr lang="ar-EG" dirty="0"/>
              <a:t>:</a:t>
            </a:r>
          </a:p>
          <a:p>
            <a:pPr algn="r"/>
            <a:endParaRPr lang="ar-EG" dirty="0"/>
          </a:p>
          <a:p>
            <a:pPr algn="r"/>
            <a:r>
              <a:rPr lang="ar-EG" dirty="0"/>
              <a:t>   حيث تظهر غرفة نومهم </a:t>
            </a:r>
            <a:r>
              <a:rPr lang="ar-EG" dirty="0" err="1"/>
              <a:t>فى</a:t>
            </a:r>
            <a:r>
              <a:rPr lang="ar-EG" dirty="0"/>
              <a:t> فوضى . وعندما يُعطى تعليمات معينة لا يعرف من أين وكيف يبدأ .</a:t>
            </a:r>
          </a:p>
          <a:p>
            <a:endParaRPr lang="ar-EG" dirty="0"/>
          </a:p>
        </p:txBody>
      </p:sp>
    </p:spTree>
    <p:extLst>
      <p:ext uri="{BB962C8B-B14F-4D97-AF65-F5344CB8AC3E}">
        <p14:creationId xmlns:p14="http://schemas.microsoft.com/office/powerpoint/2010/main" val="352945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502" y="474345"/>
            <a:ext cx="10459844" cy="5078313"/>
          </a:xfrm>
          <a:prstGeom prst="rect">
            <a:avLst/>
          </a:prstGeom>
        </p:spPr>
        <p:txBody>
          <a:bodyPr wrap="square">
            <a:spAutoFit/>
          </a:bodyPr>
          <a:lstStyle/>
          <a:p>
            <a:pPr algn="r"/>
            <a:r>
              <a:rPr lang="ar-EG" dirty="0"/>
              <a:t>•5 </a:t>
            </a:r>
            <a:r>
              <a:rPr lang="ar-EG" dirty="0" smtClean="0"/>
              <a:t>- </a:t>
            </a:r>
            <a:r>
              <a:rPr lang="ar-EG" dirty="0"/>
              <a:t>التقلبات الشديدة </a:t>
            </a:r>
            <a:r>
              <a:rPr lang="ar-EG" dirty="0" err="1"/>
              <a:t>فى</a:t>
            </a:r>
            <a:r>
              <a:rPr lang="ar-EG" dirty="0"/>
              <a:t> المزاج :  </a:t>
            </a:r>
          </a:p>
          <a:p>
            <a:pPr algn="r"/>
            <a:endParaRPr lang="ar-EG" dirty="0"/>
          </a:p>
          <a:p>
            <a:pPr algn="r"/>
            <a:r>
              <a:rPr lang="ar-EG" dirty="0"/>
              <a:t>فقد يكونوا متقلبون المزاج ورد فعلهم عنيفاً غير متوافق مع الموقف فمثلاً يصبح بشكل مفاجئ . ويصبح عنيفاً عندماً   يصاب بالإحباط .</a:t>
            </a:r>
          </a:p>
          <a:p>
            <a:pPr algn="r"/>
            <a:endParaRPr lang="ar-EG" dirty="0"/>
          </a:p>
          <a:p>
            <a:pPr algn="r"/>
            <a:r>
              <a:rPr lang="ar-EG" dirty="0"/>
              <a:t>•</a:t>
            </a:r>
            <a:r>
              <a:rPr lang="ar-EG" dirty="0" smtClean="0"/>
              <a:t>6 </a:t>
            </a:r>
            <a:r>
              <a:rPr lang="ar-EG" dirty="0"/>
              <a:t>- اضطرابات </a:t>
            </a:r>
            <a:r>
              <a:rPr lang="ar-EG" dirty="0" err="1"/>
              <a:t>فى</a:t>
            </a:r>
            <a:r>
              <a:rPr lang="ar-EG" dirty="0"/>
              <a:t> الذاكرة والتفكير :</a:t>
            </a:r>
          </a:p>
          <a:p>
            <a:pPr algn="r"/>
            <a:endParaRPr lang="ar-EG" dirty="0"/>
          </a:p>
          <a:p>
            <a:pPr algn="r"/>
            <a:r>
              <a:rPr lang="ar-EG" dirty="0"/>
              <a:t>يأخذون وقت </a:t>
            </a:r>
            <a:r>
              <a:rPr lang="ar-EG" dirty="0" err="1"/>
              <a:t>فى</a:t>
            </a:r>
            <a:r>
              <a:rPr lang="ar-EG" dirty="0"/>
              <a:t> حفظ المعلومات وتخزينها وتعلمها ويأخذون وقت أيضاً </a:t>
            </a:r>
            <a:r>
              <a:rPr lang="ar-EG" dirty="0" err="1"/>
              <a:t>فى</a:t>
            </a:r>
            <a:r>
              <a:rPr lang="ar-EG" dirty="0"/>
              <a:t> التفكير .</a:t>
            </a:r>
          </a:p>
          <a:p>
            <a:pPr algn="r"/>
            <a:endParaRPr lang="ar-EG" dirty="0"/>
          </a:p>
          <a:p>
            <a:pPr algn="r"/>
            <a:r>
              <a:rPr lang="ar-EG" dirty="0"/>
              <a:t>•</a:t>
            </a:r>
            <a:r>
              <a:rPr lang="ar-EG" dirty="0" smtClean="0"/>
              <a:t>7- </a:t>
            </a:r>
            <a:r>
              <a:rPr lang="ar-EG" dirty="0"/>
              <a:t>ضعف القدرة على حل المشكلات :</a:t>
            </a:r>
          </a:p>
          <a:p>
            <a:pPr algn="r"/>
            <a:endParaRPr lang="ar-EG" dirty="0"/>
          </a:p>
          <a:p>
            <a:pPr algn="r"/>
            <a:r>
              <a:rPr lang="ar-EG" dirty="0"/>
              <a:t> غير قادر على مواجهة المشكلات وإيجاد حلول لها .</a:t>
            </a:r>
          </a:p>
          <a:p>
            <a:pPr algn="r"/>
            <a:endParaRPr lang="ar-EG" dirty="0"/>
          </a:p>
          <a:p>
            <a:pPr algn="r"/>
            <a:r>
              <a:rPr lang="ar-EG" dirty="0"/>
              <a:t>•8 </a:t>
            </a:r>
            <a:r>
              <a:rPr lang="ar-EG" dirty="0" smtClean="0"/>
              <a:t>- </a:t>
            </a:r>
            <a:r>
              <a:rPr lang="ar-EG" dirty="0"/>
              <a:t>عدم المجازفة </a:t>
            </a:r>
            <a:r>
              <a:rPr lang="ar-EG" dirty="0" err="1"/>
              <a:t>فى</a:t>
            </a:r>
            <a:r>
              <a:rPr lang="ar-EG" dirty="0"/>
              <a:t> </a:t>
            </a:r>
            <a:r>
              <a:rPr lang="ar-EG" dirty="0" err="1"/>
              <a:t>آداء</a:t>
            </a:r>
            <a:r>
              <a:rPr lang="ar-EG" dirty="0"/>
              <a:t> المهام : -</a:t>
            </a:r>
          </a:p>
          <a:p>
            <a:pPr algn="r"/>
            <a:endParaRPr lang="ar-EG" dirty="0"/>
          </a:p>
          <a:p>
            <a:pPr algn="r"/>
            <a:r>
              <a:rPr lang="ar-EG" dirty="0"/>
              <a:t>  يتجنب أداء المهام خوفاً من الفشل .</a:t>
            </a:r>
          </a:p>
          <a:p>
            <a:pPr algn="r"/>
            <a:endParaRPr lang="ar-EG" dirty="0"/>
          </a:p>
          <a:p>
            <a:pPr algn="r"/>
            <a:r>
              <a:rPr lang="ar-EG" dirty="0"/>
              <a:t>•</a:t>
            </a:r>
            <a:r>
              <a:rPr lang="ar-EG" dirty="0" smtClean="0"/>
              <a:t>9 </a:t>
            </a:r>
            <a:r>
              <a:rPr lang="ar-EG" dirty="0"/>
              <a:t>- البطء الشديد في إتمام المهمات : </a:t>
            </a:r>
            <a:r>
              <a:rPr lang="ar-EG" dirty="0" smtClean="0"/>
              <a:t>-</a:t>
            </a:r>
            <a:endParaRPr lang="ar-EG" dirty="0"/>
          </a:p>
          <a:p>
            <a:pPr algn="r"/>
            <a:r>
              <a:rPr lang="ar-EG" dirty="0"/>
              <a:t>     فأنه يحتاج إلى وقت كبير لتنفيذ ما يطلب </a:t>
            </a:r>
            <a:r>
              <a:rPr lang="ar-EG" dirty="0" smtClean="0"/>
              <a:t>منه</a:t>
            </a:r>
            <a:endParaRPr lang="en-US" dirty="0"/>
          </a:p>
        </p:txBody>
      </p:sp>
    </p:spTree>
    <p:extLst>
      <p:ext uri="{BB962C8B-B14F-4D97-AF65-F5344CB8AC3E}">
        <p14:creationId xmlns:p14="http://schemas.microsoft.com/office/powerpoint/2010/main" val="414843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4683" y="181035"/>
            <a:ext cx="5947317" cy="461665"/>
          </a:xfrm>
          <a:prstGeom prst="rect">
            <a:avLst/>
          </a:prstGeom>
        </p:spPr>
        <p:txBody>
          <a:bodyPr wrap="square">
            <a:spAutoFit/>
          </a:bodyPr>
          <a:lstStyle/>
          <a:p>
            <a:r>
              <a:rPr lang="ar-EG" dirty="0"/>
              <a:t> </a:t>
            </a:r>
            <a:r>
              <a:rPr lang="ar-EG" sz="2400" i="1" u="sng" dirty="0">
                <a:solidFill>
                  <a:srgbClr val="FF0000"/>
                </a:solidFill>
              </a:rPr>
              <a:t>ثانياً : الخصائص التعليمية لأطفال صعوبات التعلم : -</a:t>
            </a:r>
            <a:endParaRPr lang="en-US" i="1" u="sng" dirty="0">
              <a:solidFill>
                <a:srgbClr val="FF0000"/>
              </a:solidFill>
            </a:endParaRPr>
          </a:p>
        </p:txBody>
      </p:sp>
      <p:sp>
        <p:nvSpPr>
          <p:cNvPr id="3" name="Rectangle 2"/>
          <p:cNvSpPr/>
          <p:nvPr/>
        </p:nvSpPr>
        <p:spPr>
          <a:xfrm>
            <a:off x="5044068" y="871104"/>
            <a:ext cx="6096000" cy="4801314"/>
          </a:xfrm>
          <a:prstGeom prst="rect">
            <a:avLst/>
          </a:prstGeom>
        </p:spPr>
        <p:txBody>
          <a:bodyPr>
            <a:spAutoFit/>
          </a:bodyPr>
          <a:lstStyle/>
          <a:p>
            <a:pPr algn="r"/>
            <a:r>
              <a:rPr lang="ar-EG" sz="2000" u="sng" dirty="0">
                <a:solidFill>
                  <a:srgbClr val="FF0000"/>
                </a:solidFill>
              </a:rPr>
              <a:t>1 - صعوبات في الكتابة</a:t>
            </a:r>
          </a:p>
          <a:p>
            <a:pPr algn="r"/>
            <a:endParaRPr lang="ar-EG" dirty="0"/>
          </a:p>
          <a:p>
            <a:pPr algn="r"/>
            <a:r>
              <a:rPr lang="ar-EG" dirty="0"/>
              <a:t>  تغير رسم الحرف حسب </a:t>
            </a:r>
            <a:r>
              <a:rPr lang="ar-EG" dirty="0" err="1"/>
              <a:t>إنفصاله</a:t>
            </a:r>
            <a:r>
              <a:rPr lang="ar-EG" dirty="0"/>
              <a:t> أو اتصاله وتنوع أشكاله حسب موقع الحرف مثل [ ت ،ة - هـ ،ـهـ ، ـه - ك ، كـ - ل ، لـ </a:t>
            </a:r>
            <a:r>
              <a:rPr lang="ar-EG" dirty="0" smtClean="0"/>
              <a:t>]</a:t>
            </a:r>
            <a:endParaRPr lang="ar-EG" dirty="0"/>
          </a:p>
          <a:p>
            <a:pPr algn="r"/>
            <a:r>
              <a:rPr lang="ar-EG" dirty="0"/>
              <a:t>تشابه بعض الحروف وتقاربها شكلاً مثل [ ج ، ح ، خ - ع ، غ ]</a:t>
            </a:r>
          </a:p>
          <a:p>
            <a:pPr algn="r"/>
            <a:endParaRPr lang="ar-EG" dirty="0"/>
          </a:p>
          <a:p>
            <a:pPr algn="r"/>
            <a:r>
              <a:rPr lang="ar-EG" dirty="0"/>
              <a:t>الوقوع في الخطأ الإملائي فالضمة تقلب </a:t>
            </a:r>
            <a:r>
              <a:rPr lang="ar-EG" dirty="0" err="1"/>
              <a:t>واواً</a:t>
            </a:r>
            <a:r>
              <a:rPr lang="ar-EG" dirty="0"/>
              <a:t> عند الكتابة , التنوين يقلب نون والكسرة تقلب ياء </a:t>
            </a:r>
            <a:r>
              <a:rPr lang="ar-EG" dirty="0" smtClean="0"/>
              <a:t>.</a:t>
            </a:r>
            <a:endParaRPr lang="ar-EG" dirty="0"/>
          </a:p>
          <a:p>
            <a:pPr algn="r"/>
            <a:r>
              <a:rPr lang="ar-EG" dirty="0"/>
              <a:t>حذف حرف من الكلمة أثناء الكتابة [ ولد ، والد </a:t>
            </a:r>
            <a:r>
              <a:rPr lang="ar-EG" dirty="0" smtClean="0"/>
              <a:t>]</a:t>
            </a:r>
            <a:endParaRPr lang="ar-EG" dirty="0"/>
          </a:p>
          <a:p>
            <a:pPr algn="r"/>
            <a:r>
              <a:rPr lang="ar-EG" dirty="0"/>
              <a:t>إضافة حرف أثناء الكتابة [ ولد ، يولد </a:t>
            </a:r>
            <a:r>
              <a:rPr lang="ar-EG" dirty="0" smtClean="0"/>
              <a:t>]</a:t>
            </a:r>
            <a:endParaRPr lang="ar-EG" dirty="0"/>
          </a:p>
          <a:p>
            <a:pPr algn="r"/>
            <a:r>
              <a:rPr lang="ar-EG" dirty="0"/>
              <a:t>أحياناً يقوم بالكتابة بالعكس</a:t>
            </a:r>
          </a:p>
          <a:p>
            <a:pPr algn="r"/>
            <a:endParaRPr lang="ar-EG" dirty="0"/>
          </a:p>
          <a:p>
            <a:pPr algn="r"/>
            <a:r>
              <a:rPr lang="ar-EG" dirty="0"/>
              <a:t>يكتب الواجب بعشوائية أو يأخذ وقت طويل </a:t>
            </a:r>
            <a:r>
              <a:rPr lang="ar-EG" dirty="0" err="1"/>
              <a:t>فى</a:t>
            </a:r>
            <a:r>
              <a:rPr lang="ar-EG" dirty="0"/>
              <a:t> كتابته وقد يكتب بسرعة أو ببطء شديد </a:t>
            </a:r>
            <a:r>
              <a:rPr lang="ar-EG" dirty="0" smtClean="0"/>
              <a:t>.</a:t>
            </a:r>
            <a:endParaRPr lang="ar-EG" dirty="0"/>
          </a:p>
          <a:p>
            <a:pPr algn="r"/>
            <a:r>
              <a:rPr lang="ar-EG" dirty="0"/>
              <a:t>قد يصعب عليه النقل من السبورة</a:t>
            </a:r>
          </a:p>
          <a:p>
            <a:pPr algn="r"/>
            <a:endParaRPr lang="ar-EG" dirty="0"/>
          </a:p>
          <a:p>
            <a:pPr algn="r"/>
            <a:r>
              <a:rPr lang="ar-EG" dirty="0"/>
              <a:t>غير مدرك للمسافات والعلاقات الحروف والكلمات .</a:t>
            </a:r>
            <a:endParaRPr lang="en-US" dirty="0"/>
          </a:p>
        </p:txBody>
      </p:sp>
    </p:spTree>
    <p:extLst>
      <p:ext uri="{BB962C8B-B14F-4D97-AF65-F5344CB8AC3E}">
        <p14:creationId xmlns:p14="http://schemas.microsoft.com/office/powerpoint/2010/main" val="1914188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5200" y="367519"/>
            <a:ext cx="6096000" cy="5847755"/>
          </a:xfrm>
          <a:prstGeom prst="rect">
            <a:avLst/>
          </a:prstGeom>
        </p:spPr>
        <p:txBody>
          <a:bodyPr>
            <a:spAutoFit/>
          </a:bodyPr>
          <a:lstStyle/>
          <a:p>
            <a:pPr algn="r"/>
            <a:r>
              <a:rPr lang="ar-EG" sz="2000" u="sng" dirty="0">
                <a:solidFill>
                  <a:srgbClr val="FF0000"/>
                </a:solidFill>
              </a:rPr>
              <a:t>2 - صعوبات في القراءة</a:t>
            </a:r>
          </a:p>
          <a:p>
            <a:pPr algn="r"/>
            <a:endParaRPr lang="ar-EG" dirty="0"/>
          </a:p>
          <a:p>
            <a:pPr algn="r"/>
            <a:r>
              <a:rPr lang="ar-EG" dirty="0"/>
              <a:t> زيادة أو حذف كلمة أو حرف أثناء القراءة</a:t>
            </a:r>
          </a:p>
          <a:p>
            <a:pPr algn="r"/>
            <a:endParaRPr lang="ar-EG" dirty="0"/>
          </a:p>
          <a:p>
            <a:pPr algn="r"/>
            <a:r>
              <a:rPr lang="ar-EG" dirty="0"/>
              <a:t>تكرار الكلمات أثناء القراءة . مثل [ الولد يلعب ، الولد </a:t>
            </a:r>
            <a:r>
              <a:rPr lang="ar-EG" dirty="0" err="1"/>
              <a:t>الولد</a:t>
            </a:r>
            <a:r>
              <a:rPr lang="ar-EG" dirty="0"/>
              <a:t> يلعب ]</a:t>
            </a:r>
          </a:p>
          <a:p>
            <a:pPr algn="r"/>
            <a:endParaRPr lang="ar-EG" dirty="0"/>
          </a:p>
          <a:p>
            <a:pPr algn="r"/>
            <a:r>
              <a:rPr lang="ar-EG" dirty="0"/>
              <a:t>قلب الحروف وتبديلها مثل [ سيف ، صيف ]</a:t>
            </a:r>
          </a:p>
          <a:p>
            <a:pPr algn="r"/>
            <a:endParaRPr lang="ar-EG" dirty="0"/>
          </a:p>
          <a:p>
            <a:pPr algn="r"/>
            <a:r>
              <a:rPr lang="ar-EG" dirty="0"/>
              <a:t>لا يستطيع التمييز بين أصوات الكلمات مثل [ أشجار ، أشجان ]</a:t>
            </a:r>
          </a:p>
          <a:p>
            <a:pPr algn="r"/>
            <a:endParaRPr lang="ar-EG" dirty="0"/>
          </a:p>
          <a:p>
            <a:pPr algn="r"/>
            <a:r>
              <a:rPr lang="ar-EG" dirty="0"/>
              <a:t>يقرأ صفحة وعند نهايتها يكون قد نسي ما قراءه </a:t>
            </a:r>
            <a:r>
              <a:rPr lang="ar-EG" dirty="0" err="1"/>
              <a:t>فى</a:t>
            </a:r>
            <a:r>
              <a:rPr lang="ar-EG" dirty="0"/>
              <a:t> البداية</a:t>
            </a:r>
          </a:p>
          <a:p>
            <a:pPr algn="r"/>
            <a:endParaRPr lang="ar-EG" dirty="0"/>
          </a:p>
          <a:p>
            <a:pPr algn="r"/>
            <a:r>
              <a:rPr lang="ar-EG" dirty="0"/>
              <a:t> 3</a:t>
            </a:r>
            <a:r>
              <a:rPr lang="ar-EG" sz="2400" u="sng" dirty="0">
                <a:solidFill>
                  <a:srgbClr val="FF0000"/>
                </a:solidFill>
              </a:rPr>
              <a:t> - صعوبات </a:t>
            </a:r>
            <a:r>
              <a:rPr lang="ar-EG" sz="2400" u="sng" dirty="0" err="1">
                <a:solidFill>
                  <a:srgbClr val="FF0000"/>
                </a:solidFill>
              </a:rPr>
              <a:t>فى</a:t>
            </a:r>
            <a:r>
              <a:rPr lang="ar-EG" sz="2400" u="sng" dirty="0">
                <a:solidFill>
                  <a:srgbClr val="FF0000"/>
                </a:solidFill>
              </a:rPr>
              <a:t> الحساب</a:t>
            </a:r>
          </a:p>
          <a:p>
            <a:pPr algn="r"/>
            <a:endParaRPr lang="ar-EG" sz="2400" u="sng" dirty="0">
              <a:solidFill>
                <a:srgbClr val="FF0000"/>
              </a:solidFill>
            </a:endParaRPr>
          </a:p>
          <a:p>
            <a:pPr algn="r"/>
            <a:r>
              <a:rPr lang="ar-EG" dirty="0"/>
              <a:t> 1 - صعوبة </a:t>
            </a:r>
            <a:r>
              <a:rPr lang="ar-EG" dirty="0" err="1"/>
              <a:t>فى</a:t>
            </a:r>
            <a:r>
              <a:rPr lang="ar-EG" dirty="0"/>
              <a:t> </a:t>
            </a:r>
            <a:r>
              <a:rPr lang="ar-EG" dirty="0" err="1"/>
              <a:t>استعاب</a:t>
            </a:r>
            <a:r>
              <a:rPr lang="ar-EG" dirty="0"/>
              <a:t> الأرقام ذات الاتجاهات </a:t>
            </a:r>
            <a:r>
              <a:rPr lang="ar-EG" dirty="0" err="1"/>
              <a:t>المعكسة</a:t>
            </a:r>
            <a:r>
              <a:rPr lang="ar-EG" dirty="0"/>
              <a:t> [ 6 ، 2 ، 7 ، 8 ]</a:t>
            </a:r>
          </a:p>
          <a:p>
            <a:pPr algn="r"/>
            <a:endParaRPr lang="ar-EG" dirty="0"/>
          </a:p>
          <a:p>
            <a:pPr algn="r"/>
            <a:r>
              <a:rPr lang="ar-EG" dirty="0"/>
              <a:t> 2 - صعوبة في إتقان بعض المفاهيم الخاصة بالعمليات الحسابية كالجمع ، الطرح واضرب ، والقسمة</a:t>
            </a:r>
          </a:p>
          <a:p>
            <a:pPr algn="r"/>
            <a:endParaRPr lang="ar-EG" dirty="0"/>
          </a:p>
          <a:p>
            <a:pPr algn="r"/>
            <a:r>
              <a:rPr lang="ar-EG" dirty="0"/>
              <a:t> 3 -  يخلط بين العلامات الحسابية</a:t>
            </a:r>
            <a:endParaRPr lang="en-US" dirty="0"/>
          </a:p>
        </p:txBody>
      </p:sp>
    </p:spTree>
    <p:extLst>
      <p:ext uri="{BB962C8B-B14F-4D97-AF65-F5344CB8AC3E}">
        <p14:creationId xmlns:p14="http://schemas.microsoft.com/office/powerpoint/2010/main" val="95864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12" y="117693"/>
            <a:ext cx="12303512" cy="5355312"/>
          </a:xfrm>
          <a:prstGeom prst="rect">
            <a:avLst/>
          </a:prstGeom>
        </p:spPr>
        <p:txBody>
          <a:bodyPr wrap="square">
            <a:spAutoFit/>
          </a:bodyPr>
          <a:lstStyle/>
          <a:p>
            <a:pPr algn="r"/>
            <a:r>
              <a:rPr lang="ar-EG" sz="2400" u="sng" dirty="0">
                <a:solidFill>
                  <a:srgbClr val="FF0000"/>
                </a:solidFill>
              </a:rPr>
              <a:t>4 - صعوبات في تعليم اللغة </a:t>
            </a:r>
            <a:r>
              <a:rPr lang="ar-EG" sz="2400" u="sng" dirty="0" smtClean="0">
                <a:solidFill>
                  <a:srgbClr val="FF0000"/>
                </a:solidFill>
              </a:rPr>
              <a:t>:-</a:t>
            </a:r>
            <a:endParaRPr lang="ar-EG" dirty="0"/>
          </a:p>
          <a:p>
            <a:pPr algn="r"/>
            <a:r>
              <a:rPr lang="ar-EG" dirty="0"/>
              <a:t>من حيث اللغة فقد يكون بطيئاً </a:t>
            </a:r>
            <a:r>
              <a:rPr lang="ar-EG" dirty="0" err="1"/>
              <a:t>فى</a:t>
            </a:r>
            <a:r>
              <a:rPr lang="ar-EG" dirty="0"/>
              <a:t> تعلم الكلام أو النطق بطريقة غير صحيحة مثل [ ابدال الحروف أثناء النطق ]</a:t>
            </a:r>
          </a:p>
          <a:p>
            <a:pPr algn="r"/>
            <a:endParaRPr lang="ar-EG" dirty="0"/>
          </a:p>
          <a:p>
            <a:pPr algn="r"/>
            <a:r>
              <a:rPr lang="ar-EG" sz="2400" u="sng" dirty="0">
                <a:solidFill>
                  <a:srgbClr val="FF0000"/>
                </a:solidFill>
              </a:rPr>
              <a:t> 5 - صعوبات في الإدراك البصري </a:t>
            </a:r>
            <a:r>
              <a:rPr lang="ar-EG" dirty="0" smtClean="0"/>
              <a:t>:</a:t>
            </a:r>
            <a:endParaRPr lang="ar-EG" dirty="0"/>
          </a:p>
          <a:p>
            <a:pPr algn="r"/>
            <a:r>
              <a:rPr lang="ar-EG" dirty="0"/>
              <a:t> أ - لدية مشكلة </a:t>
            </a:r>
            <a:r>
              <a:rPr lang="ar-EG" dirty="0" err="1"/>
              <a:t>فى</a:t>
            </a:r>
            <a:r>
              <a:rPr lang="ar-EG" dirty="0"/>
              <a:t> </a:t>
            </a:r>
            <a:r>
              <a:rPr lang="ar-EG" dirty="0" err="1"/>
              <a:t>أكمال</a:t>
            </a:r>
            <a:r>
              <a:rPr lang="ar-EG" dirty="0"/>
              <a:t> الصور والأشكال الناقصة . والعاب الفك والتركيب</a:t>
            </a:r>
          </a:p>
          <a:p>
            <a:pPr algn="r"/>
            <a:endParaRPr lang="ar-EG" dirty="0"/>
          </a:p>
          <a:p>
            <a:pPr algn="r"/>
            <a:r>
              <a:rPr lang="ar-EG" dirty="0"/>
              <a:t> ب - قد لا يستطيع تصنيف الأشكال وفقاً للون أو الحجم أو الشكل أو الملمس</a:t>
            </a:r>
          </a:p>
          <a:p>
            <a:pPr algn="r"/>
            <a:endParaRPr lang="ar-EG" dirty="0"/>
          </a:p>
          <a:p>
            <a:pPr algn="r"/>
            <a:r>
              <a:rPr lang="ar-EG" dirty="0"/>
              <a:t> 6</a:t>
            </a:r>
            <a:r>
              <a:rPr lang="ar-EG" u="sng" dirty="0">
                <a:solidFill>
                  <a:srgbClr val="FF0000"/>
                </a:solidFill>
              </a:rPr>
              <a:t> - صعوبات في الإدراك السمعي </a:t>
            </a:r>
            <a:r>
              <a:rPr lang="ar-EG" dirty="0"/>
              <a:t>: قد لا يستطيع التركيز على ما يقال له أثناء تشغيل المذياع أو التليفزيون وقد يكون غير قادر على التركيز على ما يقوله بالفصل .</a:t>
            </a:r>
          </a:p>
          <a:p>
            <a:pPr algn="r"/>
            <a:endParaRPr lang="ar-EG" dirty="0"/>
          </a:p>
          <a:p>
            <a:pPr algn="r"/>
            <a:r>
              <a:rPr lang="ar-EG" dirty="0"/>
              <a:t> </a:t>
            </a:r>
            <a:r>
              <a:rPr lang="ar-EG" u="sng" dirty="0">
                <a:solidFill>
                  <a:srgbClr val="FF0000"/>
                </a:solidFill>
              </a:rPr>
              <a:t>7 - صعوبات في التحصيل الدراسي </a:t>
            </a:r>
            <a:r>
              <a:rPr lang="ar-EG" u="sng" dirty="0" smtClean="0">
                <a:solidFill>
                  <a:srgbClr val="FF0000"/>
                </a:solidFill>
              </a:rPr>
              <a:t>:</a:t>
            </a:r>
            <a:endParaRPr lang="ar-EG" u="sng" dirty="0">
              <a:solidFill>
                <a:srgbClr val="FF0000"/>
              </a:solidFill>
            </a:endParaRPr>
          </a:p>
          <a:p>
            <a:pPr algn="r"/>
            <a:r>
              <a:rPr lang="ar-EG" dirty="0"/>
              <a:t>انخفاض في التحصيل الدراسي للطفل بعام أو أكثر عن معدل عمره .</a:t>
            </a:r>
          </a:p>
          <a:p>
            <a:pPr algn="r"/>
            <a:endParaRPr lang="ar-EG" dirty="0"/>
          </a:p>
          <a:p>
            <a:pPr algn="r"/>
            <a:r>
              <a:rPr lang="ar-EG" dirty="0"/>
              <a:t> </a:t>
            </a:r>
            <a:r>
              <a:rPr lang="ar-EG" dirty="0">
                <a:solidFill>
                  <a:srgbClr val="FF0000"/>
                </a:solidFill>
              </a:rPr>
              <a:t>8</a:t>
            </a:r>
            <a:r>
              <a:rPr lang="ar-EG" sz="2400" dirty="0">
                <a:solidFill>
                  <a:srgbClr val="FF0000"/>
                </a:solidFill>
              </a:rPr>
              <a:t> - صعوبات في تعلم المعكوسات</a:t>
            </a:r>
            <a:endParaRPr lang="ar-EG" dirty="0">
              <a:solidFill>
                <a:srgbClr val="FF0000"/>
              </a:solidFill>
            </a:endParaRPr>
          </a:p>
          <a:p>
            <a:pPr algn="r"/>
            <a:endParaRPr lang="ar-EG" dirty="0"/>
          </a:p>
          <a:p>
            <a:pPr algn="r"/>
            <a:r>
              <a:rPr lang="ar-EG" dirty="0"/>
              <a:t> يصعب عليه تعلم وفهم المعكوسات [ كبير ، صغير - فوق ، تحت ]</a:t>
            </a:r>
          </a:p>
          <a:p>
            <a:pPr algn="r"/>
            <a:endParaRPr lang="ar-EG" dirty="0"/>
          </a:p>
          <a:p>
            <a:pPr algn="r"/>
            <a:r>
              <a:rPr lang="ar-EG" dirty="0"/>
              <a:t> 9 - لا يستطيع تقديم معلومات عن نفسه أو سرته .</a:t>
            </a:r>
            <a:endParaRPr lang="en-US" dirty="0"/>
          </a:p>
        </p:txBody>
      </p:sp>
    </p:spTree>
    <p:extLst>
      <p:ext uri="{BB962C8B-B14F-4D97-AF65-F5344CB8AC3E}">
        <p14:creationId xmlns:p14="http://schemas.microsoft.com/office/powerpoint/2010/main" val="4125073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489" y="474345"/>
            <a:ext cx="11740444" cy="4924425"/>
          </a:xfrm>
          <a:prstGeom prst="rect">
            <a:avLst/>
          </a:prstGeom>
        </p:spPr>
        <p:txBody>
          <a:bodyPr wrap="square">
            <a:spAutoFit/>
          </a:bodyPr>
          <a:lstStyle/>
          <a:p>
            <a:pPr algn="r"/>
            <a:r>
              <a:rPr lang="ar-EG" sz="2400" b="1" i="1" u="sng" dirty="0" smtClean="0">
                <a:solidFill>
                  <a:srgbClr val="FF0000"/>
                </a:solidFill>
              </a:rPr>
              <a:t>9ـ </a:t>
            </a:r>
            <a:r>
              <a:rPr lang="ar-EG" sz="2400" b="1" i="1" u="sng" dirty="0">
                <a:solidFill>
                  <a:srgbClr val="FF0000"/>
                </a:solidFill>
              </a:rPr>
              <a:t>مشكلات الذاكرة : </a:t>
            </a:r>
            <a:endParaRPr lang="ar-EG" sz="2400" b="1" i="1" u="sng" dirty="0" smtClean="0">
              <a:solidFill>
                <a:srgbClr val="FF0000"/>
              </a:solidFill>
            </a:endParaRPr>
          </a:p>
          <a:p>
            <a:pPr algn="r"/>
            <a:endParaRPr lang="ar-EG" sz="2400" b="1" i="1" u="sng" dirty="0" smtClean="0">
              <a:solidFill>
                <a:srgbClr val="FF0000"/>
              </a:solidFill>
            </a:endParaRPr>
          </a:p>
          <a:p>
            <a:pPr algn="r"/>
            <a:r>
              <a:rPr lang="ar-EG" dirty="0" smtClean="0"/>
              <a:t>يتمكن </a:t>
            </a:r>
            <a:r>
              <a:rPr lang="ar-EG" dirty="0"/>
              <a:t>معظم الأطفال العاديين من حفظ الأغاني والأناشيد أو العد بشكل آلي بعمر مبكر وقبل بدء التعلم الرسمي ،لكن الأطفال الذين يتوقع أن يظهروا مشكلات في التعلم لاحقاً قد لا يتمكنون من ذلك بالرغم من توفر فرص للتدريب على ذلك خلال مرحلة رياض الأطفال . (</a:t>
            </a:r>
            <a:r>
              <a:rPr lang="en-US" dirty="0"/>
              <a:t>Hargrove , 2001 )</a:t>
            </a:r>
          </a:p>
          <a:p>
            <a:pPr algn="r"/>
            <a:r>
              <a:rPr lang="ar-EG" b="1" i="1" dirty="0" smtClean="0">
                <a:solidFill>
                  <a:srgbClr val="FF0000"/>
                </a:solidFill>
              </a:rPr>
              <a:t>10</a:t>
            </a:r>
            <a:r>
              <a:rPr lang="en-US" sz="2000" b="1" i="1" u="sng" dirty="0" smtClean="0">
                <a:solidFill>
                  <a:srgbClr val="FF0000"/>
                </a:solidFill>
              </a:rPr>
              <a:t>ـ </a:t>
            </a:r>
            <a:r>
              <a:rPr lang="ar-EG" sz="2000" b="1" i="1" u="sng" dirty="0">
                <a:solidFill>
                  <a:srgbClr val="FF0000"/>
                </a:solidFill>
              </a:rPr>
              <a:t>مشكلات في الحساب </a:t>
            </a:r>
            <a:r>
              <a:rPr lang="ar-EG" dirty="0" smtClean="0"/>
              <a:t>:</a:t>
            </a:r>
          </a:p>
          <a:p>
            <a:pPr algn="r"/>
            <a:endParaRPr lang="ar-EG" dirty="0" smtClean="0"/>
          </a:p>
          <a:p>
            <a:pPr algn="r"/>
            <a:r>
              <a:rPr lang="ar-EG" dirty="0" smtClean="0"/>
              <a:t> </a:t>
            </a:r>
            <a:r>
              <a:rPr lang="ar-EG" dirty="0"/>
              <a:t>يتمكن الأطفال العاديون في عمر مبكر عن إدراك المفاهيم الحسابية البسيطة كجمع الأرقام ، فالطفل العادي يدرك أن تفاحة وتفاحة أخرى تعني تفاحتين ، ويدرك المجموعات الأكبر والمجموعات الأصغر ، لكن الطفل الذي يعاني من مشكلات قد لا يتقن هذه المفاهيم في مرحلة ما قبل المدرسة . (</a:t>
            </a:r>
            <a:r>
              <a:rPr lang="en-US" dirty="0"/>
              <a:t>Hargrove , 2001)</a:t>
            </a:r>
          </a:p>
          <a:p>
            <a:pPr algn="r"/>
            <a:r>
              <a:rPr lang="ar-EG" dirty="0" smtClean="0">
                <a:solidFill>
                  <a:srgbClr val="FF0000"/>
                </a:solidFill>
              </a:rPr>
              <a:t>11</a:t>
            </a:r>
            <a:r>
              <a:rPr lang="en-US" sz="2400" b="1" i="1" u="sng" dirty="0" smtClean="0">
                <a:solidFill>
                  <a:srgbClr val="FF0000"/>
                </a:solidFill>
              </a:rPr>
              <a:t>ـ </a:t>
            </a:r>
            <a:r>
              <a:rPr lang="ar-EG" sz="2400" b="1" i="1" u="sng" dirty="0">
                <a:solidFill>
                  <a:srgbClr val="FF0000"/>
                </a:solidFill>
              </a:rPr>
              <a:t>مشكلات الوعي الصوتي </a:t>
            </a:r>
            <a:r>
              <a:rPr lang="ar-EG" sz="2400" b="1" i="1" u="sng" dirty="0" smtClean="0">
                <a:solidFill>
                  <a:srgbClr val="FF0000"/>
                </a:solidFill>
              </a:rPr>
              <a:t>:</a:t>
            </a:r>
          </a:p>
          <a:p>
            <a:pPr algn="r"/>
            <a:endParaRPr lang="ar-EG" sz="2400" b="1" i="1" u="sng" dirty="0">
              <a:solidFill>
                <a:srgbClr val="FF0000"/>
              </a:solidFill>
            </a:endParaRPr>
          </a:p>
          <a:p>
            <a:pPr algn="r"/>
            <a:r>
              <a:rPr lang="ar-EG" sz="2400" b="1" i="1" u="sng" dirty="0" smtClean="0">
                <a:solidFill>
                  <a:srgbClr val="FF0000"/>
                </a:solidFill>
              </a:rPr>
              <a:t> </a:t>
            </a:r>
            <a:r>
              <a:rPr lang="ar-EG" dirty="0"/>
              <a:t>تعتبر مشكلات الوعي الصوتي أحد أهم المشكلات التي تنذر بوجود صعوبات القراءة في وقت لاحق ، وقد تزايدت البحوث العلمية في السنوات القليلة الماضية التي تدعم هذا الافتراض . ويقصد بالوعي الصوتي قدرة الطفل على إدراك أن الكلمة التي يسمعها تتكون من أصوات فردية تكّون أو تشكّل تلك الكلمة ، فكلمة (رأس) تتكون مثلاً من ثلاثة أصوات . والطفل الذي لا يمتلك الوعي الصوتي لن يدرك بأن الكلمة الواحدة تتكون من عدة أصوات ولن يكون قادراً على فصل أصوات الكلمة ، أو تحديد عدد الأصوات في الكلمة الواحدة . ولا يستطيع هؤلاء الطلبة فهم أو استخدام المبادئ الأساسية المطلوبة لفك رموز الكلمات ، مثلاً عند تكرار مقطع صوتي معين في عدة كلمات (مثل : قام ،قال ، قاد ،قاع ) ولهذا فإن مشكلات الوعي الصوتي والمعالجة الصوتية ترتبط بشكل كبير مع مشكلات القراءة ، فالطفل الذي لا يدرك تلك المبادئ لن يكون قادراً على ترجمة الكلام المطبوع أو المكتوب إلى أصوات لغوية في أثناء عملية القراءة . </a:t>
            </a:r>
            <a:endParaRPr lang="en-US" dirty="0"/>
          </a:p>
        </p:txBody>
      </p:sp>
    </p:spTree>
    <p:extLst>
      <p:ext uri="{BB962C8B-B14F-4D97-AF65-F5344CB8AC3E}">
        <p14:creationId xmlns:p14="http://schemas.microsoft.com/office/powerpoint/2010/main" val="326548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i="1" u="sng" dirty="0" smtClean="0">
                <a:solidFill>
                  <a:srgbClr val="FF0000"/>
                </a:solidFill>
              </a:rPr>
              <a:t>أساليب تعديل السلوك :</a:t>
            </a:r>
            <a:endParaRPr lang="en-US" i="1" u="sng"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3300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446867" cy="808686"/>
          </a:xfrm>
        </p:spPr>
        <p:txBody>
          <a:bodyPr/>
          <a:lstStyle/>
          <a:p>
            <a:r>
              <a:rPr lang="ar-EG" dirty="0" smtClean="0"/>
              <a:t>تعريفات صعوبا</a:t>
            </a:r>
            <a:r>
              <a:rPr lang="ar-EG" dirty="0"/>
              <a:t>ت</a:t>
            </a:r>
            <a:r>
              <a:rPr lang="ar-EG" dirty="0" smtClean="0"/>
              <a:t> التعلم</a:t>
            </a:r>
            <a:endParaRPr lang="en-US" dirty="0"/>
          </a:p>
        </p:txBody>
      </p:sp>
      <p:sp>
        <p:nvSpPr>
          <p:cNvPr id="3" name="Content Placeholder 2"/>
          <p:cNvSpPr>
            <a:spLocks noGrp="1"/>
          </p:cNvSpPr>
          <p:nvPr>
            <p:ph sz="half" idx="1"/>
          </p:nvPr>
        </p:nvSpPr>
        <p:spPr/>
        <p:txBody>
          <a:bodyPr/>
          <a:lstStyle/>
          <a:p>
            <a:pPr algn="r"/>
            <a:r>
              <a:rPr lang="ar-EG" dirty="0" smtClean="0"/>
              <a:t>أولا :التعريف الطبي :</a:t>
            </a:r>
          </a:p>
          <a:p>
            <a:r>
              <a:rPr lang="ar-EG" dirty="0"/>
              <a:t>- طفل صعوبات التعليم يعانى من وجود عيوب أو </a:t>
            </a:r>
            <a:r>
              <a:rPr lang="ar-EG" dirty="0" err="1"/>
              <a:t>قصورات</a:t>
            </a:r>
            <a:r>
              <a:rPr lang="ar-EG" dirty="0"/>
              <a:t> </a:t>
            </a:r>
            <a:r>
              <a:rPr lang="ar-EG" dirty="0" err="1"/>
              <a:t>فى</a:t>
            </a:r>
            <a:r>
              <a:rPr lang="ar-EG" dirty="0"/>
              <a:t> الجهاز </a:t>
            </a:r>
            <a:r>
              <a:rPr lang="ar-EG" dirty="0" err="1"/>
              <a:t>العصبى</a:t>
            </a:r>
            <a:r>
              <a:rPr lang="ar-EG" dirty="0"/>
              <a:t> وهم أصحاب المنهج </a:t>
            </a:r>
            <a:r>
              <a:rPr lang="ar-EG" dirty="0" err="1"/>
              <a:t>السببى</a:t>
            </a:r>
            <a:r>
              <a:rPr lang="ar-EG" dirty="0"/>
              <a:t> الذين يبحثون عن سبب </a:t>
            </a:r>
            <a:r>
              <a:rPr lang="ar-EG" dirty="0" err="1"/>
              <a:t>الحدوش</a:t>
            </a:r>
            <a:r>
              <a:rPr lang="ar-EG" dirty="0"/>
              <a:t> أو سبب وجود صعوبات </a:t>
            </a:r>
            <a:r>
              <a:rPr lang="ar-EG" dirty="0" err="1"/>
              <a:t>فى</a:t>
            </a:r>
            <a:r>
              <a:rPr lang="ar-EG" dirty="0"/>
              <a:t> التعليم .</a:t>
            </a:r>
          </a:p>
          <a:p>
            <a:endParaRPr lang="ar-EG" dirty="0"/>
          </a:p>
          <a:p>
            <a:r>
              <a:rPr lang="ar-EG" dirty="0"/>
              <a:t> فهذا التعريف يركز على الأسباب العضوية لمظاهر صعوبات التعلم </a:t>
            </a:r>
            <a:r>
              <a:rPr lang="ar-EG" dirty="0" err="1"/>
              <a:t>والتى</a:t>
            </a:r>
            <a:r>
              <a:rPr lang="ar-EG" dirty="0"/>
              <a:t> تتمثل </a:t>
            </a:r>
            <a:r>
              <a:rPr lang="ar-EG" dirty="0" err="1"/>
              <a:t>فى</a:t>
            </a:r>
            <a:r>
              <a:rPr lang="ar-EG" dirty="0"/>
              <a:t> الخلل </a:t>
            </a:r>
            <a:r>
              <a:rPr lang="ar-EG" dirty="0" err="1"/>
              <a:t>العصبى</a:t>
            </a:r>
            <a:r>
              <a:rPr lang="ar-EG" dirty="0"/>
              <a:t> أو تلف الدماغ </a:t>
            </a:r>
            <a:endParaRPr lang="en-US" dirty="0"/>
          </a:p>
        </p:txBody>
      </p:sp>
      <p:sp>
        <p:nvSpPr>
          <p:cNvPr id="4" name="Content Placeholder 3"/>
          <p:cNvSpPr>
            <a:spLocks noGrp="1"/>
          </p:cNvSpPr>
          <p:nvPr>
            <p:ph sz="half" idx="2"/>
          </p:nvPr>
        </p:nvSpPr>
        <p:spPr/>
        <p:txBody>
          <a:bodyPr/>
          <a:lstStyle/>
          <a:p>
            <a:pPr algn="r"/>
            <a:r>
              <a:rPr lang="ar-EG" dirty="0" smtClean="0"/>
              <a:t>ثانيا : التعريف التربوي:</a:t>
            </a:r>
          </a:p>
          <a:p>
            <a:pPr algn="r"/>
            <a:r>
              <a:rPr lang="ar-EG" dirty="0"/>
              <a:t>طفل صعوبات التعلم يعانى من </a:t>
            </a:r>
            <a:r>
              <a:rPr lang="ar-EG" dirty="0" err="1"/>
              <a:t>إضطراب</a:t>
            </a:r>
            <a:r>
              <a:rPr lang="ar-EG" dirty="0"/>
              <a:t> </a:t>
            </a:r>
            <a:r>
              <a:rPr lang="ar-EG" dirty="0" err="1"/>
              <a:t>فى</a:t>
            </a:r>
            <a:r>
              <a:rPr lang="ar-EG" dirty="0"/>
              <a:t> العمليات النفسية مثل </a:t>
            </a:r>
            <a:r>
              <a:rPr lang="ar-EG" dirty="0" err="1"/>
              <a:t>إضطراب</a:t>
            </a:r>
            <a:r>
              <a:rPr lang="ar-EG" dirty="0"/>
              <a:t> </a:t>
            </a:r>
            <a:r>
              <a:rPr lang="ar-EG" dirty="0" err="1"/>
              <a:t>فى</a:t>
            </a:r>
            <a:r>
              <a:rPr lang="ar-EG" dirty="0"/>
              <a:t> اللغة سواء منطوقة أو مكتوبة أو </a:t>
            </a:r>
            <a:r>
              <a:rPr lang="ar-EG" dirty="0" err="1"/>
              <a:t>إضطراب</a:t>
            </a:r>
            <a:r>
              <a:rPr lang="ar-EG" dirty="0"/>
              <a:t> </a:t>
            </a:r>
            <a:r>
              <a:rPr lang="ar-EG" dirty="0" err="1"/>
              <a:t>فى</a:t>
            </a:r>
            <a:r>
              <a:rPr lang="ar-EG" dirty="0"/>
              <a:t> أداء العمليات </a:t>
            </a:r>
            <a:r>
              <a:rPr lang="ar-EG" dirty="0" err="1"/>
              <a:t>الحسابيه</a:t>
            </a:r>
            <a:r>
              <a:rPr lang="ar-EG" dirty="0"/>
              <a:t> .</a:t>
            </a:r>
          </a:p>
          <a:p>
            <a:pPr algn="r"/>
            <a:endParaRPr lang="ar-EG" dirty="0"/>
          </a:p>
          <a:p>
            <a:pPr algn="r"/>
            <a:r>
              <a:rPr lang="ar-EG" dirty="0"/>
              <a:t> وهم أصحاب المنهج الخاص بالأثر وهم يبحثون </a:t>
            </a:r>
            <a:r>
              <a:rPr lang="ar-EG" dirty="0" err="1"/>
              <a:t>فى</a:t>
            </a:r>
            <a:r>
              <a:rPr lang="ar-EG" dirty="0"/>
              <a:t> الوصف وتعديل السلوك</a:t>
            </a:r>
            <a:endParaRPr lang="en-US" dirty="0"/>
          </a:p>
        </p:txBody>
      </p:sp>
    </p:spTree>
    <p:extLst>
      <p:ext uri="{BB962C8B-B14F-4D97-AF65-F5344CB8AC3E}">
        <p14:creationId xmlns:p14="http://schemas.microsoft.com/office/powerpoint/2010/main" val="338336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7346"/>
            <a:ext cx="6096000" cy="5940088"/>
          </a:xfrm>
          <a:prstGeom prst="rect">
            <a:avLst/>
          </a:prstGeom>
        </p:spPr>
        <p:txBody>
          <a:bodyPr>
            <a:spAutoFit/>
          </a:bodyPr>
          <a:lstStyle/>
          <a:p>
            <a:pPr algn="r"/>
            <a:r>
              <a:rPr lang="ar-EG" sz="2000" i="1" u="sng" dirty="0">
                <a:solidFill>
                  <a:srgbClr val="FF0000"/>
                </a:solidFill>
              </a:rPr>
              <a:t>أولا : فنيات تعديل السلوك </a:t>
            </a:r>
            <a:r>
              <a:rPr lang="ar-EG" sz="2000" i="1" u="sng" dirty="0" smtClean="0">
                <a:solidFill>
                  <a:srgbClr val="FF0000"/>
                </a:solidFill>
              </a:rPr>
              <a:t>و دور المدرسة: </a:t>
            </a:r>
            <a:endParaRPr lang="ar-EG" sz="2000" i="1" u="sng" dirty="0">
              <a:solidFill>
                <a:srgbClr val="FF0000"/>
              </a:solidFill>
            </a:endParaRPr>
          </a:p>
          <a:p>
            <a:pPr algn="r"/>
            <a:r>
              <a:rPr lang="ar-EG" dirty="0"/>
              <a:t>	</a:t>
            </a:r>
            <a:r>
              <a:rPr lang="ar-EG" dirty="0" smtClean="0"/>
              <a:t>ا</a:t>
            </a:r>
            <a:r>
              <a:rPr lang="ar-EG" u="sng" dirty="0" smtClean="0">
                <a:solidFill>
                  <a:srgbClr val="FF0000"/>
                </a:solidFill>
              </a:rPr>
              <a:t>لتعزيز الإيجابي :</a:t>
            </a:r>
            <a:endParaRPr lang="ar-EG" u="sng" dirty="0">
              <a:solidFill>
                <a:srgbClr val="FF0000"/>
              </a:solidFill>
            </a:endParaRPr>
          </a:p>
          <a:p>
            <a:pPr algn="r"/>
            <a:r>
              <a:rPr lang="ar-EG" dirty="0"/>
              <a:t>و يكون التعزيز في البداية مادي يحبه الطفل و نختاره من قائمة المعززات التي نحصل عليها من الام </a:t>
            </a:r>
          </a:p>
          <a:p>
            <a:pPr algn="r"/>
            <a:r>
              <a:rPr lang="ar-EG" dirty="0"/>
              <a:t>و ننتقل بالتدريج الي التعزيز المعنوي </a:t>
            </a:r>
          </a:p>
          <a:p>
            <a:pPr algn="r"/>
            <a:r>
              <a:rPr lang="ar-EG" dirty="0"/>
              <a:t>يجب ان يتبع التعزيز الايجاب لكل سلوك جيد يقوم به الطفل لتشجيعه علي تكراره مرة اخري </a:t>
            </a:r>
          </a:p>
          <a:p>
            <a:pPr algn="r"/>
            <a:r>
              <a:rPr lang="ar-EG" dirty="0"/>
              <a:t>وهناك عوامل تزيد من فاعلية التعزيز مثل :</a:t>
            </a:r>
          </a:p>
          <a:p>
            <a:pPr algn="r"/>
            <a:r>
              <a:rPr lang="ar-EG" dirty="0"/>
              <a:t>1/ توقيته : مباشر او مؤجل</a:t>
            </a:r>
          </a:p>
          <a:p>
            <a:pPr algn="r"/>
            <a:r>
              <a:rPr lang="ar-EG" dirty="0"/>
              <a:t>2/ الاستراتيجية : من حيث ان يكون السلوك تح التع زيز المستمر ثم يتحول الي التعزيز المتقطع للاحتفاظ به</a:t>
            </a:r>
          </a:p>
          <a:p>
            <a:pPr algn="r"/>
            <a:r>
              <a:rPr lang="ar-EG" dirty="0"/>
              <a:t> 3/ كمية التعزيز : حيث يتناسب مع الجهد كثير ف مرحلة الاكتساب و قليل في المراحل الماخرة</a:t>
            </a:r>
          </a:p>
          <a:p>
            <a:pPr algn="r"/>
            <a:r>
              <a:rPr lang="ar-EG" dirty="0" smtClean="0"/>
              <a:t>4/ ثباته : حيث يسير وفق جدول و ليس عشوائيا</a:t>
            </a:r>
          </a:p>
          <a:p>
            <a:pPr algn="r"/>
            <a:r>
              <a:rPr lang="ar-EG" dirty="0" smtClean="0"/>
              <a:t>-	</a:t>
            </a:r>
            <a:r>
              <a:rPr lang="ar-EG" u="sng" dirty="0" smtClean="0">
                <a:solidFill>
                  <a:srgbClr val="FF0000"/>
                </a:solidFill>
              </a:rPr>
              <a:t>جدول الاتفاقيات المتبادلة </a:t>
            </a:r>
            <a:r>
              <a:rPr lang="ar-EG" dirty="0" smtClean="0">
                <a:solidFill>
                  <a:srgbClr val="FF0000"/>
                </a:solidFill>
              </a:rPr>
              <a:t>:</a:t>
            </a:r>
          </a:p>
          <a:p>
            <a:pPr algn="r"/>
            <a:r>
              <a:rPr lang="ar-EG" dirty="0" smtClean="0"/>
              <a:t>حيث </a:t>
            </a:r>
            <a:r>
              <a:rPr lang="ar-EG" dirty="0"/>
              <a:t>يعقد اتفاق مع الطفل انه عند إنجازه لمهمة ما سوف يحصل علي مكافأة من اختياره </a:t>
            </a:r>
          </a:p>
          <a:p>
            <a:pPr algn="r"/>
            <a:r>
              <a:rPr lang="ar-EG" dirty="0"/>
              <a:t>ثم نقسم احتمالات النجاح الي محاولات مثل :</a:t>
            </a:r>
          </a:p>
          <a:p>
            <a:pPr algn="r"/>
            <a:r>
              <a:rPr lang="ar-EG" dirty="0"/>
              <a:t>اذا أنجزت المهمة بنسبة 100% سوف تحصل علي افضل </a:t>
            </a:r>
            <a:r>
              <a:rPr lang="ar-EG" dirty="0" err="1"/>
              <a:t>شيئ</a:t>
            </a:r>
            <a:r>
              <a:rPr lang="ar-EG" dirty="0"/>
              <a:t> مفضل عنده </a:t>
            </a:r>
          </a:p>
          <a:p>
            <a:pPr algn="r"/>
            <a:r>
              <a:rPr lang="ar-EG" dirty="0"/>
              <a:t>اذا انجزتها بنسبة 80 % </a:t>
            </a:r>
            <a:r>
              <a:rPr lang="ar-EG" dirty="0" err="1"/>
              <a:t>ناخذ</a:t>
            </a:r>
            <a:r>
              <a:rPr lang="ar-EG" dirty="0"/>
              <a:t> اختاي </a:t>
            </a:r>
            <a:r>
              <a:rPr lang="ar-EG" dirty="0" err="1"/>
              <a:t>ربديل</a:t>
            </a:r>
            <a:r>
              <a:rPr lang="ar-EG" dirty="0"/>
              <a:t> اقل رغبة عند الطفل </a:t>
            </a:r>
          </a:p>
          <a:p>
            <a:pPr algn="r"/>
            <a:r>
              <a:rPr lang="ar-EG" dirty="0"/>
              <a:t>وهكذا لتحفيزه و تشجيع</a:t>
            </a:r>
          </a:p>
        </p:txBody>
      </p:sp>
    </p:spTree>
    <p:extLst>
      <p:ext uri="{BB962C8B-B14F-4D97-AF65-F5344CB8AC3E}">
        <p14:creationId xmlns:p14="http://schemas.microsoft.com/office/powerpoint/2010/main" val="3011613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6926" y="0"/>
            <a:ext cx="9690410" cy="6463308"/>
          </a:xfrm>
          <a:prstGeom prst="rect">
            <a:avLst/>
          </a:prstGeom>
        </p:spPr>
        <p:txBody>
          <a:bodyPr wrap="square">
            <a:spAutoFit/>
          </a:bodyPr>
          <a:lstStyle/>
          <a:p>
            <a:pPr algn="r"/>
            <a:r>
              <a:rPr lang="ar-EG" dirty="0"/>
              <a:t>	</a:t>
            </a:r>
            <a:r>
              <a:rPr lang="ar-EG" u="sng" dirty="0">
                <a:solidFill>
                  <a:srgbClr val="FF0000"/>
                </a:solidFill>
              </a:rPr>
              <a:t>التشكيل</a:t>
            </a:r>
            <a:r>
              <a:rPr lang="ar-EG" dirty="0"/>
              <a:t>:</a:t>
            </a:r>
          </a:p>
          <a:p>
            <a:pPr algn="r"/>
            <a:r>
              <a:rPr lang="ar-EG" dirty="0"/>
              <a:t>فكرة التعليم القائمة علي سلوك التشكيل تبدا بمستوي التلميذ ثم تتقدم تدريجيا بالتعزيز الي اكمال </a:t>
            </a:r>
            <a:r>
              <a:rPr lang="ar-EG" dirty="0" err="1"/>
              <a:t>المهمه</a:t>
            </a:r>
            <a:r>
              <a:rPr lang="ar-EG" dirty="0"/>
              <a:t> المطلوبة </a:t>
            </a:r>
          </a:p>
          <a:p>
            <a:pPr algn="r"/>
            <a:r>
              <a:rPr lang="ar-EG" dirty="0"/>
              <a:t>مثال :</a:t>
            </a:r>
          </a:p>
          <a:p>
            <a:pPr algn="r"/>
            <a:r>
              <a:rPr lang="ar-EG" dirty="0"/>
              <a:t>مذاكرة = لعب </a:t>
            </a:r>
          </a:p>
          <a:p>
            <a:pPr algn="r"/>
            <a:r>
              <a:rPr lang="ar-EG" dirty="0"/>
              <a:t>مذاكرة &gt; لعب </a:t>
            </a:r>
          </a:p>
          <a:p>
            <a:pPr algn="r"/>
            <a:r>
              <a:rPr lang="ar-EG" dirty="0"/>
              <a:t>كلما زاد وقت المذاكرة زاد وقت اللعب وهكذا حتي يقل وقت اللعب و يزيد وقت المذاكرة</a:t>
            </a:r>
          </a:p>
          <a:p>
            <a:pPr algn="r"/>
            <a:r>
              <a:rPr lang="ar-EG" dirty="0"/>
              <a:t>و يساعد في تطوير القراءة و الكتابة </a:t>
            </a:r>
          </a:p>
          <a:p>
            <a:pPr algn="r"/>
            <a:r>
              <a:rPr lang="ar-EG" dirty="0"/>
              <a:t>	</a:t>
            </a:r>
            <a:r>
              <a:rPr lang="ar-EG" u="sng" dirty="0">
                <a:solidFill>
                  <a:srgbClr val="FF0000"/>
                </a:solidFill>
              </a:rPr>
              <a:t>برامج الاقتصاد الرمزي </a:t>
            </a:r>
            <a:r>
              <a:rPr lang="ar-EG" dirty="0"/>
              <a:t>:</a:t>
            </a:r>
          </a:p>
          <a:p>
            <a:pPr algn="r"/>
            <a:r>
              <a:rPr lang="ar-EG" dirty="0"/>
              <a:t>ويستخدم بهدف احداث تغييرات سريعة في السلوك </a:t>
            </a:r>
          </a:p>
          <a:p>
            <a:pPr algn="r"/>
            <a:r>
              <a:rPr lang="ar-EG" dirty="0"/>
              <a:t> تعزيز</a:t>
            </a:r>
          </a:p>
          <a:p>
            <a:pPr algn="r"/>
            <a:r>
              <a:rPr lang="ar-EG" dirty="0"/>
              <a:t>                 زيادة دافعية </a:t>
            </a:r>
          </a:p>
          <a:p>
            <a:pPr algn="r"/>
            <a:endParaRPr lang="ar-EG" dirty="0"/>
          </a:p>
          <a:p>
            <a:pPr algn="r"/>
            <a:endParaRPr lang="ar-EG" dirty="0"/>
          </a:p>
          <a:p>
            <a:pPr algn="r"/>
            <a:r>
              <a:rPr lang="ar-EG" dirty="0"/>
              <a:t>                                       زيادة احتمال القيام بالسلوك المناسب</a:t>
            </a:r>
          </a:p>
          <a:p>
            <a:pPr algn="r"/>
            <a:r>
              <a:rPr lang="ar-EG" dirty="0"/>
              <a:t>كما يتضن تزويدهم بمعلومات توضح لهم الاستجابات التي ستؤدي الي التعزيز</a:t>
            </a:r>
          </a:p>
          <a:p>
            <a:pPr algn="r"/>
            <a:r>
              <a:rPr lang="ar-EG" dirty="0"/>
              <a:t>و فيه يتم جمع نقاط او رموز يمكن تبديلها فيما بعد بمعزز معين وفق قواعد </a:t>
            </a:r>
          </a:p>
          <a:p>
            <a:pPr algn="r"/>
            <a:endParaRPr lang="ar-EG" dirty="0"/>
          </a:p>
          <a:p>
            <a:pPr algn="r"/>
            <a:r>
              <a:rPr lang="ar-EG" u="sng" dirty="0">
                <a:solidFill>
                  <a:srgbClr val="FF0000"/>
                </a:solidFill>
              </a:rPr>
              <a:t>5- </a:t>
            </a:r>
            <a:r>
              <a:rPr lang="ar-EG" u="sng" dirty="0" err="1">
                <a:solidFill>
                  <a:srgbClr val="FF0000"/>
                </a:solidFill>
              </a:rPr>
              <a:t>النمذجة</a:t>
            </a:r>
            <a:r>
              <a:rPr lang="ar-EG" u="sng" dirty="0">
                <a:solidFill>
                  <a:srgbClr val="FF0000"/>
                </a:solidFill>
              </a:rPr>
              <a:t> ( </a:t>
            </a:r>
            <a:r>
              <a:rPr lang="en-US" u="sng" dirty="0">
                <a:solidFill>
                  <a:srgbClr val="FF0000"/>
                </a:solidFill>
              </a:rPr>
              <a:t>Modeling </a:t>
            </a:r>
            <a:r>
              <a:rPr lang="en-US" dirty="0"/>
              <a:t>):</a:t>
            </a:r>
          </a:p>
          <a:p>
            <a:pPr algn="r"/>
            <a:r>
              <a:rPr lang="ar-EG" dirty="0"/>
              <a:t>وتعتبر من أكثر الطرق فعالية في اكتساب الطفل سلوك معينا ، حيث يوضح له كيف يقوم بعمل شيء ثم يطلب منه أن يكرر ما قمنا </a:t>
            </a:r>
            <a:r>
              <a:rPr lang="ar-EG" dirty="0" smtClean="0"/>
              <a:t>به.</a:t>
            </a:r>
            <a:r>
              <a:rPr lang="en-US" dirty="0" smtClean="0"/>
              <a:t> </a:t>
            </a:r>
            <a:r>
              <a:rPr lang="ar-EG" dirty="0"/>
              <a:t>بأن نتائج التعلم عن طريق النموذج أفضل من التعلم الإجرائي خاصة إذا كانت الاستجابة المطلوبة جديدة أو السلوك المراد أداؤه جديدا .</a:t>
            </a:r>
          </a:p>
          <a:p>
            <a:pPr algn="r"/>
            <a:r>
              <a:rPr lang="ar-EG" dirty="0"/>
              <a:t>وبالنسبة للألعاب يمكن استخدام مبدأ أو أسلوب </a:t>
            </a:r>
            <a:r>
              <a:rPr lang="ar-EG" dirty="0" err="1"/>
              <a:t>النمذجة</a:t>
            </a:r>
            <a:r>
              <a:rPr lang="ar-EG" dirty="0"/>
              <a:t> استعمالا كبير في تعليمها .</a:t>
            </a:r>
          </a:p>
          <a:p>
            <a:pPr algn="r"/>
            <a:endParaRPr lang="ar-EG" dirty="0"/>
          </a:p>
        </p:txBody>
      </p:sp>
      <p:sp>
        <p:nvSpPr>
          <p:cNvPr id="4" name="Left-Up Arrow 3"/>
          <p:cNvSpPr/>
          <p:nvPr/>
        </p:nvSpPr>
        <p:spPr>
          <a:xfrm>
            <a:off x="8909824" y="3122341"/>
            <a:ext cx="702527" cy="713679"/>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Up Arrow 4"/>
          <p:cNvSpPr/>
          <p:nvPr/>
        </p:nvSpPr>
        <p:spPr>
          <a:xfrm>
            <a:off x="10225668" y="2754351"/>
            <a:ext cx="669073" cy="36799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4550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4127" y="431324"/>
            <a:ext cx="7549376" cy="1231106"/>
          </a:xfrm>
          <a:prstGeom prst="rect">
            <a:avLst/>
          </a:prstGeom>
        </p:spPr>
        <p:txBody>
          <a:bodyPr wrap="square">
            <a:spAutoFit/>
          </a:bodyPr>
          <a:lstStyle/>
          <a:p>
            <a:pPr algn="r"/>
            <a:r>
              <a:rPr lang="ar-EG" sz="2000" u="sng" dirty="0">
                <a:solidFill>
                  <a:srgbClr val="FF0000"/>
                </a:solidFill>
              </a:rPr>
              <a:t>منهج التعليم الملطف :</a:t>
            </a:r>
          </a:p>
          <a:p>
            <a:pPr algn="r"/>
            <a:r>
              <a:rPr lang="ar-EG" dirty="0"/>
              <a:t>وهو يتضمن :</a:t>
            </a:r>
          </a:p>
          <a:p>
            <a:pPr algn="r"/>
            <a:r>
              <a:rPr lang="ar-EG" dirty="0" smtClean="0"/>
              <a:t>يرفض </a:t>
            </a:r>
            <a:r>
              <a:rPr lang="ar-EG" dirty="0"/>
              <a:t>استخدام العقاب .....و يتجنب الأساليب </a:t>
            </a:r>
            <a:r>
              <a:rPr lang="ar-EG" dirty="0" err="1"/>
              <a:t>التنفيرية</a:t>
            </a:r>
            <a:r>
              <a:rPr lang="ar-EG" dirty="0"/>
              <a:t> </a:t>
            </a:r>
            <a:r>
              <a:rPr lang="ar-EG" dirty="0" smtClean="0"/>
              <a:t>في تعديل السلوك</a:t>
            </a:r>
            <a:endParaRPr lang="ar-EG" dirty="0"/>
          </a:p>
          <a:p>
            <a:pPr algn="r"/>
            <a:r>
              <a:rPr lang="ar-EG" dirty="0" smtClean="0"/>
              <a:t>يكون </a:t>
            </a:r>
            <a:r>
              <a:rPr lang="ar-EG" dirty="0"/>
              <a:t>التركيز فيه علي تكوين رابطة وجدانية بين الطفل و المعالج</a:t>
            </a:r>
          </a:p>
        </p:txBody>
      </p:sp>
      <p:sp>
        <p:nvSpPr>
          <p:cNvPr id="3" name="Rectangle 2"/>
          <p:cNvSpPr/>
          <p:nvPr/>
        </p:nvSpPr>
        <p:spPr>
          <a:xfrm>
            <a:off x="3527503" y="1662430"/>
            <a:ext cx="6096000" cy="1477328"/>
          </a:xfrm>
          <a:prstGeom prst="rect">
            <a:avLst/>
          </a:prstGeom>
        </p:spPr>
        <p:txBody>
          <a:bodyPr>
            <a:spAutoFit/>
          </a:bodyPr>
          <a:lstStyle/>
          <a:p>
            <a:pPr algn="r"/>
            <a:r>
              <a:rPr lang="ar-EG" dirty="0"/>
              <a:t>	كل التفاعلات الإنسانية تعتمد علي اتجاهاتنا و معتقداتنا و احكامنا</a:t>
            </a:r>
          </a:p>
          <a:p>
            <a:pPr algn="r"/>
            <a:r>
              <a:rPr lang="ar-EG" dirty="0"/>
              <a:t>	العلاج بالتعليم الملطف يتبني قيما غير سلطية </a:t>
            </a:r>
          </a:p>
          <a:p>
            <a:pPr algn="r"/>
            <a:r>
              <a:rPr lang="ar-EG" dirty="0"/>
              <a:t>	نعلم الطفل من خلال الرابطة الوجدانية أشياء هامة وهي :</a:t>
            </a:r>
          </a:p>
          <a:p>
            <a:pPr algn="r"/>
            <a:r>
              <a:rPr lang="ar-EG" dirty="0"/>
              <a:t>	ان وجودنا يمثل للطفل الأمان و </a:t>
            </a:r>
            <a:r>
              <a:rPr lang="ar-EG" dirty="0" err="1"/>
              <a:t>الطمانينة</a:t>
            </a:r>
            <a:r>
              <a:rPr lang="ar-EG" dirty="0"/>
              <a:t> </a:t>
            </a:r>
          </a:p>
          <a:p>
            <a:pPr algn="r"/>
            <a:r>
              <a:rPr lang="ar-EG" dirty="0"/>
              <a:t>	ان مكافاة الطفل </a:t>
            </a:r>
            <a:r>
              <a:rPr lang="ar-EG" dirty="0" err="1"/>
              <a:t>تاتي</a:t>
            </a:r>
            <a:r>
              <a:rPr lang="ar-EG" dirty="0"/>
              <a:t> من اسهامه و ليس خضوعه</a:t>
            </a:r>
          </a:p>
        </p:txBody>
      </p:sp>
    </p:spTree>
    <p:extLst>
      <p:ext uri="{BB962C8B-B14F-4D97-AF65-F5344CB8AC3E}">
        <p14:creationId xmlns:p14="http://schemas.microsoft.com/office/powerpoint/2010/main" val="214702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2966" y="703176"/>
            <a:ext cx="6096000" cy="4247317"/>
          </a:xfrm>
          <a:prstGeom prst="rect">
            <a:avLst/>
          </a:prstGeom>
        </p:spPr>
        <p:txBody>
          <a:bodyPr>
            <a:spAutoFit/>
          </a:bodyPr>
          <a:lstStyle/>
          <a:p>
            <a:pPr algn="r"/>
            <a:r>
              <a:rPr lang="ar-EG" i="1" u="sng" dirty="0">
                <a:solidFill>
                  <a:srgbClr val="FF0000"/>
                </a:solidFill>
              </a:rPr>
              <a:t>معلمي أطفال صعوبات التعلم :</a:t>
            </a:r>
          </a:p>
          <a:p>
            <a:pPr algn="r"/>
            <a:r>
              <a:rPr lang="ar-EG" dirty="0"/>
              <a:t>1- معلم خاص :</a:t>
            </a:r>
          </a:p>
          <a:p>
            <a:pPr algn="r"/>
            <a:r>
              <a:rPr lang="ar-EG" dirty="0"/>
              <a:t>حيث يبدأ مع الطفل في غرفة المصادر ويقوم بتدريس الطفل المواد بطريقة مبسطة مسهلة تتناسب مع خصائصه التعليمية وفي غرفة المصادر يتم تعليم الطلاب مهارات يفتقدونها مثل تعليمهم لمهارة الانتباه لفترة طويلة أثناء القراءة والحساب .</a:t>
            </a:r>
          </a:p>
          <a:p>
            <a:pPr algn="r"/>
            <a:r>
              <a:rPr lang="ar-EG" dirty="0"/>
              <a:t>2- معلم عادي :</a:t>
            </a:r>
          </a:p>
          <a:p>
            <a:pPr algn="r"/>
            <a:r>
              <a:rPr lang="ar-EG" dirty="0"/>
              <a:t>وهو مدرس الصف العادي حيث يقضي فيه الطالب بقية يومه ويستكمل بقية المواد مع الطلاب الآخرين .</a:t>
            </a:r>
          </a:p>
          <a:p>
            <a:pPr algn="r"/>
            <a:r>
              <a:rPr lang="ar-EG" dirty="0"/>
              <a:t>ويجب مع المعلم العادي التعاون مع معلم غرفة المصادر من أجل إكمال ما بدأه معلم غرفة المصادر والتعاون من أجل رفع مستوى الطالب وقدراته والمهارات لديه .</a:t>
            </a:r>
          </a:p>
          <a:p>
            <a:pPr algn="r"/>
            <a:r>
              <a:rPr lang="ar-EG" dirty="0"/>
              <a:t>كذلك يجب على معلم غرفة المصادر تقديم المشورة لمعلم الفصل العادي في الأمور التي تخص الطلاب ذوي صعوبات التعلم مثل طرق التدريس والاستراتيجيات التعليمية . وأساليب التعامل مع الطالب وأساليب تأدية الامتحانات ووضع الدرجات وكتابة التقارير </a:t>
            </a:r>
            <a:endParaRPr lang="en-US" dirty="0"/>
          </a:p>
        </p:txBody>
      </p:sp>
    </p:spTree>
    <p:extLst>
      <p:ext uri="{BB962C8B-B14F-4D97-AF65-F5344CB8AC3E}">
        <p14:creationId xmlns:p14="http://schemas.microsoft.com/office/powerpoint/2010/main" val="1890204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8293" y="743096"/>
            <a:ext cx="6096000" cy="4616648"/>
          </a:xfrm>
          <a:prstGeom prst="rect">
            <a:avLst/>
          </a:prstGeom>
        </p:spPr>
        <p:txBody>
          <a:bodyPr>
            <a:spAutoFit/>
          </a:bodyPr>
          <a:lstStyle/>
          <a:p>
            <a:pPr algn="r"/>
            <a:r>
              <a:rPr lang="ar-EG" sz="2400" i="1" u="sng" dirty="0" smtClean="0">
                <a:solidFill>
                  <a:srgbClr val="FF0000"/>
                </a:solidFill>
              </a:rPr>
              <a:t>ارشادات </a:t>
            </a:r>
            <a:r>
              <a:rPr lang="ar-EG" sz="2400" i="1" u="sng" dirty="0">
                <a:solidFill>
                  <a:srgbClr val="FF0000"/>
                </a:solidFill>
              </a:rPr>
              <a:t>لمدرس أطفال ذوي صعوبات تعلم :</a:t>
            </a:r>
          </a:p>
          <a:p>
            <a:pPr algn="r"/>
            <a:r>
              <a:rPr lang="ar-EG" dirty="0"/>
              <a:t>وهي مجموعة من الإرشادات مقدمة لمدرس غرفة المصادر أو مدرس الصف العادي أو الفصول الخاصة منها :</a:t>
            </a:r>
          </a:p>
          <a:p>
            <a:pPr algn="r"/>
            <a:r>
              <a:rPr lang="ar-EG" dirty="0"/>
              <a:t>1-      تكلم ببطء وثبات وبوضوح وبصوت مقبول .</a:t>
            </a:r>
          </a:p>
          <a:p>
            <a:pPr algn="r"/>
            <a:r>
              <a:rPr lang="ar-EG" dirty="0"/>
              <a:t>2-      يجب الإصرار على أن يتبع الطفل التعليمات التي توجها له .  </a:t>
            </a:r>
          </a:p>
          <a:p>
            <a:pPr algn="r"/>
            <a:r>
              <a:rPr lang="ar-EG" dirty="0"/>
              <a:t>3-      استمر بتوجيه الطلاب خلال أداء الواجبات .</a:t>
            </a:r>
          </a:p>
          <a:p>
            <a:pPr algn="r"/>
            <a:r>
              <a:rPr lang="ar-EG" dirty="0"/>
              <a:t>4-      امنح الطالب الوقت الكافي للإجابة .</a:t>
            </a:r>
          </a:p>
          <a:p>
            <a:pPr algn="r"/>
            <a:r>
              <a:rPr lang="ar-EG" dirty="0"/>
              <a:t>5-      يجب أن تكون لديك معرفة وخبرة بأساليب تعديل السلوك .</a:t>
            </a:r>
          </a:p>
          <a:p>
            <a:pPr algn="r"/>
            <a:r>
              <a:rPr lang="ar-EG" dirty="0"/>
              <a:t>6-      لا تستخدم أسلوب التهديد والوعيد .</a:t>
            </a:r>
          </a:p>
          <a:p>
            <a:pPr algn="r"/>
            <a:r>
              <a:rPr lang="ar-EG" dirty="0"/>
              <a:t>7-     وفر البيئة التعليمية المناسبة لكي يظهر الطفل استعداداته الكافية وذلك عن طريق النماذج والتعيينات الدراسية . </a:t>
            </a:r>
          </a:p>
          <a:p>
            <a:pPr algn="r"/>
            <a:r>
              <a:rPr lang="ar-EG" dirty="0"/>
              <a:t>8-      خذ بعين الاعتبار أن جميع التلاميذ احتياجاتهم مختلفة .</a:t>
            </a:r>
          </a:p>
          <a:p>
            <a:pPr algn="r"/>
            <a:r>
              <a:rPr lang="ar-EG" dirty="0"/>
              <a:t>9-      لا تهمل الفروق الفردية .</a:t>
            </a:r>
          </a:p>
          <a:p>
            <a:pPr algn="r"/>
            <a:r>
              <a:rPr lang="ar-EG" dirty="0"/>
              <a:t>10-     أن يصمم البرنامج الخاص من خلال حاجات وقدرات الطفل .</a:t>
            </a:r>
          </a:p>
          <a:p>
            <a:pPr algn="r"/>
            <a:r>
              <a:rPr lang="ar-EG" dirty="0"/>
              <a:t>11-     استخدام المواد التعليمية بتتابع منتظم .</a:t>
            </a:r>
          </a:p>
          <a:p>
            <a:pPr algn="r"/>
            <a:r>
              <a:rPr lang="ar-EG" dirty="0"/>
              <a:t>12-     نظم استجابات الطفل في المواقف التعليمية .</a:t>
            </a:r>
          </a:p>
        </p:txBody>
      </p:sp>
    </p:spTree>
    <p:extLst>
      <p:ext uri="{BB962C8B-B14F-4D97-AF65-F5344CB8AC3E}">
        <p14:creationId xmlns:p14="http://schemas.microsoft.com/office/powerpoint/2010/main" val="1415901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889844"/>
            <a:ext cx="6096000" cy="5170646"/>
          </a:xfrm>
          <a:prstGeom prst="rect">
            <a:avLst/>
          </a:prstGeom>
        </p:spPr>
        <p:txBody>
          <a:bodyPr>
            <a:spAutoFit/>
          </a:bodyPr>
          <a:lstStyle/>
          <a:p>
            <a:pPr algn="r"/>
            <a:r>
              <a:rPr lang="ar-EG" sz="2400" i="1" u="sng" dirty="0" smtClean="0">
                <a:solidFill>
                  <a:srgbClr val="FF0000"/>
                </a:solidFill>
              </a:rPr>
              <a:t>طرق </a:t>
            </a:r>
            <a:r>
              <a:rPr lang="ar-EG" sz="2400" i="1" u="sng" dirty="0">
                <a:solidFill>
                  <a:srgbClr val="FF0000"/>
                </a:solidFill>
              </a:rPr>
              <a:t>التدريس </a:t>
            </a:r>
            <a:r>
              <a:rPr lang="ar-EG" sz="2400" i="1" u="sng" dirty="0" smtClean="0">
                <a:solidFill>
                  <a:srgbClr val="FF0000"/>
                </a:solidFill>
              </a:rPr>
              <a:t>:</a:t>
            </a:r>
            <a:endParaRPr lang="ar-EG" sz="2400" i="1" u="sng" dirty="0">
              <a:solidFill>
                <a:srgbClr val="FF0000"/>
              </a:solidFill>
            </a:endParaRPr>
          </a:p>
          <a:p>
            <a:pPr algn="r"/>
            <a:r>
              <a:rPr lang="ar-EG" dirty="0"/>
              <a:t>من أهم طرق التدريس المستخدمة هي :</a:t>
            </a:r>
          </a:p>
          <a:p>
            <a:pPr algn="r"/>
            <a:r>
              <a:rPr lang="ar-EG" dirty="0"/>
              <a:t>استخدام غرفة المصادر :</a:t>
            </a:r>
          </a:p>
          <a:p>
            <a:pPr algn="r"/>
            <a:r>
              <a:rPr lang="ar-EG" dirty="0"/>
              <a:t>ويعني أن الأطفال الذين يعانون من صعوبات التعلم يمكن أن يستفيدوا من مناهج الفصل العادي ولكن مع بعض المساعدة أو مع تقديم بعض الخدمات الخاصة التي يقدمها المدرس الخاص لطالب صعوبات التعلم في غرفة خاصة تسمى غرفة المصادر ويوضع بها الطفل لفترة قصيرة من اليوم الدراسي ويكمل باقي يومه الدراسي في الفصل العادي حيث يتوفر له فرصة التفاعل مع الأطفال العاديين ومع طلاب آخرين .</a:t>
            </a:r>
          </a:p>
          <a:p>
            <a:pPr algn="r"/>
            <a:r>
              <a:rPr lang="ar-EG" dirty="0"/>
              <a:t>ومن خلال غرفة المصادر يتم التعاون بين المدرس الخاص ومدرس الفصل العادي من أجل تنفيذ برنامج تربوي تعليمي للطالب والذي يمكن تقسيمه إلى خمس خطوات بهدف وضع خطة تربوية فردية يتم من خلالها تحديد وقياس مظاهر الصعوبات وعمل برنامج تعليمي له وتتكون هذه الخطوات مــــن :</a:t>
            </a:r>
          </a:p>
          <a:p>
            <a:pPr algn="r"/>
            <a:r>
              <a:rPr lang="ar-EG" dirty="0"/>
              <a:t>1-    قياس مظاهر صعوبات التعلم وتشخيصها .</a:t>
            </a:r>
          </a:p>
          <a:p>
            <a:pPr algn="r"/>
            <a:r>
              <a:rPr lang="ar-EG" dirty="0"/>
              <a:t>2-    تخطيط البرنامج التربوي ويعني صياغة الأهداف وطرائق تنفيذها .</a:t>
            </a:r>
          </a:p>
          <a:p>
            <a:pPr algn="r"/>
            <a:r>
              <a:rPr lang="ar-EG" dirty="0"/>
              <a:t>3-    تطبيق البرنامج التربوي .</a:t>
            </a:r>
          </a:p>
          <a:p>
            <a:pPr algn="r"/>
            <a:r>
              <a:rPr lang="ar-EG" dirty="0"/>
              <a:t>4-     تقييم البرنامج التربوي .</a:t>
            </a:r>
          </a:p>
          <a:p>
            <a:pPr algn="r"/>
            <a:r>
              <a:rPr lang="ar-EG" dirty="0"/>
              <a:t>5-     تعديل البرنامج التربوي على ضوء نتائج عملية التقييم .</a:t>
            </a:r>
            <a:endParaRPr lang="en-US" dirty="0"/>
          </a:p>
        </p:txBody>
      </p:sp>
    </p:spTree>
    <p:extLst>
      <p:ext uri="{BB962C8B-B14F-4D97-AF65-F5344CB8AC3E}">
        <p14:creationId xmlns:p14="http://schemas.microsoft.com/office/powerpoint/2010/main" val="946119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889844"/>
            <a:ext cx="6096000" cy="5170646"/>
          </a:xfrm>
          <a:prstGeom prst="rect">
            <a:avLst/>
          </a:prstGeom>
        </p:spPr>
        <p:txBody>
          <a:bodyPr>
            <a:spAutoFit/>
          </a:bodyPr>
          <a:lstStyle/>
          <a:p>
            <a:pPr algn="r"/>
            <a:r>
              <a:rPr lang="ar-EG" sz="2400" i="1" u="sng" dirty="0" smtClean="0">
                <a:solidFill>
                  <a:srgbClr val="FF0000"/>
                </a:solidFill>
              </a:rPr>
              <a:t>الأنشطة </a:t>
            </a:r>
            <a:r>
              <a:rPr lang="ar-EG" sz="2400" i="1" u="sng" dirty="0">
                <a:solidFill>
                  <a:srgbClr val="FF0000"/>
                </a:solidFill>
              </a:rPr>
              <a:t>الأساسية التي تحتويها غرفة المصادر :  </a:t>
            </a:r>
          </a:p>
          <a:p>
            <a:pPr algn="r"/>
            <a:r>
              <a:rPr lang="ar-EG" dirty="0"/>
              <a:t>تحتوي غرفة المصادر على العديد من الأنشطة اللازمة لمساعدة الطفل ذوي الصعوبات التعليمية للتغلب عليها وكذلك تحتوي على أنشطه تساعد كل من مدرس غرفة المصادر ومدرس الفصل العادي على التعامل بفعالية مع الطفل ذوي صعوبات في التعلم وعلى فهم حاجاته والتعرف على جوانب القوة وجوانب الضعف لديه وتشمل غرفة المصادر :</a:t>
            </a:r>
          </a:p>
          <a:p>
            <a:pPr algn="r"/>
            <a:r>
              <a:rPr lang="ar-EG" dirty="0"/>
              <a:t>1-    أدوات واختبارات لتشخيص جوانب القصور لدى الطفل وتحديد طبيعة العلاج المطلوب .</a:t>
            </a:r>
          </a:p>
          <a:p>
            <a:pPr algn="r"/>
            <a:r>
              <a:rPr lang="ar-EG" dirty="0"/>
              <a:t>2-    طرق أساليب تدريس تتناسب مع طبيعة الصعوبات التي يعاني منها الطفل .</a:t>
            </a:r>
          </a:p>
          <a:p>
            <a:pPr algn="r"/>
            <a:r>
              <a:rPr lang="ar-EG" dirty="0"/>
              <a:t>3-    مواد تعليمية تتناسب مع طبيعة طرق وأساليب التدريس .</a:t>
            </a:r>
          </a:p>
          <a:p>
            <a:pPr algn="r"/>
            <a:r>
              <a:rPr lang="ar-EG" dirty="0"/>
              <a:t>4-    تدريس الأطفال في مجموعات يراعي فيها نوع ودرجة الصعوبة التي تعاني منها هذه المجموعة.</a:t>
            </a:r>
          </a:p>
          <a:p>
            <a:pPr algn="r"/>
            <a:r>
              <a:rPr lang="ar-EG" dirty="0"/>
              <a:t>5-    أنشطة وأدوات تعليمية تثير اهتمام المتعلم وبالتالي تضمن تعاونه ومشاركته وتفاعله .</a:t>
            </a:r>
          </a:p>
          <a:p>
            <a:pPr algn="r"/>
            <a:r>
              <a:rPr lang="ar-EG" dirty="0"/>
              <a:t>6-    جداول تنظيم المدة التي يقضيها كل طفل في غرفة المصادر وفي الفصل العادي .</a:t>
            </a:r>
          </a:p>
          <a:p>
            <a:pPr algn="r"/>
            <a:r>
              <a:rPr lang="ar-EG" dirty="0"/>
              <a:t>7-    التخطيط التعاوني بين مدرس المصادر ومدرس الفصل العادي .</a:t>
            </a:r>
          </a:p>
          <a:p>
            <a:pPr algn="r"/>
            <a:r>
              <a:rPr lang="ar-EG" dirty="0"/>
              <a:t> </a:t>
            </a:r>
            <a:endParaRPr lang="en-US" dirty="0"/>
          </a:p>
        </p:txBody>
      </p:sp>
    </p:spTree>
    <p:extLst>
      <p:ext uri="{BB962C8B-B14F-4D97-AF65-F5344CB8AC3E}">
        <p14:creationId xmlns:p14="http://schemas.microsoft.com/office/powerpoint/2010/main" val="3555145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1454" y="205133"/>
            <a:ext cx="6096000" cy="5909310"/>
          </a:xfrm>
          <a:prstGeom prst="rect">
            <a:avLst/>
          </a:prstGeom>
        </p:spPr>
        <p:txBody>
          <a:bodyPr>
            <a:spAutoFit/>
          </a:bodyPr>
          <a:lstStyle/>
          <a:p>
            <a:pPr algn="r"/>
            <a:r>
              <a:rPr lang="ar-EG" sz="2800" b="1" i="1" u="sng" dirty="0" smtClean="0">
                <a:solidFill>
                  <a:srgbClr val="FF0000"/>
                </a:solidFill>
              </a:rPr>
              <a:t>ثانيا : دور الاسرة :</a:t>
            </a:r>
            <a:endParaRPr lang="ar-EG" sz="2800" b="1" i="1" u="sng" dirty="0">
              <a:solidFill>
                <a:srgbClr val="FF0000"/>
              </a:solidFill>
            </a:endParaRPr>
          </a:p>
          <a:p>
            <a:pPr algn="r"/>
            <a:r>
              <a:rPr lang="ar-EG" dirty="0"/>
              <a:t> 1 - القراءة المستمرة عن صعوبات التعلم والتعرف على أسس التدريب والتعامل معه</a:t>
            </a:r>
          </a:p>
          <a:p>
            <a:pPr algn="r"/>
            <a:endParaRPr lang="ar-EG" dirty="0"/>
          </a:p>
          <a:p>
            <a:pPr algn="r"/>
            <a:r>
              <a:rPr lang="ar-EG" dirty="0"/>
              <a:t> 2 - لاحظ طفلك بطريقة ذاكية وغير مباشرة</a:t>
            </a:r>
          </a:p>
          <a:p>
            <a:pPr algn="r"/>
            <a:endParaRPr lang="ar-EG" dirty="0"/>
          </a:p>
          <a:p>
            <a:pPr algn="r"/>
            <a:r>
              <a:rPr lang="ar-EG" dirty="0"/>
              <a:t> 3 - لا تعطي الطفل العديد من الأعمال في وقت واحد . واعطه وقتاً كافياً لإنهاء العمل ولا نتوقع منه الكمال .</a:t>
            </a:r>
          </a:p>
          <a:p>
            <a:pPr algn="r"/>
            <a:endParaRPr lang="ar-EG" dirty="0"/>
          </a:p>
          <a:p>
            <a:pPr algn="r"/>
            <a:r>
              <a:rPr lang="ar-EG" dirty="0"/>
              <a:t> 4 - علم طفلك من خلال نقاط القوة لدية .</a:t>
            </a:r>
          </a:p>
          <a:p>
            <a:pPr algn="r"/>
            <a:endParaRPr lang="ar-EG" dirty="0"/>
          </a:p>
          <a:p>
            <a:pPr algn="r"/>
            <a:r>
              <a:rPr lang="ar-EG" dirty="0"/>
              <a:t> 5 - وضح له طريقة القيام بالعمل بأن تقوم به أمامه واشرح له ما تريده منه وكرر العمل عدة مرات قبل أن تطلب منه القيام به</a:t>
            </a:r>
          </a:p>
          <a:p>
            <a:pPr algn="r"/>
            <a:endParaRPr lang="ar-EG" dirty="0"/>
          </a:p>
          <a:p>
            <a:pPr algn="r"/>
            <a:r>
              <a:rPr lang="ar-EG" dirty="0"/>
              <a:t> 6 - احترم ونشط ذكاء طفلك الطبيعي</a:t>
            </a:r>
          </a:p>
          <a:p>
            <a:pPr algn="r"/>
            <a:endParaRPr lang="ar-EG" dirty="0"/>
          </a:p>
          <a:p>
            <a:pPr algn="r"/>
            <a:r>
              <a:rPr lang="ar-EG" dirty="0"/>
              <a:t> 7 - ضع قوانين وأنظمة في البيت بأن كل </a:t>
            </a:r>
            <a:r>
              <a:rPr lang="ar-EG" dirty="0" err="1"/>
              <a:t>شئ</a:t>
            </a:r>
            <a:r>
              <a:rPr lang="ar-EG" dirty="0"/>
              <a:t> يجب أن يرد إلى مكانه بعد استخدامه وعلى جميع أفراد </a:t>
            </a:r>
            <a:r>
              <a:rPr lang="ar-EG" dirty="0" smtClean="0"/>
              <a:t>الأسرة </a:t>
            </a:r>
            <a:r>
              <a:rPr lang="ar-EG" dirty="0"/>
              <a:t>إتباع تلك </a:t>
            </a:r>
            <a:r>
              <a:rPr lang="ar-EG" dirty="0" err="1"/>
              <a:t>القونين</a:t>
            </a:r>
            <a:r>
              <a:rPr lang="ar-EG" dirty="0"/>
              <a:t> حيث إن الطفل يتعلم من القدوة</a:t>
            </a:r>
          </a:p>
          <a:p>
            <a:r>
              <a:rPr lang="ar-EG" dirty="0" smtClean="0"/>
              <a:t>. </a:t>
            </a:r>
            <a:endParaRPr lang="en-US" dirty="0"/>
          </a:p>
        </p:txBody>
      </p:sp>
    </p:spTree>
    <p:extLst>
      <p:ext uri="{BB962C8B-B14F-4D97-AF65-F5344CB8AC3E}">
        <p14:creationId xmlns:p14="http://schemas.microsoft.com/office/powerpoint/2010/main" val="3118250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0009" y="432644"/>
            <a:ext cx="6096000" cy="5078313"/>
          </a:xfrm>
          <a:prstGeom prst="rect">
            <a:avLst/>
          </a:prstGeom>
        </p:spPr>
        <p:txBody>
          <a:bodyPr>
            <a:spAutoFit/>
          </a:bodyPr>
          <a:lstStyle/>
          <a:p>
            <a:endParaRPr lang="ar-EG" dirty="0"/>
          </a:p>
          <a:p>
            <a:pPr algn="r"/>
            <a:r>
              <a:rPr lang="ar-EG" dirty="0"/>
              <a:t> 8 - تذكر أن حدوث الأخطاء لا تعني الفشل</a:t>
            </a:r>
          </a:p>
          <a:p>
            <a:pPr algn="r"/>
            <a:endParaRPr lang="ar-EG" dirty="0"/>
          </a:p>
          <a:p>
            <a:pPr algn="r"/>
            <a:r>
              <a:rPr lang="ar-EG" dirty="0"/>
              <a:t> 9 - تنبه لعمر الطفل عندما تطلب منه مهمة معينة حتى تكون مناسبة لقدراته</a:t>
            </a:r>
          </a:p>
          <a:p>
            <a:pPr algn="r"/>
            <a:endParaRPr lang="ar-EG" dirty="0"/>
          </a:p>
          <a:p>
            <a:pPr algn="r"/>
            <a:r>
              <a:rPr lang="ar-EG" dirty="0"/>
              <a:t> 10 - اعترف بأن هناك أشياء سيكون من العسير على ابنك عملها</a:t>
            </a:r>
          </a:p>
          <a:p>
            <a:pPr algn="r"/>
            <a:endParaRPr lang="ar-EG" dirty="0"/>
          </a:p>
          <a:p>
            <a:pPr algn="r"/>
            <a:r>
              <a:rPr lang="ar-EG" dirty="0"/>
              <a:t> 11 - استخدام أسلوب العقاب والثواب</a:t>
            </a:r>
          </a:p>
          <a:p>
            <a:pPr algn="r"/>
            <a:endParaRPr lang="ar-EG" dirty="0"/>
          </a:p>
          <a:p>
            <a:pPr algn="r"/>
            <a:r>
              <a:rPr lang="ar-EG" dirty="0"/>
              <a:t> 12 - شجع طفلك لكي يطور مواهبه الخاصة .</a:t>
            </a:r>
          </a:p>
          <a:p>
            <a:pPr algn="r"/>
            <a:endParaRPr lang="ar-EG" dirty="0"/>
          </a:p>
          <a:p>
            <a:pPr algn="r"/>
            <a:r>
              <a:rPr lang="ar-EG" dirty="0"/>
              <a:t> 13 - استخدام </a:t>
            </a:r>
            <a:r>
              <a:rPr lang="ar-EG" dirty="0" err="1"/>
              <a:t>المعزيزات</a:t>
            </a:r>
            <a:r>
              <a:rPr lang="ar-EG" dirty="0"/>
              <a:t> المفضلة لدي الطفل</a:t>
            </a:r>
          </a:p>
          <a:p>
            <a:pPr algn="r"/>
            <a:endParaRPr lang="ar-EG" dirty="0"/>
          </a:p>
          <a:p>
            <a:pPr algn="r"/>
            <a:r>
              <a:rPr lang="ar-EG" dirty="0"/>
              <a:t> 14 - لا تقارن الطفل بإخوانه أو أصدقائه خاصة أمامهم . </a:t>
            </a:r>
          </a:p>
          <a:p>
            <a:pPr algn="r"/>
            <a:endParaRPr lang="ar-EG" dirty="0"/>
          </a:p>
          <a:p>
            <a:pPr algn="r"/>
            <a:r>
              <a:rPr lang="ar-EG" dirty="0"/>
              <a:t>      هذه بعض الأساليب التي يجب إتباعها مع طفل صعوبات التعلم . إلى جانب برامج تربوية خاصة بأطفال صعوبات التعلم تساعدهم على مواجهة مشكلاتهم التعليمية والتي تختلف في طبيعتها عن مشكلات غيرهم من الأطفال </a:t>
            </a:r>
            <a:endParaRPr lang="en-US" dirty="0"/>
          </a:p>
        </p:txBody>
      </p:sp>
    </p:spTree>
    <p:extLst>
      <p:ext uri="{BB962C8B-B14F-4D97-AF65-F5344CB8AC3E}">
        <p14:creationId xmlns:p14="http://schemas.microsoft.com/office/powerpoint/2010/main" val="298904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551488" y="106363"/>
            <a:ext cx="6640512" cy="1209675"/>
          </a:xfrm>
        </p:spPr>
        <p:txBody>
          <a:bodyPr/>
          <a:lstStyle/>
          <a:p>
            <a:pPr algn="r"/>
            <a:r>
              <a:rPr lang="ar-EG" b="1" i="1" u="sng" dirty="0" smtClean="0">
                <a:solidFill>
                  <a:srgbClr val="FF0000"/>
                </a:solidFill>
              </a:rPr>
              <a:t>الخاتمة :</a:t>
            </a:r>
            <a:endParaRPr lang="en-US" b="1" i="1" u="sng" dirty="0">
              <a:solidFill>
                <a:srgbClr val="FF0000"/>
              </a:solidFill>
            </a:endParaRPr>
          </a:p>
        </p:txBody>
      </p:sp>
      <p:sp>
        <p:nvSpPr>
          <p:cNvPr id="3" name="Rectangle 2"/>
          <p:cNvSpPr/>
          <p:nvPr/>
        </p:nvSpPr>
        <p:spPr>
          <a:xfrm>
            <a:off x="401444" y="950284"/>
            <a:ext cx="11084312" cy="3016210"/>
          </a:xfrm>
          <a:prstGeom prst="rect">
            <a:avLst/>
          </a:prstGeom>
        </p:spPr>
        <p:txBody>
          <a:bodyPr wrap="square">
            <a:spAutoFit/>
          </a:bodyPr>
          <a:lstStyle/>
          <a:p>
            <a:pPr algn="r"/>
            <a:r>
              <a:rPr lang="ar-EG" sz="2800" b="1" i="1" u="sng" dirty="0">
                <a:solidFill>
                  <a:srgbClr val="FF0000"/>
                </a:solidFill>
              </a:rPr>
              <a:t>الافتراضات التي نقيم عليها اهتمامنا بضرورة الكشف المبكر عن ذوى صعوبات التعلم :</a:t>
            </a:r>
          </a:p>
          <a:p>
            <a:pPr algn="r"/>
            <a:r>
              <a:rPr lang="en-US" dirty="0"/>
              <a:t>o </a:t>
            </a:r>
            <a:r>
              <a:rPr lang="ar-EG" b="1" i="1" dirty="0" smtClean="0">
                <a:solidFill>
                  <a:srgbClr val="FF0000"/>
                </a:solidFill>
              </a:rPr>
              <a:t>1</a:t>
            </a:r>
            <a:r>
              <a:rPr lang="ar-EG" dirty="0" smtClean="0"/>
              <a:t>- أن </a:t>
            </a:r>
            <a:r>
              <a:rPr lang="ar-EG" dirty="0"/>
              <a:t>صعوبات التعلم التي يعانى منها الطفل تستنفذ جزءاً عظيماً من طاقاته العقلية والانفعالية، وتسبب له اضطرابات انفعالية أو توافقية تترك بصماتها على مجمل شخصيته، فتبدو عليه مظاهر سوء التوافق الشخصي والانفعالي والاجتماعي،  ويكون أميل إلى الانطواء أو الاكتئاب أو الانسحاب وتكوين صورة سالبة عن الذات.</a:t>
            </a:r>
          </a:p>
          <a:p>
            <a:pPr algn="r"/>
            <a:r>
              <a:rPr lang="en-US" dirty="0"/>
              <a:t>o </a:t>
            </a:r>
            <a:r>
              <a:rPr lang="ar-EG" dirty="0"/>
              <a:t>أن الطفل الذي يعانى من صعوبات  التعلم هو من ذوى الذكاء العادي أو فوق المتوسط، وربما العالي--- ومن ثم فإنه يكون أكثر وعياً بنواحي فشله الدراسي في المدرسة، كما يكون أكثر استشعاراً بانعكاسات  ذلك على البيت---- وهذا الوعي يولد لديه أنواعاً من التوترات النفسية الإحباطات التي تتزايد تأثيراتها الانفعالية بسبب عدم قدرته على تغيير وضعه الدراسي. وانعكاسات هذا الوضع في كل من المدرسة والبيت. </a:t>
            </a:r>
          </a:p>
          <a:p>
            <a:pPr algn="r"/>
            <a:r>
              <a:rPr lang="en-US" dirty="0"/>
              <a:t>o </a:t>
            </a:r>
            <a:r>
              <a:rPr lang="ar-EG" dirty="0"/>
              <a:t>أننا حين لا نعمل على الاهتمام بالكشف المبكر عن ذوى صعوبات التعلم، إنما نهيئ الأسباب  لنمو هؤلاء الأطفال تحت  ضغط الإحباطات المستمرة، والتوترات النفسية-- وما تتركه هذه وتلك من آثار مدمرة للشخصية-- فضلاً عن إبعادهم عن اللحاق بأقرانهم، وجعلهم يعيشون على هامش المجتمع---  فيصبحون انطوائيين </a:t>
            </a:r>
            <a:endParaRPr lang="en-US" dirty="0"/>
          </a:p>
        </p:txBody>
      </p:sp>
      <p:sp>
        <p:nvSpPr>
          <p:cNvPr id="4" name="Rectangle 3"/>
          <p:cNvSpPr/>
          <p:nvPr/>
        </p:nvSpPr>
        <p:spPr>
          <a:xfrm>
            <a:off x="998378" y="3887085"/>
            <a:ext cx="10487378" cy="923330"/>
          </a:xfrm>
          <a:prstGeom prst="rect">
            <a:avLst/>
          </a:prstGeom>
        </p:spPr>
        <p:txBody>
          <a:bodyPr wrap="square">
            <a:spAutoFit/>
          </a:bodyPr>
          <a:lstStyle/>
          <a:p>
            <a:pPr algn="r"/>
            <a:r>
              <a:rPr lang="en-US" dirty="0"/>
              <a:t>o </a:t>
            </a:r>
            <a:r>
              <a:rPr lang="ar-EG" b="1" i="1" dirty="0" smtClean="0">
                <a:solidFill>
                  <a:srgbClr val="FF0000"/>
                </a:solidFill>
              </a:rPr>
              <a:t>2-</a:t>
            </a:r>
            <a:r>
              <a:rPr lang="ar-EG" dirty="0" smtClean="0"/>
              <a:t> أن </a:t>
            </a:r>
            <a:r>
              <a:rPr lang="ar-EG" dirty="0"/>
              <a:t>الخصائص السلوكية لذوى صعوبات التعلم والمشكلات المرتبطة بها قابلة للتحديد والتمييز- على الرغم من تباين أنماط هذه المشكلات لدى أفراد هذه الفئة، إلا أن هناك خصائص سلوكية مشتركة يشيع  تكرارها وتواترها لديهم وترتبط بنمط الصعوبة النوعية، التي تمثل فئات فرعية أو نوعية داخل مجتمع ذوى صعوبات التعلم-  ومن ثم فهي تمثل نقطة البداية في أي برنامج للكشف عن ذوى صعوبات التعلم وتصنيفهم</a:t>
            </a:r>
            <a:endParaRPr lang="en-US" dirty="0"/>
          </a:p>
        </p:txBody>
      </p:sp>
      <p:sp>
        <p:nvSpPr>
          <p:cNvPr id="5" name="Rectangle 4"/>
          <p:cNvSpPr/>
          <p:nvPr/>
        </p:nvSpPr>
        <p:spPr>
          <a:xfrm>
            <a:off x="756356" y="4783215"/>
            <a:ext cx="10729400" cy="1200329"/>
          </a:xfrm>
          <a:prstGeom prst="rect">
            <a:avLst/>
          </a:prstGeom>
        </p:spPr>
        <p:txBody>
          <a:bodyPr wrap="square">
            <a:spAutoFit/>
          </a:bodyPr>
          <a:lstStyle/>
          <a:p>
            <a:pPr algn="r"/>
            <a:r>
              <a:rPr lang="ar-EG" b="1" i="1" dirty="0" smtClean="0">
                <a:solidFill>
                  <a:srgbClr val="FF0000"/>
                </a:solidFill>
              </a:rPr>
              <a:t>3</a:t>
            </a:r>
            <a:r>
              <a:rPr lang="ar-EG" dirty="0" smtClean="0"/>
              <a:t>-أن </a:t>
            </a:r>
            <a:r>
              <a:rPr lang="ar-EG" dirty="0"/>
              <a:t>المدرس هو أكثر الفئات المهنية قدرة على تقويم مدى فاعلية البرامج والأنشطة والممارسات التربوية، والتغير أو التقدم الذي يمكن إحرازه من خلال هذه البرامج أو تلك الأنشطة، بسبب طبيعة الدور التربوي والمهني الذي يؤديه من ناحية، وبسبب درايته واستغراقه، وخبراته بالأنشطة والمقررات الأكاديمية، التي قد يفشل فيها ذوى صعوبات التعلم في الوصول إلى مستويات الأداء المطلوبة من ناحية أخرى، مما يمكنه تقويم مدى التباعد بين الأداء الفعلي والأداء المتوقع</a:t>
            </a:r>
            <a:endParaRPr lang="en-US" dirty="0"/>
          </a:p>
        </p:txBody>
      </p:sp>
    </p:spTree>
    <p:extLst>
      <p:ext uri="{BB962C8B-B14F-4D97-AF65-F5344CB8AC3E}">
        <p14:creationId xmlns:p14="http://schemas.microsoft.com/office/powerpoint/2010/main" val="1801912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390" y="585216"/>
            <a:ext cx="9255512" cy="1120921"/>
          </a:xfrm>
        </p:spPr>
        <p:txBody>
          <a:bodyPr>
            <a:normAutofit fontScale="90000"/>
          </a:bodyPr>
          <a:lstStyle/>
          <a:p>
            <a:r>
              <a:rPr lang="ar-EG" dirty="0" smtClean="0"/>
              <a:t>ثالثا : التعريف العام</a:t>
            </a:r>
            <a:br>
              <a:rPr lang="ar-EG" dirty="0" smtClean="0"/>
            </a:br>
            <a:r>
              <a:rPr lang="ar-EG" dirty="0" smtClean="0"/>
              <a:t>(</a:t>
            </a:r>
            <a:r>
              <a:rPr lang="ar-EG" sz="3600" dirty="0" smtClean="0"/>
              <a:t>تعريف الجمعية الامريكية</a:t>
            </a:r>
            <a:r>
              <a:rPr lang="ar-EG" dirty="0" smtClean="0"/>
              <a:t>)</a:t>
            </a:r>
            <a:endParaRPr lang="en-US" dirty="0"/>
          </a:p>
        </p:txBody>
      </p:sp>
      <p:sp>
        <p:nvSpPr>
          <p:cNvPr id="3" name="Content Placeholder 2"/>
          <p:cNvSpPr>
            <a:spLocks noGrp="1"/>
          </p:cNvSpPr>
          <p:nvPr>
            <p:ph idx="1"/>
          </p:nvPr>
        </p:nvSpPr>
        <p:spPr/>
        <p:txBody>
          <a:bodyPr/>
          <a:lstStyle/>
          <a:p>
            <a:r>
              <a:rPr lang="ar-EG" dirty="0"/>
              <a:t>طفل صعوبات التعلم يعانى من وجود خلل </a:t>
            </a:r>
            <a:r>
              <a:rPr lang="ar-EG" dirty="0" err="1"/>
              <a:t>فى</a:t>
            </a:r>
            <a:r>
              <a:rPr lang="ar-EG" dirty="0"/>
              <a:t> واحدة أو أكثر من العمليات الذهنية المشتركة </a:t>
            </a:r>
            <a:r>
              <a:rPr lang="ar-EG" dirty="0" err="1"/>
              <a:t>فى</a:t>
            </a:r>
            <a:r>
              <a:rPr lang="ar-EG" dirty="0"/>
              <a:t> فهم أو استخدام اللغة ، منطوقة أو مكتوبة . </a:t>
            </a:r>
            <a:r>
              <a:rPr lang="ar-EG" dirty="0" err="1"/>
              <a:t>والتى</a:t>
            </a:r>
            <a:r>
              <a:rPr lang="ar-EG" dirty="0"/>
              <a:t> يمكن أن تظهر كنقص </a:t>
            </a:r>
            <a:r>
              <a:rPr lang="ar-EG" dirty="0" err="1"/>
              <a:t>فى</a:t>
            </a:r>
            <a:r>
              <a:rPr lang="ar-EG" dirty="0"/>
              <a:t> القدرة على الاستماع أو التفكير أو التكلم أو القراءة أو الكتابة أو التهجئة أو أداء العمليات الحسابية .</a:t>
            </a:r>
          </a:p>
          <a:p>
            <a:endParaRPr lang="ar-EG" dirty="0"/>
          </a:p>
          <a:p>
            <a:r>
              <a:rPr lang="ar-EG" dirty="0"/>
              <a:t> والطفل الذى يعانى من صعوبات التعلم هو من ذوى الذكاء </a:t>
            </a:r>
            <a:r>
              <a:rPr lang="ar-EG" dirty="0" err="1"/>
              <a:t>العادى</a:t>
            </a:r>
            <a:r>
              <a:rPr lang="ar-EG" dirty="0"/>
              <a:t> أو فوق المتوسط  وربما </a:t>
            </a:r>
            <a:r>
              <a:rPr lang="ar-EG" dirty="0" err="1"/>
              <a:t>العالى</a:t>
            </a:r>
            <a:r>
              <a:rPr lang="ar-EG" dirty="0"/>
              <a:t>  ومن ثم فإنه يكون أكثر وعياً </a:t>
            </a:r>
            <a:r>
              <a:rPr lang="ar-EG" dirty="0" err="1"/>
              <a:t>بنواحى</a:t>
            </a:r>
            <a:r>
              <a:rPr lang="ar-EG" dirty="0"/>
              <a:t> فشله </a:t>
            </a:r>
            <a:r>
              <a:rPr lang="ar-EG" dirty="0" err="1"/>
              <a:t>الدراسى</a:t>
            </a:r>
            <a:r>
              <a:rPr lang="ar-EG" dirty="0"/>
              <a:t> </a:t>
            </a:r>
            <a:r>
              <a:rPr lang="ar-EG" dirty="0" err="1"/>
              <a:t>فى</a:t>
            </a:r>
            <a:r>
              <a:rPr lang="ar-EG" dirty="0"/>
              <a:t> المدرسة</a:t>
            </a:r>
          </a:p>
          <a:p>
            <a:endParaRPr lang="ar-EG" dirty="0"/>
          </a:p>
          <a:p>
            <a:r>
              <a:rPr lang="ar-EG" dirty="0"/>
              <a:t> وهذا التعريف لا يضمن أصحاب الإعاقات</a:t>
            </a:r>
            <a:endParaRPr lang="en-US" dirty="0"/>
          </a:p>
        </p:txBody>
      </p:sp>
    </p:spTree>
    <p:extLst>
      <p:ext uri="{BB962C8B-B14F-4D97-AF65-F5344CB8AC3E}">
        <p14:creationId xmlns:p14="http://schemas.microsoft.com/office/powerpoint/2010/main" val="41430323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59874" y="154985"/>
            <a:ext cx="8932126" cy="2585323"/>
          </a:xfrm>
          <a:prstGeom prst="rect">
            <a:avLst/>
          </a:prstGeom>
        </p:spPr>
        <p:txBody>
          <a:bodyPr wrap="square">
            <a:spAutoFit/>
          </a:bodyPr>
          <a:lstStyle/>
          <a:p>
            <a:pPr algn="r"/>
            <a:r>
              <a:rPr lang="en-US" dirty="0"/>
              <a:t>o </a:t>
            </a:r>
            <a:r>
              <a:rPr lang="ar-EG" b="1" i="1" dirty="0" smtClean="0">
                <a:solidFill>
                  <a:srgbClr val="FF0000"/>
                </a:solidFill>
              </a:rPr>
              <a:t>4</a:t>
            </a:r>
            <a:r>
              <a:rPr lang="ar-EG" dirty="0" smtClean="0"/>
              <a:t>- أن </a:t>
            </a:r>
            <a:r>
              <a:rPr lang="ar-EG" dirty="0"/>
              <a:t>الطبيعة المتباينة أو غير المتجانسة لذوى صعوبات التعلم تدعم اتجاه التشخيص الفردي لهم- وعلى ذلك يكون المدرس أقدر العناصر على تحليل السلوك الفردي للتلاميذ، من حيث أمده وتواتره وتزامنه- الأمر الذي يجعل تقدير المدرسين للخصائص السلوكية لذوى صعوبات التعلم أكثر فاعلية  من استخدام الاختبارات الجماعية. </a:t>
            </a:r>
          </a:p>
          <a:p>
            <a:pPr algn="r"/>
            <a:r>
              <a:rPr lang="en-US" dirty="0"/>
              <a:t>o </a:t>
            </a:r>
            <a:r>
              <a:rPr lang="ar-EG" b="1" i="1" dirty="0" smtClean="0">
                <a:solidFill>
                  <a:srgbClr val="FF0000"/>
                </a:solidFill>
              </a:rPr>
              <a:t>5-</a:t>
            </a:r>
            <a:r>
              <a:rPr lang="ar-EG" dirty="0" smtClean="0"/>
              <a:t> أن </a:t>
            </a:r>
            <a:r>
              <a:rPr lang="ar-EG" dirty="0"/>
              <a:t>المشكلة الرئيسية لدى التلاميذ ذوى صعوبات التعلم تكمن في شعورهم بالافتقار إلى النجاح، فمحاولات الطفل غير الناجحة  تجعله يبدو أقل قبولاً لدى مدرسيه وأقرانه- وربما لدى أبويه حيث يدعم فشله المتكرر اتجاهاتهم السالبة نحوه- ومن ثم يزداد لديه الشعور بالإحباط- مما يؤدى إلى مزيد من سوء التوافق وتكوين صورة سالبة عن الذات- ويصبح هؤلاء الأطفال غير قادرين على الحصول على تعاون الآخرين، كالأقران والمدرسين والأسرة، مما يعمق لديهم الشعور بالعجز.</a:t>
            </a:r>
          </a:p>
          <a:p>
            <a:r>
              <a:rPr lang="ar-EG" dirty="0"/>
              <a:t> </a:t>
            </a:r>
          </a:p>
        </p:txBody>
      </p:sp>
    </p:spTree>
    <p:extLst>
      <p:ext uri="{BB962C8B-B14F-4D97-AF65-F5344CB8AC3E}">
        <p14:creationId xmlns:p14="http://schemas.microsoft.com/office/powerpoint/2010/main" val="89428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67268"/>
            <a:ext cx="9720072" cy="1048216"/>
          </a:xfrm>
        </p:spPr>
        <p:txBody>
          <a:bodyPr/>
          <a:lstStyle/>
          <a:p>
            <a:r>
              <a:rPr lang="ar-EG" dirty="0" smtClean="0"/>
              <a:t>تابع /التعريفات </a:t>
            </a:r>
            <a:endParaRPr lang="en-US" dirty="0"/>
          </a:p>
        </p:txBody>
      </p:sp>
      <p:sp>
        <p:nvSpPr>
          <p:cNvPr id="3" name="Content Placeholder 2"/>
          <p:cNvSpPr>
            <a:spLocks noGrp="1"/>
          </p:cNvSpPr>
          <p:nvPr>
            <p:ph sz="half" idx="1"/>
          </p:nvPr>
        </p:nvSpPr>
        <p:spPr/>
        <p:txBody>
          <a:bodyPr/>
          <a:lstStyle/>
          <a:p>
            <a:pPr algn="r"/>
            <a:r>
              <a:rPr lang="ar-EG" dirty="0" smtClean="0"/>
              <a:t>تعريف مايكل بست:</a:t>
            </a:r>
          </a:p>
          <a:p>
            <a:pPr algn="r"/>
            <a:r>
              <a:rPr lang="ar-EG" dirty="0"/>
              <a:t>وهو "يستخدم مصطلح الاضطرابات النفسية أو العصبية في التعلم ليشمل مشكلات التعلم </a:t>
            </a:r>
            <a:r>
              <a:rPr lang="ar-EG" dirty="0" err="1"/>
              <a:t>التى</a:t>
            </a:r>
            <a:r>
              <a:rPr lang="ar-EG" dirty="0"/>
              <a:t> تحدث في أي سن والتي تنتج عن انحرافات في الجهاز العصبي المركزي وقد يكون السبب راجعا الى الاصابة بالأمراض أو الحوادث أو سببا </a:t>
            </a:r>
            <a:r>
              <a:rPr lang="ar-EG" dirty="0" err="1"/>
              <a:t>نمائيا</a:t>
            </a:r>
            <a:r>
              <a:rPr lang="ar-EG" dirty="0"/>
              <a:t>"</a:t>
            </a:r>
            <a:endParaRPr lang="en-US" dirty="0"/>
          </a:p>
        </p:txBody>
      </p:sp>
      <p:sp>
        <p:nvSpPr>
          <p:cNvPr id="4" name="Content Placeholder 3"/>
          <p:cNvSpPr>
            <a:spLocks noGrp="1"/>
          </p:cNvSpPr>
          <p:nvPr>
            <p:ph sz="half" idx="2"/>
          </p:nvPr>
        </p:nvSpPr>
        <p:spPr/>
        <p:txBody>
          <a:bodyPr/>
          <a:lstStyle/>
          <a:p>
            <a:pPr algn="r"/>
            <a:r>
              <a:rPr lang="ar-EG" dirty="0" smtClean="0"/>
              <a:t>تعريف كيرك :</a:t>
            </a:r>
          </a:p>
          <a:p>
            <a:pPr algn="r"/>
            <a:r>
              <a:rPr lang="ar-EG" dirty="0"/>
              <a:t>وهو تشير الصعوبات الخاصة بالتعلم الى تخلف معين أو اضطراب في واحدة أو أكثر من مهارات النطق أو اللغة أو الادراك أو السلوك أو القراءة أو الهجاء أو الكتابة أو الحساب ".</a:t>
            </a:r>
            <a:endParaRPr lang="en-US" dirty="0"/>
          </a:p>
        </p:txBody>
      </p:sp>
    </p:spTree>
    <p:extLst>
      <p:ext uri="{BB962C8B-B14F-4D97-AF65-F5344CB8AC3E}">
        <p14:creationId xmlns:p14="http://schemas.microsoft.com/office/powerpoint/2010/main" val="1120429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ثانيا : أسباب صعوبات التعلم</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02346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64804"/>
          </a:xfrm>
        </p:spPr>
        <p:txBody>
          <a:bodyPr>
            <a:normAutofit/>
          </a:bodyPr>
          <a:lstStyle/>
          <a:p>
            <a:pPr algn="r"/>
            <a:r>
              <a:rPr lang="ar-EG" sz="3200" dirty="0" smtClean="0">
                <a:solidFill>
                  <a:srgbClr val="FF0000"/>
                </a:solidFill>
              </a:rPr>
              <a:t>1</a:t>
            </a:r>
            <a:r>
              <a:rPr lang="ar-EG" sz="2800" dirty="0" smtClean="0">
                <a:solidFill>
                  <a:srgbClr val="FF0000"/>
                </a:solidFill>
              </a:rPr>
              <a:t>-العوامل العضوية و البيولوجية</a:t>
            </a:r>
            <a:endParaRPr lang="en-US" sz="3200" dirty="0">
              <a:solidFill>
                <a:srgbClr val="FF0000"/>
              </a:solidFill>
            </a:endParaRPr>
          </a:p>
        </p:txBody>
      </p:sp>
      <p:sp>
        <p:nvSpPr>
          <p:cNvPr id="3" name="Content Placeholder 2"/>
          <p:cNvSpPr>
            <a:spLocks noGrp="1"/>
          </p:cNvSpPr>
          <p:nvPr>
            <p:ph idx="1"/>
          </p:nvPr>
        </p:nvSpPr>
        <p:spPr>
          <a:xfrm>
            <a:off x="1024128" y="1906859"/>
            <a:ext cx="9720073" cy="4402501"/>
          </a:xfrm>
        </p:spPr>
        <p:txBody>
          <a:bodyPr>
            <a:normAutofit/>
          </a:bodyPr>
          <a:lstStyle/>
          <a:p>
            <a:r>
              <a:rPr lang="ar-EG" dirty="0"/>
              <a:t> وهى إصابة الدماغ بالعوامل البيولوجية أهمها التهاب السحايا ، التسمم ، والتهاب الخلايا الدماغية ، الحصبة الألمانية ، نقص الأكسجين ، أو صعوبات الولادة أو الولادة المبكرة ، أو تعاطى العقاقير . ولهذا يعتقد الأطباء أن هذه الأسباب قد تؤدى إلى إصابة الخلايا الدماغية  </a:t>
            </a:r>
            <a:r>
              <a:rPr lang="ar-EG" dirty="0" smtClean="0"/>
              <a:t>.</a:t>
            </a:r>
          </a:p>
          <a:p>
            <a:endParaRPr lang="ar-EG" dirty="0"/>
          </a:p>
          <a:p>
            <a:pPr lvl="1" algn="r"/>
            <a:r>
              <a:rPr lang="ar-EG" sz="3200" dirty="0" smtClean="0">
                <a:solidFill>
                  <a:srgbClr val="FF0000"/>
                </a:solidFill>
              </a:rPr>
              <a:t>2- العوامل البيئية :</a:t>
            </a:r>
          </a:p>
          <a:p>
            <a:pPr lvl="1" algn="r"/>
            <a:r>
              <a:rPr lang="ar-EG" sz="3200" dirty="0">
                <a:solidFill>
                  <a:srgbClr val="FF0000"/>
                </a:solidFill>
              </a:rPr>
              <a:t> </a:t>
            </a:r>
            <a:r>
              <a:rPr lang="ar-EG" sz="2400" dirty="0"/>
              <a:t>تتمثل في نقص الخبرات التعليمية وسوء التغذية ، أو سوء الحالة الطبية أو قلة التدريب أو أجبار الطفل على الكتابة بيد معينة . وبالطبع لا بد من ذكر نقص الخبرات البيئية والحرمان من المثيرات البيئية المناسبة .  </a:t>
            </a:r>
          </a:p>
          <a:p>
            <a:pPr lvl="1" algn="r"/>
            <a:endParaRPr lang="ar-EG" sz="2400" dirty="0"/>
          </a:p>
          <a:p>
            <a:pPr lvl="1" algn="r"/>
            <a:r>
              <a:rPr lang="ar-EG" sz="2400" dirty="0"/>
              <a:t>  وهذا السبب قد يكون عامل مساعد في زيادة صعوبة التعلم لدى الطفل . ولكنة ليس السبب الرئيسي لأن الطفل العادي قد يشارك ذو صعوبات التعلم في هذه الظروف</a:t>
            </a:r>
            <a:endParaRPr lang="en-US" sz="2400" dirty="0"/>
          </a:p>
        </p:txBody>
      </p:sp>
    </p:spTree>
    <p:extLst>
      <p:ext uri="{BB962C8B-B14F-4D97-AF65-F5344CB8AC3E}">
        <p14:creationId xmlns:p14="http://schemas.microsoft.com/office/powerpoint/2010/main" val="57693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595" y="167257"/>
            <a:ext cx="6096000" cy="2492990"/>
          </a:xfrm>
          <a:prstGeom prst="rect">
            <a:avLst/>
          </a:prstGeom>
        </p:spPr>
        <p:txBody>
          <a:bodyPr>
            <a:spAutoFit/>
          </a:bodyPr>
          <a:lstStyle/>
          <a:p>
            <a:pPr algn="r"/>
            <a:r>
              <a:rPr lang="ar-EG" sz="2400" dirty="0" smtClean="0">
                <a:solidFill>
                  <a:srgbClr val="FF0000"/>
                </a:solidFill>
              </a:rPr>
              <a:t>3</a:t>
            </a:r>
            <a:r>
              <a:rPr lang="ar-EG" dirty="0" smtClean="0">
                <a:solidFill>
                  <a:srgbClr val="FF0000"/>
                </a:solidFill>
              </a:rPr>
              <a:t> </a:t>
            </a:r>
            <a:r>
              <a:rPr lang="ar-EG" dirty="0">
                <a:solidFill>
                  <a:srgbClr val="FF0000"/>
                </a:solidFill>
              </a:rPr>
              <a:t>- </a:t>
            </a:r>
            <a:r>
              <a:rPr lang="ar-EG" sz="2400" dirty="0">
                <a:solidFill>
                  <a:srgbClr val="FF0000"/>
                </a:solidFill>
              </a:rPr>
              <a:t>اضطراب العمليات النفسية : -</a:t>
            </a:r>
          </a:p>
          <a:p>
            <a:endParaRPr lang="ar-EG" sz="2400" dirty="0"/>
          </a:p>
          <a:p>
            <a:pPr algn="r"/>
            <a:r>
              <a:rPr lang="ar-EG" dirty="0"/>
              <a:t> مثل </a:t>
            </a:r>
            <a:r>
              <a:rPr lang="ar-EG" dirty="0" err="1"/>
              <a:t>إضطراب</a:t>
            </a:r>
            <a:r>
              <a:rPr lang="ar-EG" dirty="0"/>
              <a:t> في اللغة سواء منطوقة أو مكتوبة أو اضطراب في أداء العمليات الحسابية . وهذا هو الرأي التربوي .</a:t>
            </a:r>
          </a:p>
          <a:p>
            <a:endParaRPr lang="ar-EG" dirty="0"/>
          </a:p>
          <a:p>
            <a:pPr algn="r"/>
            <a:r>
              <a:rPr lang="ar-EG" dirty="0"/>
              <a:t> مثل طفل لدية صعوبة في القراءة يفسرون هذا بوجود اضطراب في اللغة </a:t>
            </a:r>
            <a:r>
              <a:rPr lang="ar-EG" dirty="0" err="1"/>
              <a:t>المقرؤة</a:t>
            </a:r>
            <a:r>
              <a:rPr lang="ar-EG" dirty="0"/>
              <a:t> </a:t>
            </a:r>
            <a:r>
              <a:rPr lang="ar-EG" dirty="0" smtClean="0"/>
              <a:t>ويتع</a:t>
            </a:r>
            <a:r>
              <a:rPr lang="ar-EG" dirty="0"/>
              <a:t>ا</a:t>
            </a:r>
            <a:r>
              <a:rPr lang="ar-EG" dirty="0" smtClean="0"/>
              <a:t>ملون </a:t>
            </a:r>
            <a:r>
              <a:rPr lang="ar-EG" dirty="0"/>
              <a:t>مع الطفل علي تلاشي هذا الاضطراب بغض النظر علي وجود خلل في المخ أم لا .</a:t>
            </a:r>
            <a:endParaRPr lang="en-US" dirty="0"/>
          </a:p>
        </p:txBody>
      </p:sp>
      <p:sp>
        <p:nvSpPr>
          <p:cNvPr id="3" name="Rectangle 2"/>
          <p:cNvSpPr/>
          <p:nvPr/>
        </p:nvSpPr>
        <p:spPr>
          <a:xfrm>
            <a:off x="5846957" y="2660247"/>
            <a:ext cx="6096000" cy="1354217"/>
          </a:xfrm>
          <a:prstGeom prst="rect">
            <a:avLst/>
          </a:prstGeom>
        </p:spPr>
        <p:txBody>
          <a:bodyPr>
            <a:spAutoFit/>
          </a:bodyPr>
          <a:lstStyle/>
          <a:p>
            <a:pPr algn="r"/>
            <a:r>
              <a:rPr lang="ar-EG" sz="2800" dirty="0" smtClean="0">
                <a:solidFill>
                  <a:srgbClr val="FF0000"/>
                </a:solidFill>
              </a:rPr>
              <a:t>4 </a:t>
            </a:r>
            <a:r>
              <a:rPr lang="ar-EG" sz="2800" dirty="0">
                <a:solidFill>
                  <a:srgbClr val="FF0000"/>
                </a:solidFill>
              </a:rPr>
              <a:t>- العوامل الجينية : - </a:t>
            </a:r>
          </a:p>
          <a:p>
            <a:pPr algn="r"/>
            <a:endParaRPr lang="ar-EG" dirty="0"/>
          </a:p>
          <a:p>
            <a:pPr algn="r"/>
            <a:r>
              <a:rPr lang="ar-EG" dirty="0"/>
              <a:t> تشير الدراسات الحديثة في موضوع أسباب صعوبات التعلم إلى آثر العوامل الجينية الوراثية</a:t>
            </a:r>
            <a:endParaRPr lang="en-US" dirty="0"/>
          </a:p>
        </p:txBody>
      </p:sp>
    </p:spTree>
    <p:extLst>
      <p:ext uri="{BB962C8B-B14F-4D97-AF65-F5344CB8AC3E}">
        <p14:creationId xmlns:p14="http://schemas.microsoft.com/office/powerpoint/2010/main" val="407896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ثالثا : التشخيص</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963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35846"/>
            <a:ext cx="6096000" cy="6186309"/>
          </a:xfrm>
          <a:prstGeom prst="rect">
            <a:avLst/>
          </a:prstGeom>
        </p:spPr>
        <p:txBody>
          <a:bodyPr>
            <a:spAutoFit/>
          </a:bodyPr>
          <a:lstStyle/>
          <a:p>
            <a:pPr algn="r"/>
            <a:r>
              <a:rPr lang="ar-EG" dirty="0" smtClean="0"/>
              <a:t>هناك عدة مفاتيح للتعرف المبكر علي وجود إعاقات تعليمية عند الأطفال .</a:t>
            </a:r>
          </a:p>
          <a:p>
            <a:pPr algn="r"/>
            <a:endParaRPr lang="ar-EG" dirty="0"/>
          </a:p>
          <a:p>
            <a:pPr algn="r"/>
            <a:r>
              <a:rPr lang="ar-EG" dirty="0"/>
              <a:t> ففي مرحلة ما قبل المدرسة فأن المفتاح الأساسي هو : عدم قدرة الطفل على استخدام اللغة في الحديث عند سن 3 سنوات .</a:t>
            </a:r>
          </a:p>
          <a:p>
            <a:pPr algn="r"/>
            <a:endParaRPr lang="ar-EG" dirty="0" smtClean="0"/>
          </a:p>
          <a:p>
            <a:pPr algn="r"/>
            <a:r>
              <a:rPr lang="ar-EG" dirty="0" smtClean="0"/>
              <a:t> </a:t>
            </a:r>
            <a:r>
              <a:rPr lang="ar-EG" dirty="0"/>
              <a:t>عدم وجود مهارات حركية مناسبة مثل فك الأزرار وربطها وتسلق الأشياء عند سن 5 سنوات وعند سن المدرسة نلاحظ مقدرة الطالب على اكتساب المهارات المناسبة مع سنة</a:t>
            </a:r>
          </a:p>
          <a:p>
            <a:pPr algn="r"/>
            <a:endParaRPr lang="ar-EG" dirty="0"/>
          </a:p>
          <a:p>
            <a:pPr algn="r"/>
            <a:r>
              <a:rPr lang="ar-EG" sz="2000" i="1" u="sng" dirty="0">
                <a:solidFill>
                  <a:srgbClr val="FF0000"/>
                </a:solidFill>
              </a:rPr>
              <a:t>التشخيص الطبي والنفسي : -</a:t>
            </a:r>
          </a:p>
          <a:p>
            <a:pPr algn="r"/>
            <a:endParaRPr lang="ar-EG" dirty="0"/>
          </a:p>
          <a:p>
            <a:pPr algn="r"/>
            <a:r>
              <a:rPr lang="ar-EG" dirty="0"/>
              <a:t> يستخدم الفحص </a:t>
            </a:r>
            <a:r>
              <a:rPr lang="ar-EG" dirty="0" err="1"/>
              <a:t>الطبى</a:t>
            </a:r>
            <a:r>
              <a:rPr lang="ar-EG" dirty="0"/>
              <a:t> والنفسي </a:t>
            </a:r>
            <a:r>
              <a:rPr lang="ar-EG" dirty="0" err="1"/>
              <a:t>لأستبعاد</a:t>
            </a:r>
            <a:r>
              <a:rPr lang="ar-EG" dirty="0"/>
              <a:t> الحالات المرضية الأخرى</a:t>
            </a:r>
          </a:p>
          <a:p>
            <a:pPr algn="r"/>
            <a:endParaRPr lang="ar-EG" dirty="0"/>
          </a:p>
          <a:p>
            <a:pPr algn="r"/>
            <a:r>
              <a:rPr lang="ar-EG" dirty="0"/>
              <a:t> ويشمل : -</a:t>
            </a:r>
          </a:p>
          <a:p>
            <a:pPr algn="r"/>
            <a:endParaRPr lang="ar-EG" dirty="0"/>
          </a:p>
          <a:p>
            <a:pPr algn="r"/>
            <a:r>
              <a:rPr lang="ar-EG" dirty="0"/>
              <a:t>      1 - فحص الجهاز العصبي .</a:t>
            </a:r>
          </a:p>
          <a:p>
            <a:pPr algn="r"/>
            <a:endParaRPr lang="ar-EG" dirty="0"/>
          </a:p>
          <a:p>
            <a:pPr algn="r"/>
            <a:r>
              <a:rPr lang="ar-EG" dirty="0"/>
              <a:t>      2 - قياس مستوي الذكاء للطفل للحكم علي قدرته الذهنية .</a:t>
            </a:r>
          </a:p>
          <a:p>
            <a:pPr algn="r"/>
            <a:endParaRPr lang="ar-EG" dirty="0"/>
          </a:p>
          <a:p>
            <a:pPr algn="r"/>
            <a:r>
              <a:rPr lang="ar-EG" dirty="0"/>
              <a:t>      3 - الاختبارات النفسية الأخرى لتقيم مستوي الإدراك والمعرفة والذاكرة</a:t>
            </a:r>
          </a:p>
          <a:p>
            <a:pPr algn="r"/>
            <a:endParaRPr lang="ar-EG" dirty="0"/>
          </a:p>
          <a:p>
            <a:pPr algn="r"/>
            <a:r>
              <a:rPr lang="ar-EG" dirty="0"/>
              <a:t>             والقدرات اللغوية للطفل</a:t>
            </a:r>
            <a:endParaRPr lang="en-US" dirty="0"/>
          </a:p>
        </p:txBody>
      </p:sp>
    </p:spTree>
    <p:extLst>
      <p:ext uri="{BB962C8B-B14F-4D97-AF65-F5344CB8AC3E}">
        <p14:creationId xmlns:p14="http://schemas.microsoft.com/office/powerpoint/2010/main" val="2313101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206</TotalTime>
  <Words>3216</Words>
  <Application>Microsoft Office PowerPoint</Application>
  <PresentationFormat>Widescreen</PresentationFormat>
  <Paragraphs>312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Tw Cen MT</vt:lpstr>
      <vt:lpstr>Tw Cen MT Condensed</vt:lpstr>
      <vt:lpstr>Wingdings 3</vt:lpstr>
      <vt:lpstr>Integral</vt:lpstr>
      <vt:lpstr>تعريف صعوبات التعلم</vt:lpstr>
      <vt:lpstr>تعريفات صعوبات التعلم</vt:lpstr>
      <vt:lpstr>ثالثا : التعريف العام (تعريف الجمعية الامريكية)</vt:lpstr>
      <vt:lpstr>تابع /التعريفات </vt:lpstr>
      <vt:lpstr>ثانيا : أسباب صعوبات التعلم</vt:lpstr>
      <vt:lpstr>1-العوامل العضوية و البيولوجية</vt:lpstr>
      <vt:lpstr>PowerPoint Presentation</vt:lpstr>
      <vt:lpstr>ثالثا : التشخيص</vt:lpstr>
      <vt:lpstr>PowerPoint Presentation</vt:lpstr>
      <vt:lpstr>المحكات الخمسة</vt:lpstr>
      <vt:lpstr>PowerPoint Presentation</vt:lpstr>
      <vt:lpstr>رابعا : السمات </vt:lpstr>
      <vt:lpstr>PowerPoint Presentation</vt:lpstr>
      <vt:lpstr>PowerPoint Presentation</vt:lpstr>
      <vt:lpstr>PowerPoint Presentation</vt:lpstr>
      <vt:lpstr>PowerPoint Presentation</vt:lpstr>
      <vt:lpstr>PowerPoint Presentation</vt:lpstr>
      <vt:lpstr>PowerPoint Presentation</vt:lpstr>
      <vt:lpstr>أساليب تعديل السلوك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الخاتمة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صعوبات التعلم</dc:title>
  <dc:creator>Unicomp</dc:creator>
  <cp:lastModifiedBy>Unicomp</cp:lastModifiedBy>
  <cp:revision>17</cp:revision>
  <dcterms:created xsi:type="dcterms:W3CDTF">2015-10-15T07:42:14Z</dcterms:created>
  <dcterms:modified xsi:type="dcterms:W3CDTF">2015-10-28T17:25:07Z</dcterms:modified>
</cp:coreProperties>
</file>