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Default Extension="jpg" ContentType="image/jpeg"/>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37"/>
  </p:notesMasterIdLst>
  <p:sldIdLst>
    <p:sldId id="256" r:id="rId2"/>
    <p:sldId id="275" r:id="rId3"/>
    <p:sldId id="296" r:id="rId4"/>
    <p:sldId id="273" r:id="rId5"/>
    <p:sldId id="274" r:id="rId6"/>
    <p:sldId id="260" r:id="rId7"/>
    <p:sldId id="312" r:id="rId8"/>
    <p:sldId id="313" r:id="rId9"/>
    <p:sldId id="308" r:id="rId10"/>
    <p:sldId id="310" r:id="rId11"/>
    <p:sldId id="311" r:id="rId12"/>
    <p:sldId id="305" r:id="rId13"/>
    <p:sldId id="283" r:id="rId14"/>
    <p:sldId id="307" r:id="rId15"/>
    <p:sldId id="278" r:id="rId16"/>
    <p:sldId id="271" r:id="rId17"/>
    <p:sldId id="280" r:id="rId18"/>
    <p:sldId id="281" r:id="rId19"/>
    <p:sldId id="282" r:id="rId20"/>
    <p:sldId id="290" r:id="rId21"/>
    <p:sldId id="291" r:id="rId22"/>
    <p:sldId id="292" r:id="rId23"/>
    <p:sldId id="293" r:id="rId24"/>
    <p:sldId id="294" r:id="rId25"/>
    <p:sldId id="314" r:id="rId26"/>
    <p:sldId id="315" r:id="rId27"/>
    <p:sldId id="316" r:id="rId28"/>
    <p:sldId id="295" r:id="rId29"/>
    <p:sldId id="303" r:id="rId30"/>
    <p:sldId id="297" r:id="rId31"/>
    <p:sldId id="298" r:id="rId32"/>
    <p:sldId id="299" r:id="rId33"/>
    <p:sldId id="300" r:id="rId34"/>
    <p:sldId id="301" r:id="rId35"/>
    <p:sldId id="30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jain M. Alhulwah" initials="LMA" lastIdx="1" clrIdx="0">
    <p:extLst>
      <p:ext uri="{19B8F6BF-5375-455C-9EA6-DF929625EA0E}">
        <p15:presenceInfo xmlns:p15="http://schemas.microsoft.com/office/powerpoint/2012/main" xmlns="" userId="S-1-5-21-742391425-2016374038-2191118398-14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81" autoAdjust="0"/>
    <p:restoredTop sz="70918" autoAdjust="0"/>
  </p:normalViewPr>
  <p:slideViewPr>
    <p:cSldViewPr snapToGrid="0">
      <p:cViewPr varScale="1">
        <p:scale>
          <a:sx n="60" d="100"/>
          <a:sy n="60" d="100"/>
        </p:scale>
        <p:origin x="-978"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1.png"/><Relationship Id="rId1"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image" Target="../media/image13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5423C-429A-40F9-AE70-28E6176207F4}" type="doc">
      <dgm:prSet loTypeId="urn:microsoft.com/office/officeart/2008/layout/BubblePictureList" loCatId="picture" qsTypeId="urn:microsoft.com/office/officeart/2005/8/quickstyle/simple1" qsCatId="simple" csTypeId="urn:microsoft.com/office/officeart/2005/8/colors/colorful2" csCatId="colorful" phldr="1"/>
      <dgm:spPr/>
      <dgm:t>
        <a:bodyPr/>
        <a:lstStyle/>
        <a:p>
          <a:endParaRPr lang="en-US"/>
        </a:p>
      </dgm:t>
    </dgm:pt>
    <dgm:pt modelId="{E796CB90-76AF-4FE6-A79A-EF11DE251ECD}">
      <dgm:prSet phldrT="[Text]"/>
      <dgm:spPr/>
      <dgm:t>
        <a:bodyPr/>
        <a:lstStyle/>
        <a:p>
          <a:r>
            <a:rPr lang="ar-SA" b="1" dirty="0" smtClean="0">
              <a:solidFill>
                <a:srgbClr val="C00000"/>
              </a:solidFill>
            </a:rPr>
            <a:t>الدواء</a:t>
          </a:r>
          <a:endParaRPr lang="en-US" b="1" dirty="0">
            <a:solidFill>
              <a:srgbClr val="C00000"/>
            </a:solidFill>
          </a:endParaRPr>
        </a:p>
      </dgm:t>
    </dgm:pt>
    <dgm:pt modelId="{7F3047A5-6450-497C-BD32-2AECA91F8025}" type="parTrans" cxnId="{67C42C1C-4310-40F0-A082-A26FD92F38CD}">
      <dgm:prSet/>
      <dgm:spPr/>
      <dgm:t>
        <a:bodyPr/>
        <a:lstStyle/>
        <a:p>
          <a:endParaRPr lang="en-US"/>
        </a:p>
      </dgm:t>
    </dgm:pt>
    <dgm:pt modelId="{C06414E4-43C7-4710-A97B-990BFFAFF29A}" type="sibTrans" cxnId="{67C42C1C-4310-40F0-A082-A26FD92F38CD}">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t>
        <a:bodyPr/>
        <a:lstStyle/>
        <a:p>
          <a:endParaRPr lang="en-US"/>
        </a:p>
      </dgm:t>
    </dgm:pt>
    <dgm:pt modelId="{27A567C0-C539-46E1-AE2E-59C0A062D681}">
      <dgm:prSet phldrT="[Text]"/>
      <dgm:spPr/>
      <dgm:t>
        <a:bodyPr/>
        <a:lstStyle/>
        <a:p>
          <a:r>
            <a:rPr lang="ar-SA" b="1" dirty="0" smtClean="0">
              <a:solidFill>
                <a:schemeClr val="accent2">
                  <a:lumMod val="75000"/>
                </a:schemeClr>
              </a:solidFill>
            </a:rPr>
            <a:t>الأجهزة الطبية </a:t>
          </a:r>
          <a:endParaRPr lang="en-US" b="1" dirty="0">
            <a:solidFill>
              <a:schemeClr val="accent2">
                <a:lumMod val="75000"/>
              </a:schemeClr>
            </a:solidFill>
          </a:endParaRPr>
        </a:p>
      </dgm:t>
    </dgm:pt>
    <dgm:pt modelId="{EC45C82E-B6B2-49CD-98EC-9A1321DEA3AA}" type="parTrans" cxnId="{CFE98A96-06D9-4C97-BECE-93536B5EDA1E}">
      <dgm:prSet/>
      <dgm:spPr/>
      <dgm:t>
        <a:bodyPr/>
        <a:lstStyle/>
        <a:p>
          <a:endParaRPr lang="en-US"/>
        </a:p>
      </dgm:t>
    </dgm:pt>
    <dgm:pt modelId="{EFA9EE5D-F717-4A2B-854A-7058D21C86F4}" type="sibTrans" cxnId="{CFE98A96-06D9-4C97-BECE-93536B5EDA1E}">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t>
        <a:bodyPr/>
        <a:lstStyle/>
        <a:p>
          <a:endParaRPr lang="en-US"/>
        </a:p>
      </dgm:t>
    </dgm:pt>
    <dgm:pt modelId="{E882D9F9-5553-4D6D-BA6E-F42E7D085669}">
      <dgm:prSet phldrT="[Text]"/>
      <dgm:spPr/>
      <dgm:t>
        <a:bodyPr/>
        <a:lstStyle/>
        <a:p>
          <a:r>
            <a:rPr lang="ar-SA" b="1" dirty="0" smtClean="0">
              <a:solidFill>
                <a:srgbClr val="00B050"/>
              </a:solidFill>
            </a:rPr>
            <a:t>الغذاء</a:t>
          </a:r>
          <a:endParaRPr lang="en-US" b="1" dirty="0">
            <a:solidFill>
              <a:srgbClr val="00B050"/>
            </a:solidFill>
          </a:endParaRPr>
        </a:p>
      </dgm:t>
    </dgm:pt>
    <dgm:pt modelId="{0FDC9700-F3BE-4C7C-BBA2-27F49E01D0B4}" type="sibTrans" cxnId="{A894E667-E1F1-4F88-ACFB-6AC0BE651A19}">
      <dgm:prSet/>
      <dgm:spPr>
        <a:blipFill>
          <a:blip xmlns:r="http://schemas.openxmlformats.org/officeDocument/2006/relationships" r:embed="rId3">
            <a:extLst>
              <a:ext uri="{28A0092B-C50C-407E-A947-70E740481C1C}">
                <a14:useLocalDpi xmlns:a14="http://schemas.microsoft.com/office/drawing/2010/main" xmlns="" val="0"/>
              </a:ext>
            </a:extLst>
          </a:blip>
          <a:srcRect/>
          <a:stretch>
            <a:fillRect l="-90000" r="-90000"/>
          </a:stretch>
        </a:blipFill>
      </dgm:spPr>
      <dgm:t>
        <a:bodyPr/>
        <a:lstStyle/>
        <a:p>
          <a:endParaRPr lang="en-US"/>
        </a:p>
      </dgm:t>
    </dgm:pt>
    <dgm:pt modelId="{A0471531-6E81-4FE5-8227-547C3E975D60}" type="parTrans" cxnId="{A894E667-E1F1-4F88-ACFB-6AC0BE651A19}">
      <dgm:prSet/>
      <dgm:spPr/>
      <dgm:t>
        <a:bodyPr/>
        <a:lstStyle/>
        <a:p>
          <a:endParaRPr lang="en-US"/>
        </a:p>
      </dgm:t>
    </dgm:pt>
    <dgm:pt modelId="{72677168-D24C-4EB1-99F1-670043EE0683}" type="pres">
      <dgm:prSet presAssocID="{BF25423C-429A-40F9-AE70-28E6176207F4}" presName="Name0" presStyleCnt="0">
        <dgm:presLayoutVars>
          <dgm:chMax val="8"/>
          <dgm:chPref val="8"/>
          <dgm:dir/>
        </dgm:presLayoutVars>
      </dgm:prSet>
      <dgm:spPr/>
      <dgm:t>
        <a:bodyPr/>
        <a:lstStyle/>
        <a:p>
          <a:endParaRPr lang="en-US"/>
        </a:p>
      </dgm:t>
    </dgm:pt>
    <dgm:pt modelId="{558DDD9C-E7AC-4B81-BC2B-7E56A61C373B}" type="pres">
      <dgm:prSet presAssocID="{E796CB90-76AF-4FE6-A79A-EF11DE251ECD}" presName="parent_text_1" presStyleLbl="revTx" presStyleIdx="0" presStyleCnt="3">
        <dgm:presLayoutVars>
          <dgm:chMax val="0"/>
          <dgm:chPref val="0"/>
          <dgm:bulletEnabled val="1"/>
        </dgm:presLayoutVars>
      </dgm:prSet>
      <dgm:spPr/>
      <dgm:t>
        <a:bodyPr/>
        <a:lstStyle/>
        <a:p>
          <a:endParaRPr lang="en-US"/>
        </a:p>
      </dgm:t>
    </dgm:pt>
    <dgm:pt modelId="{6927802E-6CC9-4D5F-8C54-9644904FAB93}" type="pres">
      <dgm:prSet presAssocID="{E796CB90-76AF-4FE6-A79A-EF11DE251ECD}" presName="image_accent_1" presStyleCnt="0"/>
      <dgm:spPr/>
    </dgm:pt>
    <dgm:pt modelId="{6C7E994F-0DFF-449B-949A-633A24F0A79A}" type="pres">
      <dgm:prSet presAssocID="{E796CB90-76AF-4FE6-A79A-EF11DE251ECD}" presName="imageAccentRepeatNode" presStyleLbl="alignNode1" presStyleIdx="0" presStyleCnt="6"/>
      <dgm:spPr/>
    </dgm:pt>
    <dgm:pt modelId="{2113AED4-0679-41C9-AEC5-782B24B3B8E3}" type="pres">
      <dgm:prSet presAssocID="{E796CB90-76AF-4FE6-A79A-EF11DE251ECD}" presName="accent_1" presStyleLbl="alignNode1" presStyleIdx="1" presStyleCnt="6"/>
      <dgm:spPr/>
    </dgm:pt>
    <dgm:pt modelId="{0DC913E7-CCF0-45D9-A7EC-30C4040839D2}" type="pres">
      <dgm:prSet presAssocID="{C06414E4-43C7-4710-A97B-990BFFAFF29A}" presName="image_1" presStyleCnt="0"/>
      <dgm:spPr/>
    </dgm:pt>
    <dgm:pt modelId="{0F533155-1476-42D1-A276-B6FDB43C8D7D}" type="pres">
      <dgm:prSet presAssocID="{C06414E4-43C7-4710-A97B-990BFFAFF29A}" presName="imageRepeatNode" presStyleLbl="fgImgPlace1" presStyleIdx="0" presStyleCnt="3"/>
      <dgm:spPr/>
      <dgm:t>
        <a:bodyPr/>
        <a:lstStyle/>
        <a:p>
          <a:endParaRPr lang="en-US"/>
        </a:p>
      </dgm:t>
    </dgm:pt>
    <dgm:pt modelId="{6695CF82-B79B-4782-A727-BAD26B1510CE}" type="pres">
      <dgm:prSet presAssocID="{27A567C0-C539-46E1-AE2E-59C0A062D681}" presName="parent_text_2" presStyleLbl="revTx" presStyleIdx="1" presStyleCnt="3">
        <dgm:presLayoutVars>
          <dgm:chMax val="0"/>
          <dgm:chPref val="0"/>
          <dgm:bulletEnabled val="1"/>
        </dgm:presLayoutVars>
      </dgm:prSet>
      <dgm:spPr/>
      <dgm:t>
        <a:bodyPr/>
        <a:lstStyle/>
        <a:p>
          <a:endParaRPr lang="en-US"/>
        </a:p>
      </dgm:t>
    </dgm:pt>
    <dgm:pt modelId="{60541E64-8206-4BF9-859C-C2252C300B2E}" type="pres">
      <dgm:prSet presAssocID="{27A567C0-C539-46E1-AE2E-59C0A062D681}" presName="image_accent_2" presStyleCnt="0"/>
      <dgm:spPr/>
    </dgm:pt>
    <dgm:pt modelId="{9274F424-DBF9-4938-A0C0-1BDCB267D926}" type="pres">
      <dgm:prSet presAssocID="{27A567C0-C539-46E1-AE2E-59C0A062D681}" presName="imageAccentRepeatNode" presStyleLbl="alignNode1" presStyleIdx="2" presStyleCnt="6"/>
      <dgm:spPr/>
    </dgm:pt>
    <dgm:pt modelId="{02E16F5F-D645-4D43-998F-E7BA1EE6021B}" type="pres">
      <dgm:prSet presAssocID="{EFA9EE5D-F717-4A2B-854A-7058D21C86F4}" presName="image_2" presStyleCnt="0"/>
      <dgm:spPr/>
    </dgm:pt>
    <dgm:pt modelId="{FA46B2C2-DC6C-4E0D-B15C-922B9EFF17A9}" type="pres">
      <dgm:prSet presAssocID="{EFA9EE5D-F717-4A2B-854A-7058D21C86F4}" presName="imageRepeatNode" presStyleLbl="fgImgPlace1" presStyleIdx="1" presStyleCnt="3"/>
      <dgm:spPr/>
      <dgm:t>
        <a:bodyPr/>
        <a:lstStyle/>
        <a:p>
          <a:endParaRPr lang="en-US"/>
        </a:p>
      </dgm:t>
    </dgm:pt>
    <dgm:pt modelId="{E22AA0D4-CBB4-44F9-A5EF-218EC8ACD47E}" type="pres">
      <dgm:prSet presAssocID="{E882D9F9-5553-4D6D-BA6E-F42E7D085669}" presName="image_accent_3" presStyleCnt="0"/>
      <dgm:spPr/>
    </dgm:pt>
    <dgm:pt modelId="{0FDAE181-2B7A-402F-AC3D-30025F1FB5B3}" type="pres">
      <dgm:prSet presAssocID="{E882D9F9-5553-4D6D-BA6E-F42E7D085669}" presName="imageAccentRepeatNode" presStyleLbl="alignNode1" presStyleIdx="3" presStyleCnt="6"/>
      <dgm:spPr/>
    </dgm:pt>
    <dgm:pt modelId="{3DF11AD0-5169-4BC5-98E3-E0720A0DFB02}" type="pres">
      <dgm:prSet presAssocID="{E882D9F9-5553-4D6D-BA6E-F42E7D085669}" presName="parent_text_3" presStyleLbl="revTx" presStyleIdx="2" presStyleCnt="3">
        <dgm:presLayoutVars>
          <dgm:chMax val="0"/>
          <dgm:chPref val="0"/>
          <dgm:bulletEnabled val="1"/>
        </dgm:presLayoutVars>
      </dgm:prSet>
      <dgm:spPr/>
      <dgm:t>
        <a:bodyPr/>
        <a:lstStyle/>
        <a:p>
          <a:endParaRPr lang="en-US"/>
        </a:p>
      </dgm:t>
    </dgm:pt>
    <dgm:pt modelId="{DEEC7BF5-B744-4C0A-95E2-AA79C553ADF6}" type="pres">
      <dgm:prSet presAssocID="{E882D9F9-5553-4D6D-BA6E-F42E7D085669}" presName="accent_2" presStyleLbl="alignNode1" presStyleIdx="4" presStyleCnt="6"/>
      <dgm:spPr/>
    </dgm:pt>
    <dgm:pt modelId="{FF885E46-7050-4029-9DEA-2FDEB2738F98}" type="pres">
      <dgm:prSet presAssocID="{E882D9F9-5553-4D6D-BA6E-F42E7D085669}" presName="accent_3" presStyleLbl="alignNode1" presStyleIdx="5" presStyleCnt="6"/>
      <dgm:spPr/>
    </dgm:pt>
    <dgm:pt modelId="{ADEC8B37-EFCF-49DA-979B-B6C8056C5440}" type="pres">
      <dgm:prSet presAssocID="{0FDC9700-F3BE-4C7C-BBA2-27F49E01D0B4}" presName="image_3" presStyleCnt="0"/>
      <dgm:spPr/>
    </dgm:pt>
    <dgm:pt modelId="{9C311349-4E37-437E-837F-B5B1E6C7FB63}" type="pres">
      <dgm:prSet presAssocID="{0FDC9700-F3BE-4C7C-BBA2-27F49E01D0B4}" presName="imageRepeatNode" presStyleLbl="fgImgPlace1" presStyleIdx="2" presStyleCnt="3"/>
      <dgm:spPr/>
      <dgm:t>
        <a:bodyPr/>
        <a:lstStyle/>
        <a:p>
          <a:endParaRPr lang="en-US"/>
        </a:p>
      </dgm:t>
    </dgm:pt>
  </dgm:ptLst>
  <dgm:cxnLst>
    <dgm:cxn modelId="{05D4E24E-2EE4-4A45-99F8-2F8847F0CD5E}" type="presOf" srcId="{BF25423C-429A-40F9-AE70-28E6176207F4}" destId="{72677168-D24C-4EB1-99F1-670043EE0683}" srcOrd="0" destOrd="0" presId="urn:microsoft.com/office/officeart/2008/layout/BubblePictureList"/>
    <dgm:cxn modelId="{A894E667-E1F1-4F88-ACFB-6AC0BE651A19}" srcId="{BF25423C-429A-40F9-AE70-28E6176207F4}" destId="{E882D9F9-5553-4D6D-BA6E-F42E7D085669}" srcOrd="2" destOrd="0" parTransId="{A0471531-6E81-4FE5-8227-547C3E975D60}" sibTransId="{0FDC9700-F3BE-4C7C-BBA2-27F49E01D0B4}"/>
    <dgm:cxn modelId="{F6A903D6-C0A4-4EF9-9D15-1518C2263051}" type="presOf" srcId="{C06414E4-43C7-4710-A97B-990BFFAFF29A}" destId="{0F533155-1476-42D1-A276-B6FDB43C8D7D}" srcOrd="0" destOrd="0" presId="urn:microsoft.com/office/officeart/2008/layout/BubblePictureList"/>
    <dgm:cxn modelId="{3D6A5B46-BD2C-462F-8135-29EFED78EECD}" type="presOf" srcId="{EFA9EE5D-F717-4A2B-854A-7058D21C86F4}" destId="{FA46B2C2-DC6C-4E0D-B15C-922B9EFF17A9}" srcOrd="0" destOrd="0" presId="urn:microsoft.com/office/officeart/2008/layout/BubblePictureList"/>
    <dgm:cxn modelId="{D06C91DF-34AA-42CD-A0D3-73DDD16E152A}" type="presOf" srcId="{E796CB90-76AF-4FE6-A79A-EF11DE251ECD}" destId="{558DDD9C-E7AC-4B81-BC2B-7E56A61C373B}" srcOrd="0" destOrd="0" presId="urn:microsoft.com/office/officeart/2008/layout/BubblePictureList"/>
    <dgm:cxn modelId="{CFE98A96-06D9-4C97-BECE-93536B5EDA1E}" srcId="{BF25423C-429A-40F9-AE70-28E6176207F4}" destId="{27A567C0-C539-46E1-AE2E-59C0A062D681}" srcOrd="1" destOrd="0" parTransId="{EC45C82E-B6B2-49CD-98EC-9A1321DEA3AA}" sibTransId="{EFA9EE5D-F717-4A2B-854A-7058D21C86F4}"/>
    <dgm:cxn modelId="{67C42C1C-4310-40F0-A082-A26FD92F38CD}" srcId="{BF25423C-429A-40F9-AE70-28E6176207F4}" destId="{E796CB90-76AF-4FE6-A79A-EF11DE251ECD}" srcOrd="0" destOrd="0" parTransId="{7F3047A5-6450-497C-BD32-2AECA91F8025}" sibTransId="{C06414E4-43C7-4710-A97B-990BFFAFF29A}"/>
    <dgm:cxn modelId="{4906DCA2-D98C-421D-A2CA-D69FF2B6548E}" type="presOf" srcId="{E882D9F9-5553-4D6D-BA6E-F42E7D085669}" destId="{3DF11AD0-5169-4BC5-98E3-E0720A0DFB02}" srcOrd="0" destOrd="0" presId="urn:microsoft.com/office/officeart/2008/layout/BubblePictureList"/>
    <dgm:cxn modelId="{1AAD4C2F-84C2-45E5-92EE-3F2A9AA7F0D3}" type="presOf" srcId="{0FDC9700-F3BE-4C7C-BBA2-27F49E01D0B4}" destId="{9C311349-4E37-437E-837F-B5B1E6C7FB63}" srcOrd="0" destOrd="0" presId="urn:microsoft.com/office/officeart/2008/layout/BubblePictureList"/>
    <dgm:cxn modelId="{D53B016F-4EF1-4D5D-BADB-5C30C7E698C1}" type="presOf" srcId="{27A567C0-C539-46E1-AE2E-59C0A062D681}" destId="{6695CF82-B79B-4782-A727-BAD26B1510CE}" srcOrd="0" destOrd="0" presId="urn:microsoft.com/office/officeart/2008/layout/BubblePictureList"/>
    <dgm:cxn modelId="{81BD89F1-4012-42C3-AA5A-D79CFCFCBE98}" type="presParOf" srcId="{72677168-D24C-4EB1-99F1-670043EE0683}" destId="{558DDD9C-E7AC-4B81-BC2B-7E56A61C373B}" srcOrd="0" destOrd="0" presId="urn:microsoft.com/office/officeart/2008/layout/BubblePictureList"/>
    <dgm:cxn modelId="{109FD01A-5A9D-4A4B-B540-0942752D50FE}" type="presParOf" srcId="{72677168-D24C-4EB1-99F1-670043EE0683}" destId="{6927802E-6CC9-4D5F-8C54-9644904FAB93}" srcOrd="1" destOrd="0" presId="urn:microsoft.com/office/officeart/2008/layout/BubblePictureList"/>
    <dgm:cxn modelId="{B7178D75-7227-4FF2-977D-0E664426E0CB}" type="presParOf" srcId="{6927802E-6CC9-4D5F-8C54-9644904FAB93}" destId="{6C7E994F-0DFF-449B-949A-633A24F0A79A}" srcOrd="0" destOrd="0" presId="urn:microsoft.com/office/officeart/2008/layout/BubblePictureList"/>
    <dgm:cxn modelId="{9774F982-78F5-493E-AEB6-4110CD9FEFD1}" type="presParOf" srcId="{72677168-D24C-4EB1-99F1-670043EE0683}" destId="{2113AED4-0679-41C9-AEC5-782B24B3B8E3}" srcOrd="2" destOrd="0" presId="urn:microsoft.com/office/officeart/2008/layout/BubblePictureList"/>
    <dgm:cxn modelId="{DCF14DBE-90EB-407C-A1C0-5F9EB5CCAA8E}" type="presParOf" srcId="{72677168-D24C-4EB1-99F1-670043EE0683}" destId="{0DC913E7-CCF0-45D9-A7EC-30C4040839D2}" srcOrd="3" destOrd="0" presId="urn:microsoft.com/office/officeart/2008/layout/BubblePictureList"/>
    <dgm:cxn modelId="{35006ED1-47A8-406D-B7A9-66FB0168926F}" type="presParOf" srcId="{0DC913E7-CCF0-45D9-A7EC-30C4040839D2}" destId="{0F533155-1476-42D1-A276-B6FDB43C8D7D}" srcOrd="0" destOrd="0" presId="urn:microsoft.com/office/officeart/2008/layout/BubblePictureList"/>
    <dgm:cxn modelId="{254CC305-BF9A-4F5B-B5D7-6E238276A6E6}" type="presParOf" srcId="{72677168-D24C-4EB1-99F1-670043EE0683}" destId="{6695CF82-B79B-4782-A727-BAD26B1510CE}" srcOrd="4" destOrd="0" presId="urn:microsoft.com/office/officeart/2008/layout/BubblePictureList"/>
    <dgm:cxn modelId="{4740DA2F-4828-4FC8-BBBB-F11E09E6AE5E}" type="presParOf" srcId="{72677168-D24C-4EB1-99F1-670043EE0683}" destId="{60541E64-8206-4BF9-859C-C2252C300B2E}" srcOrd="5" destOrd="0" presId="urn:microsoft.com/office/officeart/2008/layout/BubblePictureList"/>
    <dgm:cxn modelId="{D1ACDB52-F638-40E0-BE2C-A4736E35280A}" type="presParOf" srcId="{60541E64-8206-4BF9-859C-C2252C300B2E}" destId="{9274F424-DBF9-4938-A0C0-1BDCB267D926}" srcOrd="0" destOrd="0" presId="urn:microsoft.com/office/officeart/2008/layout/BubblePictureList"/>
    <dgm:cxn modelId="{1A8FA730-10E5-40A0-9F07-76BC7144950A}" type="presParOf" srcId="{72677168-D24C-4EB1-99F1-670043EE0683}" destId="{02E16F5F-D645-4D43-998F-E7BA1EE6021B}" srcOrd="6" destOrd="0" presId="urn:microsoft.com/office/officeart/2008/layout/BubblePictureList"/>
    <dgm:cxn modelId="{1B840661-BC7A-40C5-A3C1-5CC39C009DB6}" type="presParOf" srcId="{02E16F5F-D645-4D43-998F-E7BA1EE6021B}" destId="{FA46B2C2-DC6C-4E0D-B15C-922B9EFF17A9}" srcOrd="0" destOrd="0" presId="urn:microsoft.com/office/officeart/2008/layout/BubblePictureList"/>
    <dgm:cxn modelId="{6D0FF02C-A79C-4536-96FD-84CB45384FBB}" type="presParOf" srcId="{72677168-D24C-4EB1-99F1-670043EE0683}" destId="{E22AA0D4-CBB4-44F9-A5EF-218EC8ACD47E}" srcOrd="7" destOrd="0" presId="urn:microsoft.com/office/officeart/2008/layout/BubblePictureList"/>
    <dgm:cxn modelId="{B69BBB5B-52A2-44AB-84A9-DA390820F769}" type="presParOf" srcId="{E22AA0D4-CBB4-44F9-A5EF-218EC8ACD47E}" destId="{0FDAE181-2B7A-402F-AC3D-30025F1FB5B3}" srcOrd="0" destOrd="0" presId="urn:microsoft.com/office/officeart/2008/layout/BubblePictureList"/>
    <dgm:cxn modelId="{EFD9E612-9613-4B4E-AF53-CD6EF0069205}" type="presParOf" srcId="{72677168-D24C-4EB1-99F1-670043EE0683}" destId="{3DF11AD0-5169-4BC5-98E3-E0720A0DFB02}" srcOrd="8" destOrd="0" presId="urn:microsoft.com/office/officeart/2008/layout/BubblePictureList"/>
    <dgm:cxn modelId="{72D9657D-B4A1-404F-AE4F-4D04531BC20E}" type="presParOf" srcId="{72677168-D24C-4EB1-99F1-670043EE0683}" destId="{DEEC7BF5-B744-4C0A-95E2-AA79C553ADF6}" srcOrd="9" destOrd="0" presId="urn:microsoft.com/office/officeart/2008/layout/BubblePictureList"/>
    <dgm:cxn modelId="{0A7C8234-48DF-40FB-9B42-2B1AF079F03F}" type="presParOf" srcId="{72677168-D24C-4EB1-99F1-670043EE0683}" destId="{FF885E46-7050-4029-9DEA-2FDEB2738F98}" srcOrd="10" destOrd="0" presId="urn:microsoft.com/office/officeart/2008/layout/BubblePictureList"/>
    <dgm:cxn modelId="{DB3112F1-467F-40A2-B7FE-B4DEB1C3F34D}" type="presParOf" srcId="{72677168-D24C-4EB1-99F1-670043EE0683}" destId="{ADEC8B37-EFCF-49DA-979B-B6C8056C5440}" srcOrd="11" destOrd="0" presId="urn:microsoft.com/office/officeart/2008/layout/BubblePictureList"/>
    <dgm:cxn modelId="{C27ABEB8-59B4-409E-92A7-EDDAD1AA9622}" type="presParOf" srcId="{ADEC8B37-EFCF-49DA-979B-B6C8056C5440}" destId="{9C311349-4E37-437E-837F-B5B1E6C7FB63}" srcOrd="0" destOrd="0" presId="urn:microsoft.com/office/officeart/2008/layout/BubblePicture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6A499-7ABC-493F-872E-90F7212D0A5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486B4B15-3057-4687-8002-97ABE0848167}">
      <dgm:prSet phldrT="[Text]" custT="1"/>
      <dgm:spPr/>
      <dgm:t>
        <a:bodyPr/>
        <a:lstStyle/>
        <a:p>
          <a:r>
            <a:rPr lang="ar-SA" sz="2800" dirty="0" smtClean="0">
              <a:solidFill>
                <a:srgbClr val="0070C0"/>
              </a:solidFill>
              <a:cs typeface="AL-Mateen" pitchFamily="2" charset="-78"/>
            </a:rPr>
            <a:t>مهام قطاع الدواء </a:t>
          </a:r>
          <a:endParaRPr lang="en-US" sz="2800" dirty="0">
            <a:solidFill>
              <a:srgbClr val="0070C0"/>
            </a:solidFill>
            <a:cs typeface="AL-Mateen" pitchFamily="2" charset="-78"/>
          </a:endParaRPr>
        </a:p>
      </dgm:t>
    </dgm:pt>
    <dgm:pt modelId="{0B077408-B501-40B2-A610-3A439BAE0A61}" type="parTrans" cxnId="{03D7AC1B-1331-4812-B820-514B2EC018DD}">
      <dgm:prSet/>
      <dgm:spPr/>
      <dgm:t>
        <a:bodyPr/>
        <a:lstStyle/>
        <a:p>
          <a:endParaRPr lang="en-US"/>
        </a:p>
      </dgm:t>
    </dgm:pt>
    <dgm:pt modelId="{3FA9930E-D3CB-42CF-A41C-3C5EBADF076C}" type="sibTrans" cxnId="{03D7AC1B-1331-4812-B820-514B2EC018DD}">
      <dgm:prSet/>
      <dgm:spPr/>
      <dgm:t>
        <a:bodyPr/>
        <a:lstStyle/>
        <a:p>
          <a:endParaRPr lang="en-US"/>
        </a:p>
      </dgm:t>
    </dgm:pt>
    <dgm:pt modelId="{A16B6F66-5643-4015-9720-BC38797C6DD6}">
      <dgm:prSet phldrT="[Text]" custT="1"/>
      <dgm:spPr/>
      <dgm:t>
        <a:bodyPr/>
        <a:lstStyle/>
        <a:p>
          <a:pPr algn="ctr"/>
          <a:r>
            <a:rPr lang="ar-SA" sz="4800" dirty="0" smtClean="0">
              <a:solidFill>
                <a:srgbClr val="C00000"/>
              </a:solidFill>
              <a:cs typeface="AL-Mateen" pitchFamily="2" charset="-78"/>
            </a:rPr>
            <a:t>قطاع الدواء</a:t>
          </a:r>
        </a:p>
        <a:p>
          <a:pPr algn="l"/>
          <a:endParaRPr lang="ar-SA" sz="1900" dirty="0" smtClean="0"/>
        </a:p>
        <a:p>
          <a:pPr algn="ctr"/>
          <a:r>
            <a:rPr lang="ar-SA" sz="2000" dirty="0" smtClean="0">
              <a:cs typeface="AL-Mateen" pitchFamily="2" charset="-78"/>
            </a:rPr>
            <a:t>الهيئة العامة للغذاء و الدواء</a:t>
          </a:r>
          <a:r>
            <a:rPr lang="ar-SA" sz="2000" dirty="0" smtClean="0"/>
            <a:t> </a:t>
          </a:r>
          <a:endParaRPr lang="en-US" sz="2000" dirty="0"/>
        </a:p>
      </dgm:t>
    </dgm:pt>
    <dgm:pt modelId="{29274780-FDE4-4467-8E87-63C59DAADC61}" type="parTrans" cxnId="{9EDEDB09-C0AB-4F01-8607-C83E02F97C5E}">
      <dgm:prSet/>
      <dgm:spPr/>
      <dgm:t>
        <a:bodyPr/>
        <a:lstStyle/>
        <a:p>
          <a:endParaRPr lang="en-US"/>
        </a:p>
      </dgm:t>
    </dgm:pt>
    <dgm:pt modelId="{98BE4E1A-3D5A-4D39-9509-F0A9A9FA5843}" type="sibTrans" cxnId="{9EDEDB09-C0AB-4F01-8607-C83E02F97C5E}">
      <dgm:prSet/>
      <dgm:spPr/>
      <dgm:t>
        <a:bodyPr/>
        <a:lstStyle/>
        <a:p>
          <a:endParaRPr lang="en-US"/>
        </a:p>
      </dgm:t>
    </dgm:pt>
    <dgm:pt modelId="{40F5A88D-57CF-4B4D-96B8-79BFEE2A991C}" type="pres">
      <dgm:prSet presAssocID="{9DB6A499-7ABC-493F-872E-90F7212D0A51}" presName="Name0" presStyleCnt="0">
        <dgm:presLayoutVars>
          <dgm:chMax/>
          <dgm:chPref/>
          <dgm:dir/>
          <dgm:animLvl val="lvl"/>
        </dgm:presLayoutVars>
      </dgm:prSet>
      <dgm:spPr/>
      <dgm:t>
        <a:bodyPr/>
        <a:lstStyle/>
        <a:p>
          <a:pPr rtl="1"/>
          <a:endParaRPr lang="ar-SA"/>
        </a:p>
      </dgm:t>
    </dgm:pt>
    <dgm:pt modelId="{F2E3218B-7A93-44E4-8BAC-4C41FB5C684E}" type="pres">
      <dgm:prSet presAssocID="{486B4B15-3057-4687-8002-97ABE0848167}" presName="composite" presStyleCnt="0"/>
      <dgm:spPr/>
    </dgm:pt>
    <dgm:pt modelId="{05F3C4AA-2B52-4F9D-BF4B-9DD506F83898}" type="pres">
      <dgm:prSet presAssocID="{486B4B15-3057-4687-8002-97ABE0848167}" presName="ParentAccentShape" presStyleLbl="trBgShp" presStyleIdx="0" presStyleCnt="2"/>
      <dgm:spPr/>
    </dgm:pt>
    <dgm:pt modelId="{81E05320-960C-448F-B96E-6504DED0CB39}" type="pres">
      <dgm:prSet presAssocID="{486B4B15-3057-4687-8002-97ABE0848167}" presName="ParentText" presStyleLbl="revTx" presStyleIdx="0" presStyleCnt="2">
        <dgm:presLayoutVars>
          <dgm:chMax val="1"/>
          <dgm:chPref val="1"/>
          <dgm:bulletEnabled val="1"/>
        </dgm:presLayoutVars>
      </dgm:prSet>
      <dgm:spPr/>
      <dgm:t>
        <a:bodyPr/>
        <a:lstStyle/>
        <a:p>
          <a:pPr rtl="1"/>
          <a:endParaRPr lang="ar-SA"/>
        </a:p>
      </dgm:t>
    </dgm:pt>
    <dgm:pt modelId="{A9E48A57-E2D6-4BFA-8D05-70E71D3E0EA3}" type="pres">
      <dgm:prSet presAssocID="{486B4B15-3057-4687-8002-97ABE0848167}" presName="ChildText" presStyleLbl="revTx" presStyleIdx="1" presStyleCnt="2" custScaleX="117803" custScaleY="75788" custLinFactNeighborX="2190" custLinFactNeighborY="6190">
        <dgm:presLayoutVars>
          <dgm:chMax val="0"/>
          <dgm:chPref val="0"/>
        </dgm:presLayoutVars>
      </dgm:prSet>
      <dgm:spPr/>
      <dgm:t>
        <a:bodyPr/>
        <a:lstStyle/>
        <a:p>
          <a:endParaRPr lang="en-US"/>
        </a:p>
      </dgm:t>
    </dgm:pt>
    <dgm:pt modelId="{EDB55F16-560D-49E9-B202-6AA9B437BEB2}" type="pres">
      <dgm:prSet presAssocID="{486B4B15-3057-4687-8002-97ABE0848167}" presName="ChildAccentShape" presStyleLbl="trBgShp" presStyleIdx="1" presStyleCnt="2"/>
      <dgm:spPr/>
    </dgm:pt>
    <dgm:pt modelId="{29459574-372E-4B2D-9571-F8F112F0AE09}" type="pres">
      <dgm:prSet presAssocID="{486B4B15-3057-4687-8002-97ABE0848167}" presName="Image" presStyleLbl="alignImgPlace1" presStyleIdx="0" presStyleCnt="1" custLinFactNeighborX="-16240" custLinFactNeighborY="-3569"/>
      <dgm:spPr>
        <a:blipFill>
          <a:blip xmlns:r="http://schemas.openxmlformats.org/officeDocument/2006/relationships" r:embed="rId1">
            <a:extLst>
              <a:ext uri="{28A0092B-C50C-407E-A947-70E740481C1C}">
                <a14:useLocalDpi xmlns:a14="http://schemas.microsoft.com/office/drawing/2010/main" xmlns="" val="0"/>
              </a:ext>
            </a:extLst>
          </a:blip>
          <a:srcRect/>
          <a:stretch>
            <a:fillRect l="-3000" r="-3000"/>
          </a:stretch>
        </a:blipFill>
      </dgm:spPr>
    </dgm:pt>
  </dgm:ptLst>
  <dgm:cxnLst>
    <dgm:cxn modelId="{C4C5B071-C0B1-442A-8DA0-4971FD015AB9}" type="presOf" srcId="{A16B6F66-5643-4015-9720-BC38797C6DD6}" destId="{A9E48A57-E2D6-4BFA-8D05-70E71D3E0EA3}" srcOrd="0" destOrd="0" presId="urn:microsoft.com/office/officeart/2009/3/layout/SnapshotPictureList"/>
    <dgm:cxn modelId="{03D7AC1B-1331-4812-B820-514B2EC018DD}" srcId="{9DB6A499-7ABC-493F-872E-90F7212D0A51}" destId="{486B4B15-3057-4687-8002-97ABE0848167}" srcOrd="0" destOrd="0" parTransId="{0B077408-B501-40B2-A610-3A439BAE0A61}" sibTransId="{3FA9930E-D3CB-42CF-A41C-3C5EBADF076C}"/>
    <dgm:cxn modelId="{9EDEDB09-C0AB-4F01-8607-C83E02F97C5E}" srcId="{486B4B15-3057-4687-8002-97ABE0848167}" destId="{A16B6F66-5643-4015-9720-BC38797C6DD6}" srcOrd="0" destOrd="0" parTransId="{29274780-FDE4-4467-8E87-63C59DAADC61}" sibTransId="{98BE4E1A-3D5A-4D39-9509-F0A9A9FA5843}"/>
    <dgm:cxn modelId="{3DB4F0FD-B185-4B70-BD09-23AE3FFBB1B3}" type="presOf" srcId="{9DB6A499-7ABC-493F-872E-90F7212D0A51}" destId="{40F5A88D-57CF-4B4D-96B8-79BFEE2A991C}" srcOrd="0" destOrd="0" presId="urn:microsoft.com/office/officeart/2009/3/layout/SnapshotPictureList"/>
    <dgm:cxn modelId="{B96D728D-72B5-4986-A024-B6CDC22CA534}" type="presOf" srcId="{486B4B15-3057-4687-8002-97ABE0848167}" destId="{81E05320-960C-448F-B96E-6504DED0CB39}" srcOrd="0" destOrd="0" presId="urn:microsoft.com/office/officeart/2009/3/layout/SnapshotPictureList"/>
    <dgm:cxn modelId="{CCC09D52-04A1-4252-ACDC-C67F2220A9C0}" type="presParOf" srcId="{40F5A88D-57CF-4B4D-96B8-79BFEE2A991C}" destId="{F2E3218B-7A93-44E4-8BAC-4C41FB5C684E}" srcOrd="0" destOrd="0" presId="urn:microsoft.com/office/officeart/2009/3/layout/SnapshotPictureList"/>
    <dgm:cxn modelId="{E1690ABD-641B-4F8A-BA8F-6934B6D51784}" type="presParOf" srcId="{F2E3218B-7A93-44E4-8BAC-4C41FB5C684E}" destId="{05F3C4AA-2B52-4F9D-BF4B-9DD506F83898}" srcOrd="0" destOrd="0" presId="urn:microsoft.com/office/officeart/2009/3/layout/SnapshotPictureList"/>
    <dgm:cxn modelId="{D539519C-39B1-47DF-BB3C-06CCEEC1975B}" type="presParOf" srcId="{F2E3218B-7A93-44E4-8BAC-4C41FB5C684E}" destId="{81E05320-960C-448F-B96E-6504DED0CB39}" srcOrd="1" destOrd="0" presId="urn:microsoft.com/office/officeart/2009/3/layout/SnapshotPictureList"/>
    <dgm:cxn modelId="{90D415C3-65AD-4421-A347-605CD482E8AD}" type="presParOf" srcId="{F2E3218B-7A93-44E4-8BAC-4C41FB5C684E}" destId="{A9E48A57-E2D6-4BFA-8D05-70E71D3E0EA3}" srcOrd="2" destOrd="0" presId="urn:microsoft.com/office/officeart/2009/3/layout/SnapshotPictureList"/>
    <dgm:cxn modelId="{095A7883-9031-460D-8993-21C888932DD4}" type="presParOf" srcId="{F2E3218B-7A93-44E4-8BAC-4C41FB5C684E}" destId="{EDB55F16-560D-49E9-B202-6AA9B437BEB2}" srcOrd="3" destOrd="0" presId="urn:microsoft.com/office/officeart/2009/3/layout/SnapshotPictureList"/>
    <dgm:cxn modelId="{6C8A5B4B-9DBE-406A-A78E-8C15E7611FB2}" type="presParOf" srcId="{F2E3218B-7A93-44E4-8BAC-4C41FB5C684E}" destId="{29459574-372E-4B2D-9571-F8F112F0AE09}" srcOrd="4" destOrd="0" presId="urn:microsoft.com/office/officeart/2009/3/layout/Snapshot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56772-7128-43D5-A720-604AC95CC1C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B0310C1-0245-4739-9D32-5E38D42397DD}">
      <dgm:prSet phldrT="[Text]"/>
      <dgm:spPr/>
      <dgm:t>
        <a:bodyPr/>
        <a:lstStyle/>
        <a:p>
          <a:r>
            <a:rPr lang="en-US" b="0" dirty="0" err="1" smtClean="0"/>
            <a:t>saudi_fda</a:t>
          </a:r>
          <a:endParaRPr lang="en-US" dirty="0"/>
        </a:p>
      </dgm:t>
    </dgm:pt>
    <dgm:pt modelId="{1923EC60-BD78-4E7D-B898-2E36F8C10BCC}" type="parTrans" cxnId="{4B4742B7-D0C7-42A5-BB9F-92DA86D2147B}">
      <dgm:prSet/>
      <dgm:spPr/>
      <dgm:t>
        <a:bodyPr/>
        <a:lstStyle/>
        <a:p>
          <a:endParaRPr lang="en-US"/>
        </a:p>
      </dgm:t>
    </dgm:pt>
    <dgm:pt modelId="{4CF66DA7-49DD-4A82-860B-69917ECC6F8B}" type="sibTrans" cxnId="{4B4742B7-D0C7-42A5-BB9F-92DA86D2147B}">
      <dgm:prSet/>
      <dgm:spPr/>
      <dgm:t>
        <a:bodyPr/>
        <a:lstStyle/>
        <a:p>
          <a:endParaRPr lang="en-US"/>
        </a:p>
      </dgm:t>
    </dgm:pt>
    <dgm:pt modelId="{8757376D-51B9-4938-B52A-6641F8A663EC}">
      <dgm:prSet phldrT="[Text]"/>
      <dgm:spPr/>
      <dgm:t>
        <a:bodyPr/>
        <a:lstStyle/>
        <a:p>
          <a:r>
            <a:rPr lang="en-US" b="0" dirty="0" err="1" smtClean="0"/>
            <a:t>saudi_fda</a:t>
          </a:r>
          <a:endParaRPr lang="en-US" dirty="0"/>
        </a:p>
      </dgm:t>
    </dgm:pt>
    <dgm:pt modelId="{B5085B32-18C8-412B-B2B5-4CBE25B00131}" type="parTrans" cxnId="{1B839A20-BE96-4144-A135-7CDF80701A6A}">
      <dgm:prSet/>
      <dgm:spPr/>
      <dgm:t>
        <a:bodyPr/>
        <a:lstStyle/>
        <a:p>
          <a:endParaRPr lang="en-US"/>
        </a:p>
      </dgm:t>
    </dgm:pt>
    <dgm:pt modelId="{D9F2AD65-BA40-4128-A65F-D873FA4DA051}" type="sibTrans" cxnId="{1B839A20-BE96-4144-A135-7CDF80701A6A}">
      <dgm:prSet/>
      <dgm:spPr/>
      <dgm:t>
        <a:bodyPr/>
        <a:lstStyle/>
        <a:p>
          <a:endParaRPr lang="en-US"/>
        </a:p>
      </dgm:t>
    </dgm:pt>
    <dgm:pt modelId="{FE41E307-E5AA-42EA-9B0A-20DBFC3241DF}">
      <dgm:prSet phldrT="[Text]"/>
      <dgm:spPr/>
      <dgm:t>
        <a:bodyPr/>
        <a:lstStyle/>
        <a:p>
          <a:r>
            <a:rPr lang="en-US" b="0" dirty="0" err="1" smtClean="0"/>
            <a:t>saudi_fda</a:t>
          </a:r>
          <a:endParaRPr lang="en-US" dirty="0"/>
        </a:p>
      </dgm:t>
    </dgm:pt>
    <dgm:pt modelId="{277B261A-8355-407C-BF7D-B167FB86883A}" type="parTrans" cxnId="{4C5AA402-1F35-40BD-93B1-F309B55B5CD9}">
      <dgm:prSet/>
      <dgm:spPr/>
      <dgm:t>
        <a:bodyPr/>
        <a:lstStyle/>
        <a:p>
          <a:endParaRPr lang="en-US"/>
        </a:p>
      </dgm:t>
    </dgm:pt>
    <dgm:pt modelId="{E0AD14FC-CE0E-4C34-BAAF-C808281B68BE}" type="sibTrans" cxnId="{4C5AA402-1F35-40BD-93B1-F309B55B5CD9}">
      <dgm:prSet/>
      <dgm:spPr/>
      <dgm:t>
        <a:bodyPr/>
        <a:lstStyle/>
        <a:p>
          <a:endParaRPr lang="en-US"/>
        </a:p>
      </dgm:t>
    </dgm:pt>
    <dgm:pt modelId="{D8499A3B-2050-4A4D-8D36-6167D53071C8}" type="pres">
      <dgm:prSet presAssocID="{47156772-7128-43D5-A720-604AC95CC1CB}" presName="Name0" presStyleCnt="0">
        <dgm:presLayoutVars>
          <dgm:dir/>
          <dgm:resizeHandles val="exact"/>
        </dgm:presLayoutVars>
      </dgm:prSet>
      <dgm:spPr/>
      <dgm:t>
        <a:bodyPr/>
        <a:lstStyle/>
        <a:p>
          <a:endParaRPr lang="en-US"/>
        </a:p>
      </dgm:t>
    </dgm:pt>
    <dgm:pt modelId="{EA86C90D-F196-42A4-A7F4-AD4207FB1D66}" type="pres">
      <dgm:prSet presAssocID="{3B0310C1-0245-4739-9D32-5E38D42397DD}" presName="composite" presStyleCnt="0"/>
      <dgm:spPr/>
    </dgm:pt>
    <dgm:pt modelId="{7C0B713C-A560-47A3-90FD-F19C53042105}" type="pres">
      <dgm:prSet presAssocID="{3B0310C1-0245-4739-9D32-5E38D42397DD}" presName="rect1" presStyleLbl="trAlignAcc1" presStyleIdx="0" presStyleCnt="3">
        <dgm:presLayoutVars>
          <dgm:bulletEnabled val="1"/>
        </dgm:presLayoutVars>
      </dgm:prSet>
      <dgm:spPr/>
      <dgm:t>
        <a:bodyPr/>
        <a:lstStyle/>
        <a:p>
          <a:endParaRPr lang="en-US"/>
        </a:p>
      </dgm:t>
    </dgm:pt>
    <dgm:pt modelId="{7A841F53-1A35-4BF0-A4DF-293B62AAA365}" type="pres">
      <dgm:prSet presAssocID="{3B0310C1-0245-4739-9D32-5E38D42397DD}" presName="rect2" presStyleLbl="fgImgPlace1" presStyleIdx="0" presStyleCnt="3" custScaleY="103546"/>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pt>
    <dgm:pt modelId="{987C47FD-6FDD-4CF8-8E81-D4D54DCE2A54}" type="pres">
      <dgm:prSet presAssocID="{4CF66DA7-49DD-4A82-860B-69917ECC6F8B}" presName="sibTrans" presStyleCnt="0"/>
      <dgm:spPr/>
    </dgm:pt>
    <dgm:pt modelId="{DCEE4478-4D53-41F6-B2B9-E9656BBE49A7}" type="pres">
      <dgm:prSet presAssocID="{8757376D-51B9-4938-B52A-6641F8A663EC}" presName="composite" presStyleCnt="0"/>
      <dgm:spPr/>
    </dgm:pt>
    <dgm:pt modelId="{7E304029-D113-437B-9D69-02E1737BCADB}" type="pres">
      <dgm:prSet presAssocID="{8757376D-51B9-4938-B52A-6641F8A663EC}" presName="rect1" presStyleLbl="trAlignAcc1" presStyleIdx="1" presStyleCnt="3">
        <dgm:presLayoutVars>
          <dgm:bulletEnabled val="1"/>
        </dgm:presLayoutVars>
      </dgm:prSet>
      <dgm:spPr/>
      <dgm:t>
        <a:bodyPr/>
        <a:lstStyle/>
        <a:p>
          <a:endParaRPr lang="en-US"/>
        </a:p>
      </dgm:t>
    </dgm:pt>
    <dgm:pt modelId="{0F4FF8D4-935B-429B-A87A-AD44B5EDB997}" type="pres">
      <dgm:prSet presAssocID="{8757376D-51B9-4938-B52A-6641F8A663EC}"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25000" r="-25000"/>
          </a:stretch>
        </a:blipFill>
      </dgm:spPr>
    </dgm:pt>
    <dgm:pt modelId="{B40E9F29-2712-4CE0-8E4F-35D0622A77E7}" type="pres">
      <dgm:prSet presAssocID="{D9F2AD65-BA40-4128-A65F-D873FA4DA051}" presName="sibTrans" presStyleCnt="0"/>
      <dgm:spPr/>
    </dgm:pt>
    <dgm:pt modelId="{87BC09CD-DA5D-4BB7-A521-9B48CA05AAD3}" type="pres">
      <dgm:prSet presAssocID="{FE41E307-E5AA-42EA-9B0A-20DBFC3241DF}" presName="composite" presStyleCnt="0"/>
      <dgm:spPr/>
    </dgm:pt>
    <dgm:pt modelId="{B1F00451-3E7F-43E1-B166-09DD9E48100A}" type="pres">
      <dgm:prSet presAssocID="{FE41E307-E5AA-42EA-9B0A-20DBFC3241DF}" presName="rect1" presStyleLbl="trAlignAcc1" presStyleIdx="2" presStyleCnt="3">
        <dgm:presLayoutVars>
          <dgm:bulletEnabled val="1"/>
        </dgm:presLayoutVars>
      </dgm:prSet>
      <dgm:spPr/>
      <dgm:t>
        <a:bodyPr/>
        <a:lstStyle/>
        <a:p>
          <a:endParaRPr lang="en-US"/>
        </a:p>
      </dgm:t>
    </dgm:pt>
    <dgm:pt modelId="{78DA5A4E-EB28-400B-9720-D9E73837A88E}" type="pres">
      <dgm:prSet presAssocID="{FE41E307-E5AA-42EA-9B0A-20DBFC3241DF}"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25000" r="-25000"/>
          </a:stretch>
        </a:blipFill>
      </dgm:spPr>
      <dgm:t>
        <a:bodyPr/>
        <a:lstStyle/>
        <a:p>
          <a:endParaRPr lang="en-US"/>
        </a:p>
      </dgm:t>
    </dgm:pt>
  </dgm:ptLst>
  <dgm:cxnLst>
    <dgm:cxn modelId="{F28CB932-0BEB-4DD0-AA0F-1CCE4F1F39F4}" type="presOf" srcId="{FE41E307-E5AA-42EA-9B0A-20DBFC3241DF}" destId="{B1F00451-3E7F-43E1-B166-09DD9E48100A}" srcOrd="0" destOrd="0" presId="urn:microsoft.com/office/officeart/2008/layout/PictureStrips"/>
    <dgm:cxn modelId="{9C69F8C9-08C5-4C27-9A95-2113AE55E940}" type="presOf" srcId="{8757376D-51B9-4938-B52A-6641F8A663EC}" destId="{7E304029-D113-437B-9D69-02E1737BCADB}" srcOrd="0" destOrd="0" presId="urn:microsoft.com/office/officeart/2008/layout/PictureStrips"/>
    <dgm:cxn modelId="{4B4742B7-D0C7-42A5-BB9F-92DA86D2147B}" srcId="{47156772-7128-43D5-A720-604AC95CC1CB}" destId="{3B0310C1-0245-4739-9D32-5E38D42397DD}" srcOrd="0" destOrd="0" parTransId="{1923EC60-BD78-4E7D-B898-2E36F8C10BCC}" sibTransId="{4CF66DA7-49DD-4A82-860B-69917ECC6F8B}"/>
    <dgm:cxn modelId="{1B839A20-BE96-4144-A135-7CDF80701A6A}" srcId="{47156772-7128-43D5-A720-604AC95CC1CB}" destId="{8757376D-51B9-4938-B52A-6641F8A663EC}" srcOrd="1" destOrd="0" parTransId="{B5085B32-18C8-412B-B2B5-4CBE25B00131}" sibTransId="{D9F2AD65-BA40-4128-A65F-D873FA4DA051}"/>
    <dgm:cxn modelId="{585CADAF-F100-4C8A-93A9-46B37F9D19F5}" type="presOf" srcId="{47156772-7128-43D5-A720-604AC95CC1CB}" destId="{D8499A3B-2050-4A4D-8D36-6167D53071C8}" srcOrd="0" destOrd="0" presId="urn:microsoft.com/office/officeart/2008/layout/PictureStrips"/>
    <dgm:cxn modelId="{969533F9-6B40-4DA1-82B7-77A399D94368}" type="presOf" srcId="{3B0310C1-0245-4739-9D32-5E38D42397DD}" destId="{7C0B713C-A560-47A3-90FD-F19C53042105}" srcOrd="0" destOrd="0" presId="urn:microsoft.com/office/officeart/2008/layout/PictureStrips"/>
    <dgm:cxn modelId="{4C5AA402-1F35-40BD-93B1-F309B55B5CD9}" srcId="{47156772-7128-43D5-A720-604AC95CC1CB}" destId="{FE41E307-E5AA-42EA-9B0A-20DBFC3241DF}" srcOrd="2" destOrd="0" parTransId="{277B261A-8355-407C-BF7D-B167FB86883A}" sibTransId="{E0AD14FC-CE0E-4C34-BAAF-C808281B68BE}"/>
    <dgm:cxn modelId="{232322C4-F130-43B6-9EFF-39EEC8F67C02}" type="presParOf" srcId="{D8499A3B-2050-4A4D-8D36-6167D53071C8}" destId="{EA86C90D-F196-42A4-A7F4-AD4207FB1D66}" srcOrd="0" destOrd="0" presId="urn:microsoft.com/office/officeart/2008/layout/PictureStrips"/>
    <dgm:cxn modelId="{D21A1FC4-5AD2-4485-B4C6-69797875603B}" type="presParOf" srcId="{EA86C90D-F196-42A4-A7F4-AD4207FB1D66}" destId="{7C0B713C-A560-47A3-90FD-F19C53042105}" srcOrd="0" destOrd="0" presId="urn:microsoft.com/office/officeart/2008/layout/PictureStrips"/>
    <dgm:cxn modelId="{4EE85396-A165-4408-8F14-7CB1C4AF0D4D}" type="presParOf" srcId="{EA86C90D-F196-42A4-A7F4-AD4207FB1D66}" destId="{7A841F53-1A35-4BF0-A4DF-293B62AAA365}" srcOrd="1" destOrd="0" presId="urn:microsoft.com/office/officeart/2008/layout/PictureStrips"/>
    <dgm:cxn modelId="{DF257D53-672C-4136-B762-9C144967E936}" type="presParOf" srcId="{D8499A3B-2050-4A4D-8D36-6167D53071C8}" destId="{987C47FD-6FDD-4CF8-8E81-D4D54DCE2A54}" srcOrd="1" destOrd="0" presId="urn:microsoft.com/office/officeart/2008/layout/PictureStrips"/>
    <dgm:cxn modelId="{E8FA492B-938B-4F48-A469-F7AB62A3EBF3}" type="presParOf" srcId="{D8499A3B-2050-4A4D-8D36-6167D53071C8}" destId="{DCEE4478-4D53-41F6-B2B9-E9656BBE49A7}" srcOrd="2" destOrd="0" presId="urn:microsoft.com/office/officeart/2008/layout/PictureStrips"/>
    <dgm:cxn modelId="{19D8DEE1-8E4B-4BA7-9A38-A133BE8CB1BA}" type="presParOf" srcId="{DCEE4478-4D53-41F6-B2B9-E9656BBE49A7}" destId="{7E304029-D113-437B-9D69-02E1737BCADB}" srcOrd="0" destOrd="0" presId="urn:microsoft.com/office/officeart/2008/layout/PictureStrips"/>
    <dgm:cxn modelId="{5C6BC236-E123-46B5-8EBF-C8B04C22579C}" type="presParOf" srcId="{DCEE4478-4D53-41F6-B2B9-E9656BBE49A7}" destId="{0F4FF8D4-935B-429B-A87A-AD44B5EDB997}" srcOrd="1" destOrd="0" presId="urn:microsoft.com/office/officeart/2008/layout/PictureStrips"/>
    <dgm:cxn modelId="{0B804644-D8BB-4019-9A94-F87BEF86D1EB}" type="presParOf" srcId="{D8499A3B-2050-4A4D-8D36-6167D53071C8}" destId="{B40E9F29-2712-4CE0-8E4F-35D0622A77E7}" srcOrd="3" destOrd="0" presId="urn:microsoft.com/office/officeart/2008/layout/PictureStrips"/>
    <dgm:cxn modelId="{8C0B5F89-3310-4C43-B0D1-D37ED2545EDF}" type="presParOf" srcId="{D8499A3B-2050-4A4D-8D36-6167D53071C8}" destId="{87BC09CD-DA5D-4BB7-A521-9B48CA05AAD3}" srcOrd="4" destOrd="0" presId="urn:microsoft.com/office/officeart/2008/layout/PictureStrips"/>
    <dgm:cxn modelId="{87FA5217-15EF-4A17-9E25-6781C6255C92}" type="presParOf" srcId="{87BC09CD-DA5D-4BB7-A521-9B48CA05AAD3}" destId="{B1F00451-3E7F-43E1-B166-09DD9E48100A}" srcOrd="0" destOrd="0" presId="urn:microsoft.com/office/officeart/2008/layout/PictureStrips"/>
    <dgm:cxn modelId="{617C47D7-6DBA-47DA-B1B0-1B8F650744D1}" type="presParOf" srcId="{87BC09CD-DA5D-4BB7-A521-9B48CA05AAD3}" destId="{78DA5A4E-EB28-400B-9720-D9E73837A88E}"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E994F-0DFF-449B-949A-633A24F0A79A}">
      <dsp:nvSpPr>
        <dsp:cNvPr id="0" name=""/>
        <dsp:cNvSpPr/>
      </dsp:nvSpPr>
      <dsp:spPr>
        <a:xfrm>
          <a:off x="2628192" y="2359093"/>
          <a:ext cx="2657048" cy="265748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3AED4-0679-41C9-AEC5-782B24B3B8E3}">
      <dsp:nvSpPr>
        <dsp:cNvPr id="0" name=""/>
        <dsp:cNvSpPr/>
      </dsp:nvSpPr>
      <dsp:spPr>
        <a:xfrm>
          <a:off x="4322976" y="402085"/>
          <a:ext cx="789123" cy="788617"/>
        </a:xfrm>
        <a:prstGeom prst="donut">
          <a:avLst>
            <a:gd name="adj" fmla="val 7460"/>
          </a:avLst>
        </a:prstGeom>
        <a:solidFill>
          <a:schemeClr val="accent2">
            <a:hueOff val="-266365"/>
            <a:satOff val="-117"/>
            <a:lumOff val="314"/>
            <a:alphaOff val="0"/>
          </a:schemeClr>
        </a:solidFill>
        <a:ln w="15875" cap="flat" cmpd="sng" algn="ctr">
          <a:solidFill>
            <a:schemeClr val="accent2">
              <a:hueOff val="-266365"/>
              <a:satOff val="-117"/>
              <a:lumOff val="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33155-1476-42D1-A276-B6FDB43C8D7D}">
      <dsp:nvSpPr>
        <dsp:cNvPr id="0" name=""/>
        <dsp:cNvSpPr/>
      </dsp:nvSpPr>
      <dsp:spPr>
        <a:xfrm>
          <a:off x="2730300" y="2461073"/>
          <a:ext cx="2453941" cy="24535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4F424-DBF9-4938-A0C0-1BDCB267D926}">
      <dsp:nvSpPr>
        <dsp:cNvPr id="0" name=""/>
        <dsp:cNvSpPr/>
      </dsp:nvSpPr>
      <dsp:spPr>
        <a:xfrm>
          <a:off x="5478359" y="2861150"/>
          <a:ext cx="1390677" cy="1390347"/>
        </a:xfrm>
        <a:prstGeom prst="ellipse">
          <a:avLst/>
        </a:prstGeom>
        <a:solidFill>
          <a:schemeClr val="accent2">
            <a:hueOff val="-532730"/>
            <a:satOff val="-234"/>
            <a:lumOff val="628"/>
            <a:alphaOff val="0"/>
          </a:schemeClr>
        </a:solidFill>
        <a:ln w="15875" cap="flat" cmpd="sng" algn="ctr">
          <a:solidFill>
            <a:schemeClr val="accent2">
              <a:hueOff val="-532730"/>
              <a:satOff val="-234"/>
              <a:lumOff val="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B2C2-DC6C-4E0D-B15C-922B9EFF17A9}">
      <dsp:nvSpPr>
        <dsp:cNvPr id="0" name=""/>
        <dsp:cNvSpPr/>
      </dsp:nvSpPr>
      <dsp:spPr>
        <a:xfrm>
          <a:off x="5560490" y="2943288"/>
          <a:ext cx="1226415" cy="12265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AE181-2B7A-402F-AC3D-30025F1FB5B3}">
      <dsp:nvSpPr>
        <dsp:cNvPr id="0" name=""/>
        <dsp:cNvSpPr/>
      </dsp:nvSpPr>
      <dsp:spPr>
        <a:xfrm>
          <a:off x="4934519" y="898605"/>
          <a:ext cx="1782464" cy="1783040"/>
        </a:xfrm>
        <a:prstGeom prst="ellipse">
          <a:avLst/>
        </a:prstGeom>
        <a:solidFill>
          <a:schemeClr val="accent2">
            <a:hueOff val="-799094"/>
            <a:satOff val="-352"/>
            <a:lumOff val="941"/>
            <a:alphaOff val="0"/>
          </a:schemeClr>
        </a:solidFill>
        <a:ln w="15875" cap="flat" cmpd="sng" algn="ctr">
          <a:solidFill>
            <a:schemeClr val="accent2">
              <a:hueOff val="-799094"/>
              <a:satOff val="-352"/>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C7BF5-B744-4C0A-95E2-AA79C553ADF6}">
      <dsp:nvSpPr>
        <dsp:cNvPr id="0" name=""/>
        <dsp:cNvSpPr/>
      </dsp:nvSpPr>
      <dsp:spPr>
        <a:xfrm>
          <a:off x="6425086" y="460689"/>
          <a:ext cx="583796" cy="584195"/>
        </a:xfrm>
        <a:prstGeom prst="donut">
          <a:avLst>
            <a:gd name="adj" fmla="val 7460"/>
          </a:avLst>
        </a:prstGeom>
        <a:solidFill>
          <a:schemeClr val="accent2">
            <a:hueOff val="-1065459"/>
            <a:satOff val="-469"/>
            <a:lumOff val="1255"/>
            <a:alphaOff val="0"/>
          </a:schemeClr>
        </a:solidFill>
        <a:ln w="15875" cap="flat" cmpd="sng" algn="ctr">
          <a:solidFill>
            <a:schemeClr val="accent2">
              <a:hueOff val="-1065459"/>
              <a:satOff val="-469"/>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85E46-7050-4029-9DEA-2FDEB2738F98}">
      <dsp:nvSpPr>
        <dsp:cNvPr id="0" name=""/>
        <dsp:cNvSpPr/>
      </dsp:nvSpPr>
      <dsp:spPr>
        <a:xfrm>
          <a:off x="7009991" y="4257496"/>
          <a:ext cx="438401" cy="437915"/>
        </a:xfrm>
        <a:prstGeom prst="donut">
          <a:avLst>
            <a:gd name="adj" fmla="val 7460"/>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11349-4E37-437E-837F-B5B1E6C7FB63}">
      <dsp:nvSpPr>
        <dsp:cNvPr id="0" name=""/>
        <dsp:cNvSpPr/>
      </dsp:nvSpPr>
      <dsp:spPr>
        <a:xfrm>
          <a:off x="5028859" y="992741"/>
          <a:ext cx="1594895" cy="15947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0" r="-9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8DDD9C-E7AC-4B81-BC2B-7E56A61C373B}">
      <dsp:nvSpPr>
        <dsp:cNvPr id="0" name=""/>
        <dsp:cNvSpPr/>
      </dsp:nvSpPr>
      <dsp:spPr>
        <a:xfrm>
          <a:off x="0" y="992741"/>
          <a:ext cx="3943397" cy="1280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 numCol="1" spcCol="1270" anchor="b" anchorCtr="0">
          <a:noAutofit/>
        </a:bodyPr>
        <a:lstStyle/>
        <a:p>
          <a:pPr lvl="0" algn="r" defTabSz="2667000">
            <a:lnSpc>
              <a:spcPct val="90000"/>
            </a:lnSpc>
            <a:spcBef>
              <a:spcPct val="0"/>
            </a:spcBef>
            <a:spcAft>
              <a:spcPct val="35000"/>
            </a:spcAft>
          </a:pPr>
          <a:r>
            <a:rPr lang="ar-SA" sz="6000" b="1" kern="1200" dirty="0" smtClean="0">
              <a:solidFill>
                <a:srgbClr val="C00000"/>
              </a:solidFill>
            </a:rPr>
            <a:t>الدواء</a:t>
          </a:r>
          <a:endParaRPr lang="en-US" sz="6000" b="1" kern="1200" dirty="0">
            <a:solidFill>
              <a:srgbClr val="C00000"/>
            </a:solidFill>
          </a:endParaRPr>
        </a:p>
      </dsp:txBody>
      <dsp:txXfrm>
        <a:off x="0" y="992741"/>
        <a:ext cx="3943397" cy="1280522"/>
      </dsp:txXfrm>
    </dsp:sp>
    <dsp:sp modelId="{6695CF82-B79B-4782-A727-BAD26B1510CE}">
      <dsp:nvSpPr>
        <dsp:cNvPr id="0" name=""/>
        <dsp:cNvSpPr/>
      </dsp:nvSpPr>
      <dsp:spPr>
        <a:xfrm>
          <a:off x="7155386" y="2943288"/>
          <a:ext cx="3943397" cy="122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2667000">
            <a:lnSpc>
              <a:spcPct val="90000"/>
            </a:lnSpc>
            <a:spcBef>
              <a:spcPct val="0"/>
            </a:spcBef>
            <a:spcAft>
              <a:spcPct val="35000"/>
            </a:spcAft>
          </a:pPr>
          <a:r>
            <a:rPr lang="ar-SA" sz="6000" b="1" kern="1200" dirty="0" smtClean="0">
              <a:solidFill>
                <a:schemeClr val="accent2">
                  <a:lumMod val="75000"/>
                </a:schemeClr>
              </a:solidFill>
            </a:rPr>
            <a:t>الأجهزة الطبية </a:t>
          </a:r>
          <a:endParaRPr lang="en-US" sz="6000" b="1" kern="1200" dirty="0">
            <a:solidFill>
              <a:schemeClr val="accent2">
                <a:lumMod val="75000"/>
              </a:schemeClr>
            </a:solidFill>
          </a:endParaRPr>
        </a:p>
      </dsp:txBody>
      <dsp:txXfrm>
        <a:off x="7155386" y="2943288"/>
        <a:ext cx="3943397" cy="1226532"/>
      </dsp:txXfrm>
    </dsp:sp>
    <dsp:sp modelId="{3DF11AD0-5169-4BC5-98E3-E0720A0DFB02}">
      <dsp:nvSpPr>
        <dsp:cNvPr id="0" name=""/>
        <dsp:cNvSpPr/>
      </dsp:nvSpPr>
      <dsp:spPr>
        <a:xfrm>
          <a:off x="7009991" y="992741"/>
          <a:ext cx="3943397" cy="159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2667000">
            <a:lnSpc>
              <a:spcPct val="90000"/>
            </a:lnSpc>
            <a:spcBef>
              <a:spcPct val="0"/>
            </a:spcBef>
            <a:spcAft>
              <a:spcPct val="35000"/>
            </a:spcAft>
          </a:pPr>
          <a:r>
            <a:rPr lang="ar-SA" sz="6000" b="1" kern="1200" dirty="0" smtClean="0">
              <a:solidFill>
                <a:srgbClr val="00B050"/>
              </a:solidFill>
            </a:rPr>
            <a:t>الغذاء</a:t>
          </a:r>
          <a:endParaRPr lang="en-US" sz="6000" b="1" kern="1200" dirty="0">
            <a:solidFill>
              <a:srgbClr val="00B050"/>
            </a:solidFill>
          </a:endParaRPr>
        </a:p>
      </dsp:txBody>
      <dsp:txXfrm>
        <a:off x="7009991" y="992741"/>
        <a:ext cx="3943397" cy="159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5F16-560D-49E9-B202-6AA9B437BEB2}">
      <dsp:nvSpPr>
        <dsp:cNvPr id="0" name=""/>
        <dsp:cNvSpPr/>
      </dsp:nvSpPr>
      <dsp:spPr>
        <a:xfrm>
          <a:off x="9714293" y="521643"/>
          <a:ext cx="234156" cy="433373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3C4AA-2B52-4F9D-BF4B-9DD506F83898}">
      <dsp:nvSpPr>
        <dsp:cNvPr id="0" name=""/>
        <dsp:cNvSpPr/>
      </dsp:nvSpPr>
      <dsp:spPr>
        <a:xfrm>
          <a:off x="344106" y="521643"/>
          <a:ext cx="6090031" cy="4333734"/>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59574-372E-4B2D-9571-F8F112F0AE09}">
      <dsp:nvSpPr>
        <dsp:cNvPr id="0" name=""/>
        <dsp:cNvSpPr/>
      </dsp:nvSpPr>
      <dsp:spPr>
        <a:xfrm>
          <a:off x="0" y="0"/>
          <a:ext cx="5855874" cy="40993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05320-960C-448F-B96E-6504DED0CB39}">
      <dsp:nvSpPr>
        <dsp:cNvPr id="0" name=""/>
        <dsp:cNvSpPr/>
      </dsp:nvSpPr>
      <dsp:spPr>
        <a:xfrm>
          <a:off x="582198" y="4103162"/>
          <a:ext cx="5617783" cy="51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6680" rIns="284480" bIns="106680" numCol="1" spcCol="1270" anchor="ctr" anchorCtr="0">
          <a:noAutofit/>
        </a:bodyPr>
        <a:lstStyle/>
        <a:p>
          <a:pPr lvl="0" algn="l" defTabSz="1244600">
            <a:lnSpc>
              <a:spcPct val="90000"/>
            </a:lnSpc>
            <a:spcBef>
              <a:spcPct val="0"/>
            </a:spcBef>
            <a:spcAft>
              <a:spcPct val="35000"/>
            </a:spcAft>
          </a:pPr>
          <a:r>
            <a:rPr lang="ar-SA" sz="2800" kern="1200" dirty="0" smtClean="0">
              <a:solidFill>
                <a:srgbClr val="0070C0"/>
              </a:solidFill>
              <a:cs typeface="AL-Mateen" pitchFamily="2" charset="-78"/>
            </a:rPr>
            <a:t>مهام قطاع الدواء </a:t>
          </a:r>
          <a:endParaRPr lang="en-US" sz="2800" kern="1200" dirty="0">
            <a:solidFill>
              <a:srgbClr val="0070C0"/>
            </a:solidFill>
            <a:cs typeface="AL-Mateen" pitchFamily="2" charset="-78"/>
          </a:endParaRPr>
        </a:p>
      </dsp:txBody>
      <dsp:txXfrm>
        <a:off x="582198" y="4103162"/>
        <a:ext cx="5617783" cy="514418"/>
      </dsp:txXfrm>
    </dsp:sp>
    <dsp:sp modelId="{A9E48A57-E2D6-4BFA-8D05-70E71D3E0EA3}">
      <dsp:nvSpPr>
        <dsp:cNvPr id="0" name=""/>
        <dsp:cNvSpPr/>
      </dsp:nvSpPr>
      <dsp:spPr>
        <a:xfrm>
          <a:off x="6495199" y="1314543"/>
          <a:ext cx="3279983" cy="328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2133600">
            <a:lnSpc>
              <a:spcPct val="90000"/>
            </a:lnSpc>
            <a:spcBef>
              <a:spcPct val="0"/>
            </a:spcBef>
            <a:spcAft>
              <a:spcPct val="35000"/>
            </a:spcAft>
          </a:pPr>
          <a:r>
            <a:rPr lang="ar-SA" sz="4800" kern="1200" dirty="0" smtClean="0">
              <a:solidFill>
                <a:srgbClr val="C00000"/>
              </a:solidFill>
              <a:cs typeface="AL-Mateen" pitchFamily="2" charset="-78"/>
            </a:rPr>
            <a:t>قطاع الدواء</a:t>
          </a:r>
        </a:p>
        <a:p>
          <a:pPr lvl="0" algn="l" defTabSz="2133600">
            <a:lnSpc>
              <a:spcPct val="90000"/>
            </a:lnSpc>
            <a:spcBef>
              <a:spcPct val="0"/>
            </a:spcBef>
            <a:spcAft>
              <a:spcPct val="35000"/>
            </a:spcAft>
          </a:pPr>
          <a:endParaRPr lang="ar-SA" sz="1900" kern="1200" dirty="0" smtClean="0"/>
        </a:p>
        <a:p>
          <a:pPr lvl="0" algn="ctr" defTabSz="2133600">
            <a:lnSpc>
              <a:spcPct val="90000"/>
            </a:lnSpc>
            <a:spcBef>
              <a:spcPct val="0"/>
            </a:spcBef>
            <a:spcAft>
              <a:spcPct val="35000"/>
            </a:spcAft>
          </a:pPr>
          <a:r>
            <a:rPr lang="ar-SA" sz="2000" kern="1200" dirty="0" smtClean="0">
              <a:cs typeface="AL-Mateen" pitchFamily="2" charset="-78"/>
            </a:rPr>
            <a:t>الهيئة العامة للغذاء و الدواء</a:t>
          </a:r>
          <a:r>
            <a:rPr lang="ar-SA" sz="2000" kern="1200" dirty="0" smtClean="0"/>
            <a:t> </a:t>
          </a:r>
          <a:endParaRPr lang="en-US" sz="2000" kern="1200" dirty="0"/>
        </a:p>
      </dsp:txBody>
      <dsp:txXfrm>
        <a:off x="6495199" y="1314543"/>
        <a:ext cx="3279983" cy="3284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713C-A560-47A3-90FD-F19C53042105}">
      <dsp:nvSpPr>
        <dsp:cNvPr id="0" name=""/>
        <dsp:cNvSpPr/>
      </dsp:nvSpPr>
      <dsp:spPr>
        <a:xfrm>
          <a:off x="185998" y="1062616"/>
          <a:ext cx="4407731" cy="1377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2970" tIns="240030" rIns="240030" bIns="240030" numCol="1" spcCol="1270" anchor="ctr" anchorCtr="0">
          <a:noAutofit/>
        </a:bodyPr>
        <a:lstStyle/>
        <a:p>
          <a:pPr lvl="0" algn="l" defTabSz="2800350">
            <a:lnSpc>
              <a:spcPct val="90000"/>
            </a:lnSpc>
            <a:spcBef>
              <a:spcPct val="0"/>
            </a:spcBef>
            <a:spcAft>
              <a:spcPct val="35000"/>
            </a:spcAft>
          </a:pPr>
          <a:r>
            <a:rPr lang="en-US" sz="6300" b="0" kern="1200" dirty="0" err="1" smtClean="0"/>
            <a:t>saudi_fda</a:t>
          </a:r>
          <a:endParaRPr lang="en-US" sz="6300" kern="1200" dirty="0"/>
        </a:p>
      </dsp:txBody>
      <dsp:txXfrm>
        <a:off x="185998" y="1062616"/>
        <a:ext cx="4407731" cy="1377416"/>
      </dsp:txXfrm>
    </dsp:sp>
    <dsp:sp modelId="{7A841F53-1A35-4BF0-A4DF-293B62AAA365}">
      <dsp:nvSpPr>
        <dsp:cNvPr id="0" name=""/>
        <dsp:cNvSpPr/>
      </dsp:nvSpPr>
      <dsp:spPr>
        <a:xfrm>
          <a:off x="2342" y="838013"/>
          <a:ext cx="964191" cy="14975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04029-D113-437B-9D69-02E1737BCADB}">
      <dsp:nvSpPr>
        <dsp:cNvPr id="0" name=""/>
        <dsp:cNvSpPr/>
      </dsp:nvSpPr>
      <dsp:spPr>
        <a:xfrm>
          <a:off x="5021380" y="1049795"/>
          <a:ext cx="4407731" cy="1377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2970" tIns="240030" rIns="240030" bIns="240030" numCol="1" spcCol="1270" anchor="ctr" anchorCtr="0">
          <a:noAutofit/>
        </a:bodyPr>
        <a:lstStyle/>
        <a:p>
          <a:pPr lvl="0" algn="l" defTabSz="2800350">
            <a:lnSpc>
              <a:spcPct val="90000"/>
            </a:lnSpc>
            <a:spcBef>
              <a:spcPct val="0"/>
            </a:spcBef>
            <a:spcAft>
              <a:spcPct val="35000"/>
            </a:spcAft>
          </a:pPr>
          <a:r>
            <a:rPr lang="en-US" sz="6300" b="0" kern="1200" dirty="0" err="1" smtClean="0"/>
            <a:t>saudi_fda</a:t>
          </a:r>
          <a:endParaRPr lang="en-US" sz="6300" kern="1200" dirty="0"/>
        </a:p>
      </dsp:txBody>
      <dsp:txXfrm>
        <a:off x="5021380" y="1049795"/>
        <a:ext cx="4407731" cy="1377416"/>
      </dsp:txXfrm>
    </dsp:sp>
    <dsp:sp modelId="{0F4FF8D4-935B-429B-A87A-AD44B5EDB997}">
      <dsp:nvSpPr>
        <dsp:cNvPr id="0" name=""/>
        <dsp:cNvSpPr/>
      </dsp:nvSpPr>
      <dsp:spPr>
        <a:xfrm>
          <a:off x="4837725" y="850834"/>
          <a:ext cx="964191" cy="144628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F00451-3E7F-43E1-B166-09DD9E48100A}">
      <dsp:nvSpPr>
        <dsp:cNvPr id="0" name=""/>
        <dsp:cNvSpPr/>
      </dsp:nvSpPr>
      <dsp:spPr>
        <a:xfrm>
          <a:off x="2603689" y="2796630"/>
          <a:ext cx="4407731" cy="1377416"/>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2970" tIns="240030" rIns="240030" bIns="240030" numCol="1" spcCol="1270" anchor="ctr" anchorCtr="0">
          <a:noAutofit/>
        </a:bodyPr>
        <a:lstStyle/>
        <a:p>
          <a:pPr lvl="0" algn="l" defTabSz="2800350">
            <a:lnSpc>
              <a:spcPct val="90000"/>
            </a:lnSpc>
            <a:spcBef>
              <a:spcPct val="0"/>
            </a:spcBef>
            <a:spcAft>
              <a:spcPct val="35000"/>
            </a:spcAft>
          </a:pPr>
          <a:r>
            <a:rPr lang="en-US" sz="6300" b="0" kern="1200" dirty="0" err="1" smtClean="0"/>
            <a:t>saudi_fda</a:t>
          </a:r>
          <a:endParaRPr lang="en-US" sz="6300" kern="1200" dirty="0"/>
        </a:p>
      </dsp:txBody>
      <dsp:txXfrm>
        <a:off x="2603689" y="2796630"/>
        <a:ext cx="4407731" cy="1377416"/>
      </dsp:txXfrm>
    </dsp:sp>
    <dsp:sp modelId="{78DA5A4E-EB28-400B-9720-D9E73837A88E}">
      <dsp:nvSpPr>
        <dsp:cNvPr id="0" name=""/>
        <dsp:cNvSpPr/>
      </dsp:nvSpPr>
      <dsp:spPr>
        <a:xfrm>
          <a:off x="2420033" y="2597670"/>
          <a:ext cx="964191" cy="144628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580EB-FDF2-478B-9872-49C0318467A0}" type="datetimeFigureOut">
              <a:rPr lang="en-US" smtClean="0"/>
              <a:pPr/>
              <a:t>4/12/2016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6E2B7-698C-495C-8F32-F1261E397112}" type="slidenum">
              <a:rPr lang="en-US" smtClean="0"/>
              <a:pPr/>
              <a:t>‹#›</a:t>
            </a:fld>
            <a:endParaRPr lang="en-US"/>
          </a:p>
        </p:txBody>
      </p:sp>
    </p:spTree>
    <p:extLst>
      <p:ext uri="{BB962C8B-B14F-4D97-AF65-F5344CB8AC3E}">
        <p14:creationId xmlns:p14="http://schemas.microsoft.com/office/powerpoint/2010/main" xmlns="" val="415021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utismspeaks.org/science/resources-programs/autism-treatment-network/tools-you-can-use/visual-suppor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smtClean="0">
                <a:solidFill>
                  <a:schemeClr val="tx1"/>
                </a:solidFill>
                <a:effectLst/>
              </a:rPr>
              <a:t>أنشئت الهيئة العامة للغذاء والدواء بموجب قرار مجلس الوزراء رقم (1) وتاريخ 7/1/1424هـ ؛ كهيئة مستقلة ذات شخصية اعتبارية وترتبط مباشره برئيس مجلس الوزراء ، وتناط بها جميع المهمات الإجرائية والتنفيذية والرقابية التي تقوم بها الجهات القائمة حاليا لضمان سلامة الغذاء والدواء للإنسان والحيوان وسلامة المستحضرات الحيوية والكيميائية وكذلك المنتجات الالكترونية التي تمس صحة الإنسان</a:t>
            </a:r>
          </a:p>
          <a:p>
            <a:endParaRPr lang="ar-SA" dirty="0" smtClean="0">
              <a:effectLst/>
            </a:endParaRPr>
          </a:p>
          <a:p>
            <a:pPr algn="just" rtl="1"/>
            <a:r>
              <a:rPr lang="ar-SA" sz="1200" b="1" dirty="0" smtClean="0"/>
              <a:t>الأهداف الرئيسة للهيئة </a:t>
            </a:r>
            <a:endParaRPr lang="ar-SA" sz="1200" dirty="0" smtClean="0"/>
          </a:p>
          <a:p>
            <a:pPr algn="just" rtl="1"/>
            <a:r>
              <a:rPr lang="ar-SA" sz="1200" dirty="0" smtClean="0"/>
              <a:t>إن الغرض الأساسي من إنشاء الهيئة هو القيام بتنظيم ومراقبة والإشراف على الغذاء والدواء والأجهزة الطبية والتشخيصية ووضع المواصفات القياسية الإلزامية لها سواء كانت مستوردة أو مصنعة محلياً، ويقع على عاتقها مراقبتها وفحصها في مختبراتها أو مختبرات الجهات الأخرى وتوعية المستهلك في كل ما يتعلق بالغذاء والدواء والأجهزة الطبية وكافة المنتجات والمستحضرات المتعلقة بذلك</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a:t>
            </a:fld>
            <a:endParaRPr lang="en-US"/>
          </a:p>
        </p:txBody>
      </p:sp>
    </p:spTree>
    <p:extLst>
      <p:ext uri="{BB962C8B-B14F-4D97-AF65-F5344CB8AC3E}">
        <p14:creationId xmlns:p14="http://schemas.microsoft.com/office/powerpoint/2010/main" xmlns="" val="306442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13</a:t>
            </a:fld>
            <a:endParaRPr lang="en-US"/>
          </a:p>
        </p:txBody>
      </p:sp>
    </p:spTree>
    <p:extLst>
      <p:ext uri="{BB962C8B-B14F-4D97-AF65-F5344CB8AC3E}">
        <p14:creationId xmlns:p14="http://schemas.microsoft.com/office/powerpoint/2010/main" xmlns="" val="8293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pill swallowing “lessons,” families can consider other behavioral strategies. Many of our families report success with the following:</a:t>
            </a:r>
          </a:p>
          <a:p>
            <a:r>
              <a:rPr lang="en-US" sz="1200" kern="1200" dirty="0" smtClean="0">
                <a:solidFill>
                  <a:schemeClr val="tx1"/>
                </a:solidFill>
                <a:effectLst/>
                <a:latin typeface="+mn-lt"/>
                <a:ea typeface="+mn-ea"/>
                <a:cs typeface="+mn-cs"/>
              </a:rPr>
              <a:t>* Pair a difficult task, like taking medicine, with a favorite activity like swinging, a little computer time or simply playing a favorite song.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Create a daily schedule that includes medicines.  Children with ASD often benefit from a predictable daily schedule. Including medicines in that schedule makes the task more predictable and your expectations clearer to your child.</a:t>
            </a:r>
          </a:p>
          <a:p>
            <a:r>
              <a:rPr lang="en-US" sz="1200" kern="1200" dirty="0" smtClean="0">
                <a:solidFill>
                  <a:schemeClr val="tx1"/>
                </a:solidFill>
                <a:effectLst/>
                <a:latin typeface="+mn-lt"/>
                <a:ea typeface="+mn-ea"/>
                <a:cs typeface="+mn-cs"/>
              </a:rPr>
              <a:t>* Use </a:t>
            </a:r>
            <a:r>
              <a:rPr lang="en-US" sz="1200" u="none" strike="noStrike" kern="1200" dirty="0" smtClean="0">
                <a:solidFill>
                  <a:schemeClr val="tx1"/>
                </a:solidFill>
                <a:effectLst/>
                <a:latin typeface="+mn-lt"/>
                <a:ea typeface="+mn-ea"/>
                <a:cs typeface="+mn-cs"/>
                <a:hlinkClick r:id="rId3"/>
              </a:rPr>
              <a:t>visual supports</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help a child understand the daily medicine routine. For instance, visual supports can help a child learn each important step to swallowing a pill and can even be used to help make the connecting between taking the medicine and getting to enjoy that favorite activity (by showing a picture of a child taking medicine paired with a picture of the activity). You can download the ATN’s free Visual Supports Tool Kit </a:t>
            </a:r>
            <a:r>
              <a:rPr lang="en-US" sz="1200" kern="1200" dirty="0" smtClean="0">
                <a:solidFill>
                  <a:schemeClr val="tx1"/>
                </a:solidFill>
                <a:effectLst/>
                <a:latin typeface="+mn-lt"/>
                <a:ea typeface="+mn-ea"/>
                <a:cs typeface="+mn-cs"/>
                <a:hlinkClick r:id="rId3"/>
              </a:rPr>
              <a:t>here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to make the medicine or supplement more acceptable – keeping in mind your child’s likes and dislikes. For instance, some supplements and medicines can be crushed and mixed with a favorite food such as applesauce or yogurt or a favorite drink such as apple juice</a:t>
            </a:r>
          </a:p>
          <a:p>
            <a:r>
              <a:rPr lang="en-US" sz="1200" kern="1200" dirty="0" smtClean="0">
                <a:solidFill>
                  <a:schemeClr val="tx1"/>
                </a:solidFill>
                <a:effectLst/>
                <a:latin typeface="+mn-lt"/>
                <a:ea typeface="+mn-ea"/>
                <a:cs typeface="+mn-cs"/>
              </a:rPr>
              <a:t>Other times crushing and mixing simply doesn’t work. If this is the case with an important medicine, consider working with your pharmacist and/or doctor to find an alternative medicine in a form or taste your child will accept.</a:t>
            </a:r>
          </a:p>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14</a:t>
            </a:fld>
            <a:endParaRPr lang="en-US"/>
          </a:p>
        </p:txBody>
      </p:sp>
    </p:spTree>
    <p:extLst>
      <p:ext uri="{BB962C8B-B14F-4D97-AF65-F5344CB8AC3E}">
        <p14:creationId xmlns:p14="http://schemas.microsoft.com/office/powerpoint/2010/main" xmlns="" val="320120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15</a:t>
            </a:fld>
            <a:endParaRPr lang="en-US"/>
          </a:p>
        </p:txBody>
      </p:sp>
    </p:spTree>
    <p:extLst>
      <p:ext uri="{BB962C8B-B14F-4D97-AF65-F5344CB8AC3E}">
        <p14:creationId xmlns:p14="http://schemas.microsoft.com/office/powerpoint/2010/main" xmlns="" val="292468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dirty="0" smtClean="0">
                <a:latin typeface="Calibri" panose="020F0502020204030204" pitchFamily="34" charset="0"/>
                <a:ea typeface="Calibri" panose="020F0502020204030204" pitchFamily="34" charset="0"/>
                <a:cs typeface="Arabic Typesetting" panose="03020402040406030203" pitchFamily="66" charset="-78"/>
              </a:rPr>
              <a:t>وقد حذرت هيئة الغذاء والدواء الامريكية من المنتجات التالية التي تدعي علاج او شفاء مرضى التوحد، حيث ان بعض هذه "العلاجات" تحمل مخاطر صحية كبيرة وتشمل</a:t>
            </a:r>
          </a:p>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16</a:t>
            </a:fld>
            <a:endParaRPr lang="en-US"/>
          </a:p>
        </p:txBody>
      </p:sp>
    </p:spTree>
    <p:extLst>
      <p:ext uri="{BB962C8B-B14F-4D97-AF65-F5344CB8AC3E}">
        <p14:creationId xmlns:p14="http://schemas.microsoft.com/office/powerpoint/2010/main" xmlns="" val="231150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Coody offers some quick tips to help you identify false or misleading claims. </a:t>
            </a:r>
          </a:p>
          <a:p>
            <a:r>
              <a:rPr lang="en-US" sz="1200" b="0" i="0" u="none" strike="noStrike" kern="1200" baseline="0" dirty="0" smtClean="0">
                <a:solidFill>
                  <a:schemeClr val="tx1"/>
                </a:solidFill>
                <a:latin typeface="+mn-lt"/>
                <a:ea typeface="+mn-ea"/>
                <a:cs typeface="+mn-cs"/>
              </a:rPr>
              <a:t>• Be suspicious of products that claim to treat a wide range of diseases. </a:t>
            </a:r>
          </a:p>
          <a:p>
            <a:r>
              <a:rPr lang="en-US" sz="1200" b="0" i="0" u="none" strike="noStrike" kern="1200" baseline="0" dirty="0" smtClean="0">
                <a:solidFill>
                  <a:schemeClr val="tx1"/>
                </a:solidFill>
                <a:latin typeface="+mn-lt"/>
                <a:ea typeface="+mn-ea"/>
                <a:cs typeface="+mn-cs"/>
              </a:rPr>
              <a:t>• Personal testimonials are no substitute for scientific evidence. </a:t>
            </a:r>
          </a:p>
          <a:p>
            <a:r>
              <a:rPr lang="en-US" sz="1200" b="0" i="0" u="none" strike="noStrike" kern="1200" baseline="0" dirty="0" smtClean="0">
                <a:solidFill>
                  <a:schemeClr val="tx1"/>
                </a:solidFill>
                <a:latin typeface="+mn-lt"/>
                <a:ea typeface="+mn-ea"/>
                <a:cs typeface="+mn-cs"/>
              </a:rPr>
              <a:t>• Few diseases or conditions can be treated quickly, so be suspicious of any therapy claimed as a “quick fix.” </a:t>
            </a:r>
          </a:p>
          <a:p>
            <a:r>
              <a:rPr lang="en-US" sz="1200" b="0" i="0" u="none" strike="noStrike" kern="1200" baseline="0" dirty="0" smtClean="0">
                <a:solidFill>
                  <a:schemeClr val="tx1"/>
                </a:solidFill>
                <a:latin typeface="+mn-lt"/>
                <a:ea typeface="+mn-ea"/>
                <a:cs typeface="+mn-cs"/>
              </a:rPr>
              <a:t>• So-called “miracle cures,” which claim scientific breakthroughs and secret ingredients, may be a hoax. </a:t>
            </a:r>
            <a:endParaRPr lang="ar-SA" sz="1200" b="0" i="0" u="none" strike="noStrike" kern="1200" baseline="0" dirty="0" smtClean="0">
              <a:solidFill>
                <a:schemeClr val="tx1"/>
              </a:solidFill>
              <a:latin typeface="+mn-lt"/>
              <a:ea typeface="+mn-ea"/>
              <a:cs typeface="+mn-cs"/>
            </a:endParaRPr>
          </a:p>
          <a:p>
            <a:endParaRPr lang="ar-SA"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bot tom line is this—i f it’s an unproven or little known treatment, talk to your health care professional before buying or using these products </a:t>
            </a:r>
            <a:endParaRPr lang="en-US" dirty="0" smtClean="0"/>
          </a:p>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17</a:t>
            </a:fld>
            <a:endParaRPr lang="en-US"/>
          </a:p>
        </p:txBody>
      </p:sp>
    </p:spTree>
    <p:extLst>
      <p:ext uri="{BB962C8B-B14F-4D97-AF65-F5344CB8AC3E}">
        <p14:creationId xmlns:p14="http://schemas.microsoft.com/office/powerpoint/2010/main" xmlns="" val="135282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18</a:t>
            </a:fld>
            <a:endParaRPr lang="en-US"/>
          </a:p>
        </p:txBody>
      </p:sp>
    </p:spTree>
    <p:extLst>
      <p:ext uri="{BB962C8B-B14F-4D97-AF65-F5344CB8AC3E}">
        <p14:creationId xmlns:p14="http://schemas.microsoft.com/office/powerpoint/2010/main" xmlns="" val="328509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19</a:t>
            </a:fld>
            <a:endParaRPr lang="en-US"/>
          </a:p>
        </p:txBody>
      </p:sp>
    </p:spTree>
    <p:extLst>
      <p:ext uri="{BB962C8B-B14F-4D97-AF65-F5344CB8AC3E}">
        <p14:creationId xmlns:p14="http://schemas.microsoft.com/office/powerpoint/2010/main" xmlns="" val="145847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20</a:t>
            </a:fld>
            <a:endParaRPr lang="en-US"/>
          </a:p>
        </p:txBody>
      </p:sp>
    </p:spTree>
    <p:extLst>
      <p:ext uri="{BB962C8B-B14F-4D97-AF65-F5344CB8AC3E}">
        <p14:creationId xmlns:p14="http://schemas.microsoft.com/office/powerpoint/2010/main" xmlns="" val="423193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8 صباحا- 10 مساء </a:t>
            </a:r>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21</a:t>
            </a:fld>
            <a:endParaRPr lang="en-US"/>
          </a:p>
        </p:txBody>
      </p:sp>
    </p:spTree>
    <p:extLst>
      <p:ext uri="{BB962C8B-B14F-4D97-AF65-F5344CB8AC3E}">
        <p14:creationId xmlns:p14="http://schemas.microsoft.com/office/powerpoint/2010/main" xmlns="" val="205085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22</a:t>
            </a:fld>
            <a:endParaRPr lang="en-US"/>
          </a:p>
        </p:txBody>
      </p:sp>
    </p:spTree>
    <p:extLst>
      <p:ext uri="{BB962C8B-B14F-4D97-AF65-F5344CB8AC3E}">
        <p14:creationId xmlns:p14="http://schemas.microsoft.com/office/powerpoint/2010/main" xmlns="" val="214414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3</a:t>
            </a:fld>
            <a:endParaRPr lang="en-US"/>
          </a:p>
        </p:txBody>
      </p:sp>
    </p:spTree>
    <p:extLst>
      <p:ext uri="{BB962C8B-B14F-4D97-AF65-F5344CB8AC3E}">
        <p14:creationId xmlns:p14="http://schemas.microsoft.com/office/powerpoint/2010/main" xmlns="" val="3529405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23</a:t>
            </a:fld>
            <a:endParaRPr lang="en-US"/>
          </a:p>
        </p:txBody>
      </p:sp>
    </p:spTree>
    <p:extLst>
      <p:ext uri="{BB962C8B-B14F-4D97-AF65-F5344CB8AC3E}">
        <p14:creationId xmlns:p14="http://schemas.microsoft.com/office/powerpoint/2010/main" xmlns="" val="2447170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24</a:t>
            </a:fld>
            <a:endParaRPr lang="en-US"/>
          </a:p>
        </p:txBody>
      </p:sp>
    </p:spTree>
    <p:extLst>
      <p:ext uri="{BB962C8B-B14F-4D97-AF65-F5344CB8AC3E}">
        <p14:creationId xmlns:p14="http://schemas.microsoft.com/office/powerpoint/2010/main" xmlns="" val="380784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28</a:t>
            </a:fld>
            <a:endParaRPr lang="en-US"/>
          </a:p>
        </p:txBody>
      </p:sp>
    </p:spTree>
    <p:extLst>
      <p:ext uri="{BB962C8B-B14F-4D97-AF65-F5344CB8AC3E}">
        <p14:creationId xmlns:p14="http://schemas.microsoft.com/office/powerpoint/2010/main" xmlns="" val="127122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29</a:t>
            </a:fld>
            <a:endParaRPr lang="en-US"/>
          </a:p>
        </p:txBody>
      </p:sp>
    </p:spTree>
    <p:extLst>
      <p:ext uri="{BB962C8B-B14F-4D97-AF65-F5344CB8AC3E}">
        <p14:creationId xmlns:p14="http://schemas.microsoft.com/office/powerpoint/2010/main" xmlns="" val="63647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30</a:t>
            </a:fld>
            <a:endParaRPr lang="en-US"/>
          </a:p>
        </p:txBody>
      </p:sp>
    </p:spTree>
    <p:extLst>
      <p:ext uri="{BB962C8B-B14F-4D97-AF65-F5344CB8AC3E}">
        <p14:creationId xmlns:p14="http://schemas.microsoft.com/office/powerpoint/2010/main" xmlns="" val="70237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31</a:t>
            </a:fld>
            <a:endParaRPr lang="en-US"/>
          </a:p>
        </p:txBody>
      </p:sp>
    </p:spTree>
    <p:extLst>
      <p:ext uri="{BB962C8B-B14F-4D97-AF65-F5344CB8AC3E}">
        <p14:creationId xmlns:p14="http://schemas.microsoft.com/office/powerpoint/2010/main" xmlns="" val="183356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32</a:t>
            </a:fld>
            <a:endParaRPr lang="en-US"/>
          </a:p>
        </p:txBody>
      </p:sp>
    </p:spTree>
    <p:extLst>
      <p:ext uri="{BB962C8B-B14F-4D97-AF65-F5344CB8AC3E}">
        <p14:creationId xmlns:p14="http://schemas.microsoft.com/office/powerpoint/2010/main" xmlns="" val="1434265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33</a:t>
            </a:fld>
            <a:endParaRPr lang="en-US"/>
          </a:p>
        </p:txBody>
      </p:sp>
    </p:spTree>
    <p:extLst>
      <p:ext uri="{BB962C8B-B14F-4D97-AF65-F5344CB8AC3E}">
        <p14:creationId xmlns:p14="http://schemas.microsoft.com/office/powerpoint/2010/main" xmlns="" val="3750779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35</a:t>
            </a:fld>
            <a:endParaRPr lang="en-US"/>
          </a:p>
        </p:txBody>
      </p:sp>
    </p:spTree>
    <p:extLst>
      <p:ext uri="{BB962C8B-B14F-4D97-AF65-F5344CB8AC3E}">
        <p14:creationId xmlns:p14="http://schemas.microsoft.com/office/powerpoint/2010/main" xmlns="" val="87876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4</a:t>
            </a:fld>
            <a:endParaRPr lang="en-US"/>
          </a:p>
        </p:txBody>
      </p:sp>
    </p:spTree>
    <p:extLst>
      <p:ext uri="{BB962C8B-B14F-4D97-AF65-F5344CB8AC3E}">
        <p14:creationId xmlns:p14="http://schemas.microsoft.com/office/powerpoint/2010/main" xmlns="" val="354191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5</a:t>
            </a:fld>
            <a:endParaRPr lang="en-US"/>
          </a:p>
        </p:txBody>
      </p:sp>
    </p:spTree>
    <p:extLst>
      <p:ext uri="{BB962C8B-B14F-4D97-AF65-F5344CB8AC3E}">
        <p14:creationId xmlns:p14="http://schemas.microsoft.com/office/powerpoint/2010/main" xmlns="" val="110709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mtClean="0">
                <a:effectLst/>
              </a:rPr>
              <a:t>يهدف القطاع الى تنظيم القواعد والإجراءات لتسجيل الأجهزة والمنتجات الطبية والآليات الملائمة لطبيعة المهمات المتعقلة بذلك، تأكيد السلامة والجودة والفاعلية (للأجهزة والمستلزمات الطبية والمواد المخبرية وأدائها للغرض الذي صنعت من أجله، للنظارات الطبية، والعدسات اللاصقة ومحاليلها، للمنتجات الإلكترونية، وضمان عدم تأثيرها على صحة الإنسان)، تأكيد دقة معايرة الأجهزة الطبية والتشخيصية وسلامتها، إنشاء قواعد بيانات شاملة لمصنعي الأجهزة والمنتجات الطبية ومورديها، أنشاء المختبرات اللازمة ومواقع اختبار الأجهزة والمنتجات والمستلزمات الطبية على الطبيعة، متابعة الأجهزة والمستلزمات الطبية والمواد المخبرية والنظارات الطبية والعدسات اللاصقة ومحاليلها أثناء تسويقها؛ لضمان تخزينها وفقاً لاشتراطات الهيئة، تعقب الأجهزة والمنتجات الطبية والمواد المخبرية بعد تسويقها وأثناء استخدامها لضمان سلامة أدائها، تأكيد قيام موردي الأجهزة والمستلزمات الطبية وموزعيها بمهامهم وفقاً لاشتراطات الهيئة</a:t>
            </a:r>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6</a:t>
            </a:fld>
            <a:endParaRPr lang="en-US"/>
          </a:p>
        </p:txBody>
      </p:sp>
    </p:spTree>
    <p:extLst>
      <p:ext uri="{BB962C8B-B14F-4D97-AF65-F5344CB8AC3E}">
        <p14:creationId xmlns:p14="http://schemas.microsoft.com/office/powerpoint/2010/main" xmlns="" val="253103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8</a:t>
            </a:fld>
            <a:endParaRPr lang="en-US"/>
          </a:p>
        </p:txBody>
      </p:sp>
    </p:spTree>
    <p:extLst>
      <p:ext uri="{BB962C8B-B14F-4D97-AF65-F5344CB8AC3E}">
        <p14:creationId xmlns:p14="http://schemas.microsoft.com/office/powerpoint/2010/main" xmlns="" val="135421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9</a:t>
            </a:fld>
            <a:endParaRPr lang="en-US"/>
          </a:p>
        </p:txBody>
      </p:sp>
    </p:spTree>
    <p:extLst>
      <p:ext uri="{BB962C8B-B14F-4D97-AF65-F5344CB8AC3E}">
        <p14:creationId xmlns:p14="http://schemas.microsoft.com/office/powerpoint/2010/main" xmlns="" val="180283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200" dirty="0" smtClean="0"/>
              <a:t>يقوم قطاع الدواء بعدد من الأنشطة التي يعزز بعضها بعضاً والتي تهدف إلى حماية الصحة العامة في المملكة العربية السعودية وتشمل: </a:t>
            </a:r>
          </a:p>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10</a:t>
            </a:fld>
            <a:endParaRPr lang="en-US"/>
          </a:p>
        </p:txBody>
      </p:sp>
    </p:spTree>
    <p:extLst>
      <p:ext uri="{BB962C8B-B14F-4D97-AF65-F5344CB8AC3E}">
        <p14:creationId xmlns:p14="http://schemas.microsoft.com/office/powerpoint/2010/main" xmlns="" val="377165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6E2B7-698C-495C-8F32-F1261E397112}" type="slidenum">
              <a:rPr lang="en-US" smtClean="0"/>
              <a:pPr/>
              <a:t>11</a:t>
            </a:fld>
            <a:endParaRPr lang="en-US"/>
          </a:p>
        </p:txBody>
      </p:sp>
    </p:spTree>
    <p:extLst>
      <p:ext uri="{BB962C8B-B14F-4D97-AF65-F5344CB8AC3E}">
        <p14:creationId xmlns:p14="http://schemas.microsoft.com/office/powerpoint/2010/main" xmlns="" val="114726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1529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6500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6890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4915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440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6270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0983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258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873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4/12/2016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4559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5551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4/12/2016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3161721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sfda.gov.s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39569" y="583261"/>
            <a:ext cx="808031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5122506" y="4599992"/>
            <a:ext cx="5943600" cy="1200329"/>
          </a:xfrm>
          <a:prstGeom prst="rect">
            <a:avLst/>
          </a:prstGeom>
          <a:noFill/>
        </p:spPr>
        <p:txBody>
          <a:bodyPr wrap="square" rtlCol="0">
            <a:spAutoFit/>
          </a:bodyPr>
          <a:lstStyle/>
          <a:p>
            <a:pPr algn="r"/>
            <a:r>
              <a:rPr lang="ar-SA" b="1" dirty="0">
                <a:solidFill>
                  <a:schemeClr val="bg1">
                    <a:lumMod val="50000"/>
                  </a:schemeClr>
                </a:solidFill>
              </a:rPr>
              <a:t>لجين محمد الحلوة</a:t>
            </a:r>
          </a:p>
          <a:p>
            <a:pPr algn="r"/>
            <a:r>
              <a:rPr lang="ar-SA" b="1" dirty="0">
                <a:solidFill>
                  <a:schemeClr val="bg1">
                    <a:lumMod val="50000"/>
                  </a:schemeClr>
                </a:solidFill>
              </a:rPr>
              <a:t>أخصائي أول معلومات أدوية</a:t>
            </a:r>
          </a:p>
          <a:p>
            <a:pPr algn="r"/>
            <a:r>
              <a:rPr lang="ar-SA" b="1" dirty="0">
                <a:solidFill>
                  <a:schemeClr val="bg1">
                    <a:lumMod val="50000"/>
                  </a:schemeClr>
                </a:solidFill>
              </a:rPr>
              <a:t>المركز الوطني لمعلومات الادوية و السموم</a:t>
            </a:r>
          </a:p>
          <a:p>
            <a:pPr algn="r"/>
            <a:r>
              <a:rPr lang="ar-SA" b="1" dirty="0">
                <a:solidFill>
                  <a:schemeClr val="bg1">
                    <a:lumMod val="50000"/>
                  </a:schemeClr>
                </a:solidFill>
              </a:rPr>
              <a:t>الهيئة العامة للغذاء و </a:t>
            </a:r>
            <a:r>
              <a:rPr lang="ar-SA" b="1" dirty="0" smtClean="0">
                <a:solidFill>
                  <a:schemeClr val="bg1">
                    <a:lumMod val="50000"/>
                  </a:schemeClr>
                </a:solidFill>
              </a:rPr>
              <a:t>الدواء</a:t>
            </a:r>
            <a:endParaRPr lang="en-US" b="1" dirty="0">
              <a:solidFill>
                <a:schemeClr val="bg1">
                  <a:lumMod val="50000"/>
                </a:schemeClr>
              </a:solidFill>
            </a:endParaRPr>
          </a:p>
        </p:txBody>
      </p:sp>
      <p:sp>
        <p:nvSpPr>
          <p:cNvPr id="9" name="TextBox 8"/>
          <p:cNvSpPr txBox="1"/>
          <p:nvPr/>
        </p:nvSpPr>
        <p:spPr>
          <a:xfrm>
            <a:off x="1338146" y="2497873"/>
            <a:ext cx="9288966" cy="1200329"/>
          </a:xfrm>
          <a:prstGeom prst="rect">
            <a:avLst/>
          </a:prstGeom>
          <a:noFill/>
        </p:spPr>
        <p:txBody>
          <a:bodyPr wrap="square" rtlCol="0">
            <a:spAutoFit/>
          </a:bodyPr>
          <a:lstStyle/>
          <a:p>
            <a:pPr algn="ctr"/>
            <a:r>
              <a:rPr lang="ar-SA" sz="4000" b="1" dirty="0" smtClean="0">
                <a:solidFill>
                  <a:srgbClr val="C00000"/>
                </a:solidFill>
              </a:rPr>
              <a:t>الهيئة العامة للغذاء و الدواء</a:t>
            </a:r>
          </a:p>
          <a:p>
            <a:pPr algn="ctr"/>
            <a:r>
              <a:rPr lang="ar-SA" sz="3200" dirty="0" smtClean="0">
                <a:solidFill>
                  <a:srgbClr val="C00000"/>
                </a:solidFill>
              </a:rPr>
              <a:t> المهام و الخدمات</a:t>
            </a:r>
          </a:p>
        </p:txBody>
      </p:sp>
    </p:spTree>
    <p:extLst>
      <p:ext uri="{BB962C8B-B14F-4D97-AF65-F5344CB8AC3E}">
        <p14:creationId xmlns:p14="http://schemas.microsoft.com/office/powerpoint/2010/main" xmlns="" val="269684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3" name="TextBox 2"/>
          <p:cNvSpPr txBox="1"/>
          <p:nvPr/>
        </p:nvSpPr>
        <p:spPr>
          <a:xfrm>
            <a:off x="0" y="624815"/>
            <a:ext cx="10716322" cy="4555093"/>
          </a:xfrm>
          <a:prstGeom prst="rect">
            <a:avLst/>
          </a:prstGeom>
          <a:noFill/>
        </p:spPr>
        <p:txBody>
          <a:bodyPr wrap="square" rtlCol="0">
            <a:spAutoFit/>
          </a:bodyPr>
          <a:lstStyle/>
          <a:p>
            <a:pPr algn="r" rtl="1"/>
            <a:r>
              <a:rPr lang="ar-SA" sz="3200" dirty="0" smtClean="0">
                <a:solidFill>
                  <a:srgbClr val="C00000"/>
                </a:solidFill>
                <a:cs typeface="AL-Mateen" pitchFamily="2" charset="-78"/>
              </a:rPr>
              <a:t>مهام قطاع الدواء بالهيئة العامة للغذاء و الدواء</a:t>
            </a:r>
            <a:endParaRPr lang="ar-SA" sz="3200" dirty="0">
              <a:solidFill>
                <a:srgbClr val="C00000"/>
              </a:solidFill>
              <a:cs typeface="AL-Mateen" pitchFamily="2" charset="-78"/>
            </a:endParaRPr>
          </a:p>
          <a:p>
            <a:pPr algn="r" rtl="1"/>
            <a:endParaRPr lang="ar-SA" sz="2400" dirty="0">
              <a:cs typeface="AL-Mateen" pitchFamily="2" charset="-78"/>
            </a:endParaRPr>
          </a:p>
          <a:p>
            <a:pPr algn="r" rtl="1"/>
            <a:r>
              <a:rPr lang="ar-SA" sz="2400" dirty="0">
                <a:cs typeface="AL-Mateen" pitchFamily="2" charset="-78"/>
              </a:rPr>
              <a:t>1.   ترخيص عمليات تصنيع الأدوية واستيرادها وتصديرها وتوزيعها وترويجها والإعلان عنها. </a:t>
            </a:r>
          </a:p>
          <a:p>
            <a:pPr algn="r" rtl="1"/>
            <a:endParaRPr lang="ar-SA" sz="2400" dirty="0">
              <a:cs typeface="AL-Mateen" pitchFamily="2" charset="-78"/>
            </a:endParaRPr>
          </a:p>
          <a:p>
            <a:pPr algn="r" rtl="1"/>
            <a:r>
              <a:rPr lang="ar-SA" sz="2400" dirty="0">
                <a:cs typeface="AL-Mateen" pitchFamily="2" charset="-78"/>
              </a:rPr>
              <a:t>2.   تقييم مأمونية المستحضرات الصيدلانية وفعاليتها وجودتها وإصدار التراخيص بتسويقها. </a:t>
            </a:r>
          </a:p>
          <a:p>
            <a:pPr algn="r" rtl="1"/>
            <a:endParaRPr lang="ar-SA" sz="2400" dirty="0">
              <a:cs typeface="AL-Mateen" pitchFamily="2" charset="-78"/>
            </a:endParaRPr>
          </a:p>
          <a:p>
            <a:pPr algn="r" rtl="1"/>
            <a:r>
              <a:rPr lang="ar-SA" sz="2400" dirty="0">
                <a:cs typeface="AL-Mateen" pitchFamily="2" charset="-78"/>
              </a:rPr>
              <a:t>3.   تفتيش مصانع  ومستودعات الأدوية. </a:t>
            </a:r>
          </a:p>
          <a:p>
            <a:pPr algn="r" rtl="1"/>
            <a:endParaRPr lang="ar-SA" sz="2400" dirty="0">
              <a:cs typeface="AL-Mateen" pitchFamily="2" charset="-78"/>
            </a:endParaRPr>
          </a:p>
          <a:p>
            <a:pPr algn="r" rtl="1"/>
            <a:r>
              <a:rPr lang="ar-SA" sz="2400" dirty="0">
                <a:cs typeface="AL-Mateen" pitchFamily="2" charset="-78"/>
              </a:rPr>
              <a:t>4.   مراقبة الأدوية المتداولة في السوق والتحقق من جودتها وفاعليتها ومأمونيتها .</a:t>
            </a:r>
          </a:p>
          <a:p>
            <a:pPr algn="r" rtl="1"/>
            <a:endParaRPr lang="ar-SA" sz="2400" dirty="0">
              <a:cs typeface="AL-Mateen" pitchFamily="2" charset="-78"/>
            </a:endParaRPr>
          </a:p>
          <a:p>
            <a:pPr algn="r" rtl="1"/>
            <a:r>
              <a:rPr lang="ar-SA" sz="2400" dirty="0">
                <a:cs typeface="AL-Mateen" pitchFamily="2" charset="-78"/>
              </a:rPr>
              <a:t>5.   رصد ومراقبة الآثار الضارة التي قد  تنجم عن تناول الأدوية. </a:t>
            </a:r>
          </a:p>
          <a:p>
            <a:pPr algn="r" rtl="1"/>
            <a:endParaRPr lang="ar-SA" dirty="0"/>
          </a:p>
        </p:txBody>
      </p:sp>
    </p:spTree>
    <p:extLst>
      <p:ext uri="{BB962C8B-B14F-4D97-AF65-F5344CB8AC3E}">
        <p14:creationId xmlns:p14="http://schemas.microsoft.com/office/powerpoint/2010/main" xmlns="" val="38419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Rectangle 1"/>
          <p:cNvSpPr/>
          <p:nvPr/>
        </p:nvSpPr>
        <p:spPr>
          <a:xfrm>
            <a:off x="1402080" y="0"/>
            <a:ext cx="9765792" cy="5324535"/>
          </a:xfrm>
          <a:prstGeom prst="rect">
            <a:avLst/>
          </a:prstGeom>
        </p:spPr>
        <p:txBody>
          <a:bodyPr wrap="square">
            <a:spAutoFit/>
          </a:bodyPr>
          <a:lstStyle/>
          <a:p>
            <a:pPr algn="r" rtl="1"/>
            <a:endParaRPr lang="ar-SA" sz="2800" dirty="0" smtClean="0">
              <a:solidFill>
                <a:srgbClr val="C00000"/>
              </a:solidFill>
              <a:cs typeface="AL-Mateen" pitchFamily="2" charset="-78"/>
            </a:endParaRPr>
          </a:p>
          <a:p>
            <a:pPr algn="r" rtl="1"/>
            <a:r>
              <a:rPr lang="ar-SA" sz="3200" dirty="0" smtClean="0">
                <a:solidFill>
                  <a:srgbClr val="C00000"/>
                </a:solidFill>
                <a:cs typeface="AL-Mateen" pitchFamily="2" charset="-78"/>
              </a:rPr>
              <a:t>مهام </a:t>
            </a:r>
            <a:r>
              <a:rPr lang="ar-SA" sz="3200" dirty="0">
                <a:solidFill>
                  <a:srgbClr val="C00000"/>
                </a:solidFill>
                <a:cs typeface="AL-Mateen" pitchFamily="2" charset="-78"/>
              </a:rPr>
              <a:t>قطاع الدواء بالهيئة العامة للغذاء و الدواء</a:t>
            </a:r>
          </a:p>
          <a:p>
            <a:pPr algn="r" rtl="1"/>
            <a:endParaRPr lang="ar-SA" sz="2800" dirty="0" smtClean="0"/>
          </a:p>
          <a:p>
            <a:pPr algn="r" rtl="1">
              <a:lnSpc>
                <a:spcPct val="150000"/>
              </a:lnSpc>
            </a:pPr>
            <a:r>
              <a:rPr lang="ar-SA" sz="2800" dirty="0" smtClean="0"/>
              <a:t>6</a:t>
            </a:r>
            <a:r>
              <a:rPr lang="ar-SA" sz="2800" dirty="0"/>
              <a:t>. </a:t>
            </a:r>
            <a:r>
              <a:rPr lang="ar-SA" sz="2800" dirty="0" smtClean="0"/>
              <a:t>  </a:t>
            </a:r>
            <a:r>
              <a:rPr lang="ar-SA" sz="2800" dirty="0">
                <a:cs typeface="AL-Mateen" pitchFamily="2" charset="-78"/>
              </a:rPr>
              <a:t>التحقق من سلامة مستحضرات التجميل</a:t>
            </a:r>
            <a:r>
              <a:rPr lang="ar-SA" sz="2800" dirty="0" smtClean="0">
                <a:cs typeface="AL-Mateen" pitchFamily="2" charset="-78"/>
              </a:rPr>
              <a:t>.</a:t>
            </a:r>
            <a:endParaRPr lang="ar-SA" sz="2800" dirty="0">
              <a:cs typeface="AL-Mateen" pitchFamily="2" charset="-78"/>
            </a:endParaRPr>
          </a:p>
          <a:p>
            <a:pPr algn="r" rtl="1">
              <a:lnSpc>
                <a:spcPct val="150000"/>
              </a:lnSpc>
            </a:pPr>
            <a:r>
              <a:rPr lang="ar-SA" sz="2800" dirty="0">
                <a:cs typeface="AL-Mateen" pitchFamily="2" charset="-78"/>
              </a:rPr>
              <a:t>7.     بناء علاقة فاعلة مع الجهات الرقابية الدولية والجمعيات العلمية</a:t>
            </a:r>
            <a:r>
              <a:rPr lang="ar-SA" sz="2800" dirty="0" smtClean="0">
                <a:cs typeface="AL-Mateen" pitchFamily="2" charset="-78"/>
              </a:rPr>
              <a:t>.</a:t>
            </a:r>
            <a:endParaRPr lang="ar-SA" sz="2800" dirty="0">
              <a:cs typeface="AL-Mateen" pitchFamily="2" charset="-78"/>
            </a:endParaRPr>
          </a:p>
          <a:p>
            <a:pPr algn="r" rtl="1">
              <a:lnSpc>
                <a:spcPct val="150000"/>
              </a:lnSpc>
            </a:pPr>
            <a:r>
              <a:rPr lang="ar-SA" sz="2800" dirty="0">
                <a:cs typeface="AL-Mateen" pitchFamily="2" charset="-78"/>
              </a:rPr>
              <a:t>8.    التوعية والتثقيف الدوائي للمجتمع</a:t>
            </a:r>
            <a:r>
              <a:rPr lang="ar-SA" sz="2800" dirty="0" smtClean="0">
                <a:cs typeface="AL-Mateen" pitchFamily="2" charset="-78"/>
              </a:rPr>
              <a:t>.</a:t>
            </a:r>
            <a:endParaRPr lang="ar-SA" sz="2800" dirty="0">
              <a:cs typeface="AL-Mateen" pitchFamily="2" charset="-78"/>
            </a:endParaRPr>
          </a:p>
          <a:p>
            <a:pPr algn="r" rtl="1">
              <a:lnSpc>
                <a:spcPct val="150000"/>
              </a:lnSpc>
            </a:pPr>
            <a:r>
              <a:rPr lang="ar-SA" sz="2800" dirty="0">
                <a:cs typeface="AL-Mateen" pitchFamily="2" charset="-78"/>
              </a:rPr>
              <a:t>9.    وضع الأنظمة واللوائح والمواصفات اللازمة قبل السماح بتسويق الدواء في المملكة. </a:t>
            </a:r>
          </a:p>
          <a:p>
            <a:pPr algn="r" rtl="1">
              <a:lnSpc>
                <a:spcPct val="150000"/>
              </a:lnSpc>
            </a:pPr>
            <a:r>
              <a:rPr lang="ar-SA" sz="2800" dirty="0">
                <a:cs typeface="AL-Mateen" pitchFamily="2" charset="-78"/>
              </a:rPr>
              <a:t>10.  متابعة الدواء بعد التسويق ومنع وسائل التسويق غير المشروعة</a:t>
            </a:r>
            <a:r>
              <a:rPr lang="ar-SA" sz="2800" dirty="0" smtClean="0">
                <a:cs typeface="AL-Mateen" pitchFamily="2" charset="-78"/>
              </a:rPr>
              <a:t>.</a:t>
            </a:r>
            <a:endParaRPr lang="ar-SA" sz="2800" dirty="0">
              <a:cs typeface="AL-Mateen" pitchFamily="2" charset="-78"/>
            </a:endParaRPr>
          </a:p>
          <a:p>
            <a:pPr algn="r" rtl="1">
              <a:lnSpc>
                <a:spcPct val="150000"/>
              </a:lnSpc>
            </a:pPr>
            <a:r>
              <a:rPr lang="ar-SA" sz="2800" dirty="0">
                <a:cs typeface="AL-Mateen" pitchFamily="2" charset="-78"/>
              </a:rPr>
              <a:t>11.  إيصال الرسائل الصحية والمعلومات الموثقة عن الدواء للمهنيين والجمهور</a:t>
            </a:r>
            <a:r>
              <a:rPr lang="ar-SA" sz="2800" dirty="0"/>
              <a:t>.</a:t>
            </a:r>
          </a:p>
        </p:txBody>
      </p:sp>
    </p:spTree>
    <p:extLst>
      <p:ext uri="{BB962C8B-B14F-4D97-AF65-F5344CB8AC3E}">
        <p14:creationId xmlns:p14="http://schemas.microsoft.com/office/powerpoint/2010/main" xmlns="" val="37055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594359"/>
            <a:ext cx="3816096" cy="2286000"/>
          </a:xfrm>
        </p:spPr>
        <p:txBody>
          <a:bodyPr>
            <a:normAutofit/>
          </a:bodyPr>
          <a:lstStyle/>
          <a:p>
            <a:r>
              <a:rPr lang="ar-SA" sz="4400" b="1" dirty="0" smtClean="0"/>
              <a:t>الادوية و التوحد </a:t>
            </a:r>
            <a:endParaRPr lang="en-US" sz="44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72128" y="0"/>
            <a:ext cx="8119872" cy="6857999"/>
          </a:xfrm>
        </p:spPr>
      </p:pic>
    </p:spTree>
    <p:extLst>
      <p:ext uri="{BB962C8B-B14F-4D97-AF65-F5344CB8AC3E}">
        <p14:creationId xmlns:p14="http://schemas.microsoft.com/office/powerpoint/2010/main" xmlns="" val="1963549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normAutofit/>
          </a:bodyPr>
          <a:lstStyle/>
          <a:p>
            <a:pPr algn="ctr"/>
            <a:r>
              <a:rPr lang="ar-SA" sz="2800" b="1" dirty="0" smtClean="0">
                <a:solidFill>
                  <a:schemeClr val="bg1"/>
                </a:solidFill>
              </a:rPr>
              <a:t>المجموعات الدوائية</a:t>
            </a:r>
            <a:r>
              <a:rPr lang="ar-SA" sz="2800" b="1" dirty="0" smtClean="0"/>
              <a:t> </a:t>
            </a:r>
            <a:endParaRPr lang="en-US" sz="2800" b="1" dirty="0"/>
          </a:p>
        </p:txBody>
      </p:sp>
      <p:sp>
        <p:nvSpPr>
          <p:cNvPr id="5" name="Text Placeholder 4"/>
          <p:cNvSpPr>
            <a:spLocks noGrp="1"/>
          </p:cNvSpPr>
          <p:nvPr>
            <p:ph type="body" sz="quarter" idx="3"/>
          </p:nvPr>
        </p:nvSpPr>
        <p:spPr/>
        <p:style>
          <a:lnRef idx="1">
            <a:schemeClr val="accent1"/>
          </a:lnRef>
          <a:fillRef idx="3">
            <a:schemeClr val="accent1"/>
          </a:fillRef>
          <a:effectRef idx="2">
            <a:schemeClr val="accent1"/>
          </a:effectRef>
          <a:fontRef idx="minor">
            <a:schemeClr val="lt1"/>
          </a:fontRef>
        </p:style>
        <p:txBody>
          <a:bodyPr>
            <a:normAutofit/>
          </a:bodyPr>
          <a:lstStyle/>
          <a:p>
            <a:pPr algn="ctr"/>
            <a:r>
              <a:rPr lang="ar-SA" sz="3200" b="1" dirty="0" smtClean="0">
                <a:solidFill>
                  <a:schemeClr val="bg1"/>
                </a:solidFill>
              </a:rPr>
              <a:t>الإضرابات المصاحبة للتوحد </a:t>
            </a:r>
            <a:endParaRPr lang="en-US" sz="3200" b="1" dirty="0">
              <a:solidFill>
                <a:schemeClr val="bg1"/>
              </a:solidFill>
            </a:endParaRPr>
          </a:p>
        </p:txBody>
      </p:sp>
      <p:sp>
        <p:nvSpPr>
          <p:cNvPr id="7" name="Content Placeholder 6"/>
          <p:cNvSpPr>
            <a:spLocks noGrp="1"/>
          </p:cNvSpPr>
          <p:nvPr>
            <p:ph sz="quarter" idx="4"/>
          </p:nvPr>
        </p:nvSpPr>
        <p:spPr>
          <a:xfrm>
            <a:off x="6217920" y="2582334"/>
            <a:ext cx="4937760" cy="3611202"/>
          </a:xfrm>
        </p:spPr>
        <p:txBody>
          <a:bodyPr>
            <a:normAutofit lnSpcReduction="10000"/>
          </a:bodyPr>
          <a:lstStyle/>
          <a:p>
            <a:pPr algn="r" rtl="1">
              <a:lnSpc>
                <a:spcPct val="150000"/>
              </a:lnSpc>
              <a:buFont typeface="Wingdings" panose="05000000000000000000" pitchFamily="2" charset="2"/>
              <a:buChar char="§"/>
            </a:pPr>
            <a:r>
              <a:rPr lang="ar-SA" dirty="0" smtClean="0"/>
              <a:t>فرط الحركة</a:t>
            </a:r>
          </a:p>
          <a:p>
            <a:pPr algn="r" rtl="1">
              <a:lnSpc>
                <a:spcPct val="150000"/>
              </a:lnSpc>
              <a:buFont typeface="Wingdings" panose="05000000000000000000" pitchFamily="2" charset="2"/>
              <a:buChar char="§"/>
            </a:pPr>
            <a:r>
              <a:rPr lang="ar-SA" dirty="0" smtClean="0"/>
              <a:t>السلوك العدواني</a:t>
            </a:r>
          </a:p>
          <a:p>
            <a:pPr algn="r" rtl="1">
              <a:lnSpc>
                <a:spcPct val="150000"/>
              </a:lnSpc>
              <a:buFont typeface="Wingdings" panose="05000000000000000000" pitchFamily="2" charset="2"/>
              <a:buChar char="§"/>
            </a:pPr>
            <a:r>
              <a:rPr lang="ar-SA" dirty="0" smtClean="0"/>
              <a:t>القلق </a:t>
            </a:r>
          </a:p>
          <a:p>
            <a:pPr algn="r" rtl="1">
              <a:lnSpc>
                <a:spcPct val="150000"/>
              </a:lnSpc>
              <a:buFont typeface="Wingdings" panose="05000000000000000000" pitchFamily="2" charset="2"/>
              <a:buChar char="§"/>
            </a:pPr>
            <a:r>
              <a:rPr lang="ar-SA" dirty="0" smtClean="0"/>
              <a:t>الاكتئاب</a:t>
            </a:r>
          </a:p>
          <a:p>
            <a:pPr algn="r" rtl="1">
              <a:lnSpc>
                <a:spcPct val="150000"/>
              </a:lnSpc>
              <a:buFont typeface="Wingdings" panose="05000000000000000000" pitchFamily="2" charset="2"/>
              <a:buChar char="§"/>
            </a:pPr>
            <a:r>
              <a:rPr lang="ar-SA" dirty="0" smtClean="0"/>
              <a:t>إيذاء النفس</a:t>
            </a:r>
          </a:p>
          <a:p>
            <a:pPr algn="r" rtl="1">
              <a:lnSpc>
                <a:spcPct val="150000"/>
              </a:lnSpc>
              <a:buFont typeface="Wingdings" panose="05000000000000000000" pitchFamily="2" charset="2"/>
              <a:buChar char="§"/>
            </a:pPr>
            <a:r>
              <a:rPr lang="ar-SA" dirty="0" smtClean="0"/>
              <a:t>اضطرابات النوم</a:t>
            </a:r>
            <a:endParaRPr lang="en-US" dirty="0"/>
          </a:p>
        </p:txBody>
      </p:sp>
      <p:sp>
        <p:nvSpPr>
          <p:cNvPr id="2" name="Rectangle 1"/>
          <p:cNvSpPr/>
          <p:nvPr/>
        </p:nvSpPr>
        <p:spPr>
          <a:xfrm>
            <a:off x="975360" y="286603"/>
            <a:ext cx="10290048" cy="1541319"/>
          </a:xfrm>
          <a:prstGeom prst="rect">
            <a:avLst/>
          </a:prstGeom>
        </p:spPr>
        <p:txBody>
          <a:bodyPr wrap="square">
            <a:spAutoFit/>
          </a:bodyPr>
          <a:lstStyle/>
          <a:p>
            <a:pPr marR="0" lvl="0" algn="r" rtl="1">
              <a:lnSpc>
                <a:spcPct val="107000"/>
              </a:lnSpc>
              <a:spcBef>
                <a:spcPts val="0"/>
              </a:spcBef>
              <a:spcAft>
                <a:spcPts val="0"/>
              </a:spcAft>
            </a:pPr>
            <a:r>
              <a:rPr lang="ar-SA" sz="3200" b="1" dirty="0" smtClean="0">
                <a:solidFill>
                  <a:srgbClr val="C00000"/>
                </a:solidFill>
                <a:latin typeface="Calibri" panose="020F0502020204030204" pitchFamily="34" charset="0"/>
                <a:ea typeface="Calibri" panose="020F0502020204030204" pitchFamily="34" charset="0"/>
                <a:cs typeface="AL-Mateen" pitchFamily="2" charset="-78"/>
              </a:rPr>
              <a:t>العلاجات الدوائية للتوحد </a:t>
            </a:r>
            <a:endParaRPr lang="en-US" sz="3200" dirty="0">
              <a:solidFill>
                <a:srgbClr val="C00000"/>
              </a:solidFill>
              <a:latin typeface="Calibri" panose="020F0502020204030204" pitchFamily="34" charset="0"/>
              <a:ea typeface="Calibri" panose="020F0502020204030204" pitchFamily="34" charset="0"/>
              <a:cs typeface="AL-Mateen" pitchFamily="2" charset="-78"/>
            </a:endParaRPr>
          </a:p>
          <a:p>
            <a:pPr algn="just" rtl="1">
              <a:lnSpc>
                <a:spcPct val="107000"/>
              </a:lnSpc>
            </a:pPr>
            <a:r>
              <a:rPr lang="ar-SA" sz="2800" dirty="0">
                <a:latin typeface="Calibri" panose="020F0502020204030204" pitchFamily="34" charset="0"/>
                <a:ea typeface="Calibri" panose="020F0502020204030204" pitchFamily="34" charset="0"/>
                <a:cs typeface="+mj-cs"/>
              </a:rPr>
              <a:t>هي العلاجات الدوائية المعتمدة المثبتة الفعالية و المأمونية و توصف من قبل الطبيب المعالج و تستخدم للأعراض او الاضطرابات المصاحبة </a:t>
            </a:r>
            <a:r>
              <a:rPr lang="ar-SA" sz="2800" dirty="0" smtClean="0">
                <a:latin typeface="Calibri" panose="020F0502020204030204" pitchFamily="34" charset="0"/>
                <a:ea typeface="Calibri" panose="020F0502020204030204" pitchFamily="34" charset="0"/>
                <a:cs typeface="+mj-cs"/>
              </a:rPr>
              <a:t>للتوحد</a:t>
            </a:r>
            <a:endParaRPr lang="en-US" sz="2800" dirty="0">
              <a:effectLst/>
              <a:latin typeface="Calibri" panose="020F0502020204030204" pitchFamily="34" charset="0"/>
              <a:ea typeface="Calibri" panose="020F0502020204030204" pitchFamily="34" charset="0"/>
              <a:cs typeface="+mj-cs"/>
            </a:endParaRPr>
          </a:p>
        </p:txBody>
      </p:sp>
      <p:sp>
        <p:nvSpPr>
          <p:cNvPr id="8" name="Content Placeholder 7"/>
          <p:cNvSpPr>
            <a:spLocks noGrp="1"/>
          </p:cNvSpPr>
          <p:nvPr>
            <p:ph sz="half" idx="2"/>
          </p:nvPr>
        </p:nvSpPr>
        <p:spPr/>
        <p:txBody>
          <a:bodyPr/>
          <a:lstStyle/>
          <a:p>
            <a:pPr algn="r" rtl="1">
              <a:lnSpc>
                <a:spcPct val="200000"/>
              </a:lnSpc>
              <a:buFont typeface="Wingdings" panose="05000000000000000000" pitchFamily="2" charset="2"/>
              <a:buChar char="§"/>
            </a:pPr>
            <a:r>
              <a:rPr lang="ar-SA" dirty="0" smtClean="0"/>
              <a:t>مضادات الصرع</a:t>
            </a:r>
          </a:p>
          <a:p>
            <a:pPr algn="r" rtl="1">
              <a:lnSpc>
                <a:spcPct val="200000"/>
              </a:lnSpc>
              <a:buFont typeface="Wingdings" panose="05000000000000000000" pitchFamily="2" charset="2"/>
              <a:buChar char="§"/>
            </a:pPr>
            <a:r>
              <a:rPr lang="ar-SA" dirty="0" smtClean="0"/>
              <a:t>مضادات الاكتئاب</a:t>
            </a:r>
          </a:p>
          <a:p>
            <a:pPr algn="r" rtl="1">
              <a:lnSpc>
                <a:spcPct val="200000"/>
              </a:lnSpc>
              <a:buFont typeface="Wingdings" panose="05000000000000000000" pitchFamily="2" charset="2"/>
              <a:buChar char="§"/>
            </a:pPr>
            <a:r>
              <a:rPr lang="ar-SA" dirty="0" smtClean="0"/>
              <a:t>مضادات الذهان</a:t>
            </a:r>
          </a:p>
          <a:p>
            <a:pPr algn="r" rtl="1">
              <a:lnSpc>
                <a:spcPct val="200000"/>
              </a:lnSpc>
              <a:buFont typeface="Wingdings" panose="05000000000000000000" pitchFamily="2" charset="2"/>
              <a:buChar char="§"/>
            </a:pPr>
            <a:r>
              <a:rPr lang="ar-SA" dirty="0" smtClean="0"/>
              <a:t>المنشطات او المحفزات</a:t>
            </a:r>
            <a:endParaRPr lang="en-US" dirty="0"/>
          </a:p>
        </p:txBody>
      </p:sp>
    </p:spTree>
    <p:extLst>
      <p:ext uri="{BB962C8B-B14F-4D97-AF65-F5344CB8AC3E}">
        <p14:creationId xmlns:p14="http://schemas.microsoft.com/office/powerpoint/2010/main" xmlns="" val="26925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 calcmode="lin" valueType="num">
                                      <p:cBhvr additive="base">
                                        <p:cTn id="5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 calcmode="lin" valueType="num">
                                      <p:cBhvr additive="base">
                                        <p:cTn id="6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ar-SA" b="1" dirty="0">
                <a:solidFill>
                  <a:srgbClr val="C00000"/>
                </a:solidFill>
              </a:rPr>
              <a:t>نصائح لإعطاء  الدواء للطفل التوحدي</a:t>
            </a:r>
            <a:endParaRPr lang="en-US" b="1" dirty="0">
              <a:solidFill>
                <a:srgbClr val="C00000"/>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xmlns="" val="2294916245"/>
              </p:ext>
            </p:extLst>
          </p:nvPr>
        </p:nvGraphicFramePr>
        <p:xfrm>
          <a:off x="341376" y="1846262"/>
          <a:ext cx="11570207" cy="4091242"/>
        </p:xfrm>
        <a:graphic>
          <a:graphicData uri="http://schemas.openxmlformats.org/drawingml/2006/table">
            <a:tbl>
              <a:tblPr firstRow="1" bandRow="1">
                <a:tableStyleId>{3B4B98B0-60AC-42C2-AFA5-B58CD77FA1E5}</a:tableStyleId>
              </a:tblPr>
              <a:tblGrid>
                <a:gridCol w="4645152"/>
                <a:gridCol w="6925055"/>
              </a:tblGrid>
              <a:tr h="4091242">
                <a:tc>
                  <a:txBody>
                    <a:bodyPr/>
                    <a:lstStyle/>
                    <a:p>
                      <a:endParaRPr lang="en-US" dirty="0"/>
                    </a:p>
                  </a:txBody>
                  <a:tcPr/>
                </a:tc>
                <a:tc>
                  <a:txBody>
                    <a:bodyPr/>
                    <a:lstStyle/>
                    <a:p>
                      <a:pPr marL="285750" indent="-285750" algn="r" rtl="1">
                        <a:lnSpc>
                          <a:spcPct val="200000"/>
                        </a:lnSpc>
                        <a:buFont typeface="Wingdings" panose="05000000000000000000" pitchFamily="2" charset="2"/>
                        <a:buChar char="ü"/>
                      </a:pPr>
                      <a:r>
                        <a:rPr lang="ar-SA" dirty="0" smtClean="0">
                          <a:cs typeface="AL-Mateen" pitchFamily="2" charset="-78"/>
                        </a:rPr>
                        <a:t>إعطاء الدواء اثناء قيام الطفل بعمل محبب لدية.</a:t>
                      </a:r>
                    </a:p>
                    <a:p>
                      <a:pPr marL="285750" indent="-285750" algn="r" rtl="1">
                        <a:lnSpc>
                          <a:spcPct val="200000"/>
                        </a:lnSpc>
                        <a:buFont typeface="Wingdings" panose="05000000000000000000" pitchFamily="2" charset="2"/>
                        <a:buChar char="ü"/>
                      </a:pPr>
                      <a:r>
                        <a:rPr lang="ar-SA" dirty="0" smtClean="0">
                          <a:cs typeface="AL-Mateen" pitchFamily="2" charset="-78"/>
                        </a:rPr>
                        <a:t>إعطاء الدواء بجدول يومي محدد بنفس الوقت ( يجعل عملية تناول الدواء شيء متوقع حدوثه بالنسبة للطفل).</a:t>
                      </a:r>
                    </a:p>
                    <a:p>
                      <a:pPr marL="285750" indent="-285750" algn="r" rtl="1">
                        <a:lnSpc>
                          <a:spcPct val="200000"/>
                        </a:lnSpc>
                        <a:buFont typeface="Wingdings" panose="05000000000000000000" pitchFamily="2" charset="2"/>
                        <a:buChar char="ü"/>
                      </a:pPr>
                      <a:r>
                        <a:rPr lang="ar-SA" dirty="0" smtClean="0">
                          <a:cs typeface="AL-Mateen" pitchFamily="2" charset="-78"/>
                        </a:rPr>
                        <a:t>استعمال المؤثرات البصرية التي تشرح أهمية تناول الدواء لمساعدة الطفل على الفهم ( صور –فيديو ).</a:t>
                      </a:r>
                    </a:p>
                    <a:p>
                      <a:pPr marL="285750" indent="-285750" algn="r" rtl="1">
                        <a:lnSpc>
                          <a:spcPct val="200000"/>
                        </a:lnSpc>
                        <a:buFont typeface="Wingdings" panose="05000000000000000000" pitchFamily="2" charset="2"/>
                        <a:buChar char="ü"/>
                      </a:pPr>
                      <a:r>
                        <a:rPr lang="ar-SA" dirty="0" smtClean="0">
                          <a:cs typeface="AL-Mateen" pitchFamily="2" charset="-78"/>
                        </a:rPr>
                        <a:t>مراعاة ما يفضله الطفل من نكهات و اعطاءها للطفل مع الدواء او خلطها مع العصير او الزبادي مع مراعاة التدخلات الدوائية.</a:t>
                      </a:r>
                    </a:p>
                    <a:p>
                      <a:endParaRPr lang="en-US" dirty="0"/>
                    </a:p>
                  </a:txBody>
                  <a:tcPr/>
                </a:tc>
              </a:tr>
            </a:tbl>
          </a:graphicData>
        </a:graphic>
      </p:graphicFrame>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5488" y="2194560"/>
            <a:ext cx="4315967" cy="3206496"/>
          </a:xfrm>
          <a:prstGeom prst="rect">
            <a:avLst/>
          </a:prstGeom>
        </p:spPr>
      </p:pic>
    </p:spTree>
    <p:extLst>
      <p:ext uri="{BB962C8B-B14F-4D97-AF65-F5344CB8AC3E}">
        <p14:creationId xmlns:p14="http://schemas.microsoft.com/office/powerpoint/2010/main" xmlns="" val="90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682752" y="963168"/>
            <a:ext cx="10472928" cy="4291584"/>
          </a:xfrm>
          <a:prstGeom prst="rect">
            <a:avLst/>
          </a:prstGeom>
          <a:noFill/>
        </p:spPr>
        <p:txBody>
          <a:bodyPr wrap="square" rtlCol="0">
            <a:spAutoFit/>
          </a:bodyPr>
          <a:lstStyle/>
          <a:p>
            <a:endParaRPr lang="en-US" dirty="0"/>
          </a:p>
        </p:txBody>
      </p:sp>
      <p:sp>
        <p:nvSpPr>
          <p:cNvPr id="3" name="Rectangle 2"/>
          <p:cNvSpPr/>
          <p:nvPr/>
        </p:nvSpPr>
        <p:spPr>
          <a:xfrm>
            <a:off x="786384" y="280108"/>
            <a:ext cx="9637776" cy="5657703"/>
          </a:xfrm>
          <a:prstGeom prst="rect">
            <a:avLst/>
          </a:prstGeom>
        </p:spPr>
        <p:txBody>
          <a:bodyPr wrap="square">
            <a:spAutoFit/>
          </a:bodyPr>
          <a:lstStyle/>
          <a:p>
            <a:pPr marR="0" lvl="0" algn="r" rtl="1">
              <a:lnSpc>
                <a:spcPct val="107000"/>
              </a:lnSpc>
              <a:spcBef>
                <a:spcPts val="0"/>
              </a:spcBef>
              <a:spcAft>
                <a:spcPts val="0"/>
              </a:spcAft>
            </a:pPr>
            <a:r>
              <a:rPr lang="ar-SA" b="1" dirty="0" smtClean="0">
                <a:latin typeface="Calibri" panose="020F0502020204030204" pitchFamily="34" charset="0"/>
                <a:ea typeface="Calibri" panose="020F0502020204030204" pitchFamily="34" charset="0"/>
                <a:cs typeface="Arabic Typesetting" panose="03020402040406030203" pitchFamily="66" charset="-78"/>
              </a:rPr>
              <a:t> </a:t>
            </a:r>
            <a:r>
              <a:rPr lang="ar-SA" sz="3200" b="1" dirty="0">
                <a:solidFill>
                  <a:srgbClr val="C00000"/>
                </a:solidFill>
                <a:latin typeface="Calibri" panose="020F0502020204030204" pitchFamily="34" charset="0"/>
                <a:ea typeface="Calibri" panose="020F0502020204030204" pitchFamily="34" charset="0"/>
                <a:cs typeface="AL-Mateen" pitchFamily="2" charset="-78"/>
              </a:rPr>
              <a:t>العلاج </a:t>
            </a:r>
            <a:r>
              <a:rPr lang="ar-SA" sz="3200" b="1" dirty="0" err="1">
                <a:solidFill>
                  <a:srgbClr val="C00000"/>
                </a:solidFill>
                <a:latin typeface="Calibri" panose="020F0502020204030204" pitchFamily="34" charset="0"/>
                <a:ea typeface="Calibri" panose="020F0502020204030204" pitchFamily="34" charset="0"/>
                <a:cs typeface="AL-Mateen" pitchFamily="2" charset="-78"/>
              </a:rPr>
              <a:t>البديلي</a:t>
            </a:r>
            <a:r>
              <a:rPr lang="ar-SA" sz="3200" b="1" dirty="0">
                <a:solidFill>
                  <a:srgbClr val="C00000"/>
                </a:solidFill>
                <a:latin typeface="Calibri" panose="020F0502020204030204" pitchFamily="34" charset="0"/>
                <a:ea typeface="Calibri" panose="020F0502020204030204" pitchFamily="34" charset="0"/>
                <a:cs typeface="AL-Mateen" pitchFamily="2" charset="-78"/>
              </a:rPr>
              <a:t> او التكميلي </a:t>
            </a:r>
            <a:r>
              <a:rPr lang="ar-SA" sz="3200" b="1" dirty="0" smtClean="0">
                <a:solidFill>
                  <a:srgbClr val="C00000"/>
                </a:solidFill>
                <a:latin typeface="Calibri" panose="020F0502020204030204" pitchFamily="34" charset="0"/>
                <a:ea typeface="Calibri" panose="020F0502020204030204" pitchFamily="34" charset="0"/>
                <a:cs typeface="AL-Mateen" pitchFamily="2" charset="-78"/>
              </a:rPr>
              <a:t>للتوحد</a:t>
            </a:r>
          </a:p>
          <a:p>
            <a:pPr marR="0" lvl="0" algn="r" rtl="1">
              <a:lnSpc>
                <a:spcPct val="107000"/>
              </a:lnSpc>
              <a:spcBef>
                <a:spcPts val="0"/>
              </a:spcBef>
              <a:spcAft>
                <a:spcPts val="0"/>
              </a:spcAft>
            </a:pPr>
            <a:endParaRPr lang="en-US" sz="3200" dirty="0">
              <a:solidFill>
                <a:srgbClr val="C00000"/>
              </a:solidFill>
              <a:latin typeface="Calibri" panose="020F0502020204030204" pitchFamily="34" charset="0"/>
              <a:ea typeface="Calibri" panose="020F0502020204030204" pitchFamily="34" charset="0"/>
              <a:cs typeface="AL-Mateen" pitchFamily="2" charset="-78"/>
            </a:endParaRPr>
          </a:p>
          <a:p>
            <a:pPr algn="r" rtl="1">
              <a:lnSpc>
                <a:spcPct val="107000"/>
              </a:lnSpc>
            </a:pPr>
            <a:r>
              <a:rPr lang="ar-SA" sz="3200" dirty="0">
                <a:latin typeface="Calibri" panose="020F0502020204030204" pitchFamily="34" charset="0"/>
                <a:ea typeface="Calibri" panose="020F0502020204030204" pitchFamily="34" charset="0"/>
                <a:cs typeface="AL-Mateen" pitchFamily="2" charset="-78"/>
              </a:rPr>
              <a:t> </a:t>
            </a:r>
            <a:r>
              <a:rPr lang="ar-SA" sz="2800" dirty="0">
                <a:latin typeface="Calibri" panose="020F0502020204030204" pitchFamily="34" charset="0"/>
                <a:ea typeface="Calibri" panose="020F0502020204030204" pitchFamily="34" charset="0"/>
                <a:cs typeface="AL-Mateen" pitchFamily="2" charset="-78"/>
              </a:rPr>
              <a:t>لم تثبت فعالية و مأمونية العلاجات التالية بحسب الهيئات الصحية العالمية: </a:t>
            </a:r>
            <a:endParaRPr lang="ar-SA" sz="2800" dirty="0" smtClean="0">
              <a:latin typeface="Calibri" panose="020F0502020204030204" pitchFamily="34" charset="0"/>
              <a:ea typeface="Calibri" panose="020F0502020204030204" pitchFamily="34" charset="0"/>
              <a:cs typeface="AL-Mateen"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برتوكول </a:t>
            </a:r>
            <a:r>
              <a:rPr lang="ar-SA" sz="2800" dirty="0">
                <a:latin typeface="Calibri" panose="020F0502020204030204" pitchFamily="34" charset="0"/>
                <a:ea typeface="Calibri" panose="020F0502020204030204" pitchFamily="34" charset="0"/>
                <a:cs typeface="AL-Mohanad Bold" pitchFamily="2" charset="-78"/>
              </a:rPr>
              <a:t>دان </a:t>
            </a:r>
            <a:endParaRPr lang="ar-SA" sz="2800" dirty="0" smtClean="0">
              <a:latin typeface="Calibri" panose="020F0502020204030204" pitchFamily="34" charset="0"/>
              <a:ea typeface="Calibri" panose="020F0502020204030204" pitchFamily="34" charset="0"/>
              <a:cs typeface="AL-Mohanad Bold"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a:latin typeface="Calibri" panose="020F0502020204030204" pitchFamily="34" charset="0"/>
                <a:ea typeface="Calibri" panose="020F0502020204030204" pitchFamily="34" charset="0"/>
                <a:cs typeface="AL-Mohanad Bold" pitchFamily="2" charset="-78"/>
              </a:rPr>
              <a:t>سحب </a:t>
            </a:r>
            <a:r>
              <a:rPr lang="ar-SA" sz="2800" dirty="0" smtClean="0">
                <a:latin typeface="Calibri" panose="020F0502020204030204" pitchFamily="34" charset="0"/>
                <a:ea typeface="Calibri" panose="020F0502020204030204" pitchFamily="34" charset="0"/>
                <a:cs typeface="AL-Mohanad Bold" pitchFamily="2" charset="-78"/>
              </a:rPr>
              <a:t>السموم</a:t>
            </a: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a:latin typeface="Calibri" panose="020F0502020204030204" pitchFamily="34" charset="0"/>
                <a:ea typeface="Calibri" panose="020F0502020204030204" pitchFamily="34" charset="0"/>
                <a:cs typeface="AL-Mohanad Bold" pitchFamily="2" charset="-78"/>
              </a:rPr>
              <a:t>الحمية الغذائية </a:t>
            </a:r>
            <a:endParaRPr lang="ar-SA" sz="2800" dirty="0" smtClean="0">
              <a:latin typeface="Calibri" panose="020F0502020204030204" pitchFamily="34" charset="0"/>
              <a:ea typeface="Calibri" panose="020F0502020204030204" pitchFamily="34" charset="0"/>
              <a:cs typeface="AL-Mohanad Bold"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a:latin typeface="Calibri" panose="020F0502020204030204" pitchFamily="34" charset="0"/>
                <a:ea typeface="Calibri" panose="020F0502020204030204" pitchFamily="34" charset="0"/>
                <a:cs typeface="AL-Mohanad Bold" pitchFamily="2" charset="-78"/>
              </a:rPr>
              <a:t>طرد الفطريات </a:t>
            </a:r>
            <a:endParaRPr lang="ar-SA" sz="2800" dirty="0" smtClean="0">
              <a:latin typeface="Arabic Typesetting" panose="03020402040406030203" pitchFamily="66" charset="-78"/>
              <a:ea typeface="Calibri" panose="020F0502020204030204" pitchFamily="34" charset="0"/>
              <a:cs typeface="AL-Mohanad Bold"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a:latin typeface="Calibri" panose="020F0502020204030204" pitchFamily="34" charset="0"/>
                <a:ea typeface="Calibri" panose="020F0502020204030204" pitchFamily="34" charset="0"/>
                <a:cs typeface="AL-Mohanad Bold" pitchFamily="2" charset="-78"/>
              </a:rPr>
              <a:t>العلاجات العشبية  </a:t>
            </a:r>
            <a:endParaRPr lang="ar-SA" sz="2800" dirty="0" smtClean="0">
              <a:latin typeface="Calibri" panose="020F0502020204030204" pitchFamily="34" charset="0"/>
              <a:ea typeface="Calibri" panose="020F0502020204030204" pitchFamily="34" charset="0"/>
              <a:cs typeface="AL-Mohanad Bold"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a:latin typeface="Calibri" panose="020F0502020204030204" pitchFamily="34" charset="0"/>
                <a:ea typeface="Calibri" panose="020F0502020204030204" pitchFamily="34" charset="0"/>
                <a:cs typeface="AL-Mohanad Bold" pitchFamily="2" charset="-78"/>
              </a:rPr>
              <a:t>السكريتين </a:t>
            </a:r>
            <a:endParaRPr lang="ar-SA" sz="2800" dirty="0" smtClean="0">
              <a:latin typeface="Calibri" panose="020F0502020204030204" pitchFamily="34" charset="0"/>
              <a:ea typeface="Calibri" panose="020F0502020204030204" pitchFamily="34" charset="0"/>
              <a:cs typeface="AL-Mohanad Bold"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a:latin typeface="Calibri" panose="020F0502020204030204" pitchFamily="34" charset="0"/>
                <a:ea typeface="Calibri" panose="020F0502020204030204" pitchFamily="34" charset="0"/>
                <a:cs typeface="AL-Mohanad Bold" pitchFamily="2" charset="-78"/>
              </a:rPr>
              <a:t>فيتامين ب6 </a:t>
            </a:r>
            <a:endParaRPr lang="ar-SA" sz="2800" dirty="0" smtClean="0">
              <a:latin typeface="Calibri" panose="020F0502020204030204" pitchFamily="34" charset="0"/>
              <a:ea typeface="Calibri" panose="020F0502020204030204" pitchFamily="34" charset="0"/>
              <a:cs typeface="AL-Mohanad Bold" pitchFamily="2" charset="-78"/>
            </a:endParaRPr>
          </a:p>
          <a:p>
            <a:pPr marL="457200" indent="-457200" algn="r" rtl="1">
              <a:lnSpc>
                <a:spcPct val="107000"/>
              </a:lnSpc>
              <a:buFont typeface="Wingdings" panose="05000000000000000000" pitchFamily="2" charset="2"/>
              <a:buChar char="§"/>
            </a:pPr>
            <a:r>
              <a:rPr lang="ar-SA" sz="2800" dirty="0" smtClean="0">
                <a:latin typeface="Calibri" panose="020F0502020204030204" pitchFamily="34" charset="0"/>
                <a:ea typeface="Calibri" panose="020F0502020204030204" pitchFamily="34" charset="0"/>
                <a:cs typeface="AL-Mohanad Bold" pitchFamily="2" charset="-78"/>
              </a:rPr>
              <a:t> </a:t>
            </a:r>
            <a:r>
              <a:rPr lang="ar-SA" sz="2800" dirty="0" err="1">
                <a:latin typeface="Calibri" panose="020F0502020204030204" pitchFamily="34" charset="0"/>
                <a:ea typeface="Calibri" panose="020F0502020204030204" pitchFamily="34" charset="0"/>
                <a:cs typeface="AL-Mohanad Bold" pitchFamily="2" charset="-78"/>
              </a:rPr>
              <a:t>اوميغا</a:t>
            </a:r>
            <a:r>
              <a:rPr lang="ar-SA" sz="2800" dirty="0">
                <a:latin typeface="Calibri" panose="020F0502020204030204" pitchFamily="34" charset="0"/>
                <a:ea typeface="Calibri" panose="020F0502020204030204" pitchFamily="34" charset="0"/>
                <a:cs typeface="AL-Mohanad Bold" pitchFamily="2" charset="-78"/>
              </a:rPr>
              <a:t> </a:t>
            </a:r>
            <a:r>
              <a:rPr lang="ar-SA" sz="2800" dirty="0" smtClean="0">
                <a:latin typeface="Calibri" panose="020F0502020204030204" pitchFamily="34" charset="0"/>
                <a:ea typeface="Calibri" panose="020F0502020204030204" pitchFamily="34" charset="0"/>
                <a:cs typeface="AL-Mohanad Bold" pitchFamily="2" charset="-78"/>
              </a:rPr>
              <a:t>3</a:t>
            </a:r>
            <a:endParaRPr lang="en-US" sz="2800" dirty="0">
              <a:latin typeface="Calibri" panose="020F0502020204030204" pitchFamily="34" charset="0"/>
              <a:ea typeface="Calibri" panose="020F0502020204030204" pitchFamily="34" charset="0"/>
              <a:cs typeface="AL-Mohanad Bold" pitchFamily="2" charset="-78"/>
            </a:endParaRPr>
          </a:p>
          <a:p>
            <a:pPr algn="r" rtl="1">
              <a:lnSpc>
                <a:spcPct val="107000"/>
              </a:lnSpc>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1919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Rectangle 1"/>
          <p:cNvSpPr/>
          <p:nvPr/>
        </p:nvSpPr>
        <p:spPr>
          <a:xfrm>
            <a:off x="536448" y="514253"/>
            <a:ext cx="11204448" cy="4892365"/>
          </a:xfrm>
          <a:prstGeom prst="rect">
            <a:avLst/>
          </a:prstGeom>
        </p:spPr>
        <p:txBody>
          <a:bodyPr wrap="square">
            <a:spAutoFit/>
          </a:bodyPr>
          <a:lstStyle/>
          <a:p>
            <a:pPr marR="0" lvl="0" algn="r" rtl="1">
              <a:lnSpc>
                <a:spcPct val="107000"/>
              </a:lnSpc>
              <a:spcBef>
                <a:spcPts val="0"/>
              </a:spcBef>
              <a:spcAft>
                <a:spcPts val="0"/>
              </a:spcAft>
            </a:pPr>
            <a:r>
              <a:rPr lang="ar-SA" sz="2800" dirty="0">
                <a:solidFill>
                  <a:srgbClr val="C00000"/>
                </a:solidFill>
                <a:latin typeface="Calibri" panose="020F0502020204030204" pitchFamily="34" charset="0"/>
                <a:ea typeface="Calibri" panose="020F0502020204030204" pitchFamily="34" charset="0"/>
                <a:cs typeface="AL-Mateen" pitchFamily="2" charset="-78"/>
              </a:rPr>
              <a:t>وقد حذرت هيئة الغذاء والدواء الامريكية من المنتجات </a:t>
            </a:r>
            <a:r>
              <a:rPr lang="ar-SA" sz="2800" dirty="0" smtClean="0">
                <a:solidFill>
                  <a:srgbClr val="C00000"/>
                </a:solidFill>
                <a:latin typeface="Calibri" panose="020F0502020204030204" pitchFamily="34" charset="0"/>
                <a:ea typeface="Calibri" panose="020F0502020204030204" pitchFamily="34" charset="0"/>
                <a:cs typeface="AL-Mateen" pitchFamily="2" charset="-78"/>
              </a:rPr>
              <a:t>التالية:</a:t>
            </a:r>
            <a:endParaRPr lang="ar-SA" sz="2800" dirty="0">
              <a:solidFill>
                <a:srgbClr val="C00000"/>
              </a:solidFill>
              <a:latin typeface="Calibri" panose="020F0502020204030204" pitchFamily="34" charset="0"/>
              <a:ea typeface="Calibri" panose="020F0502020204030204" pitchFamily="34" charset="0"/>
              <a:cs typeface="AL-Mateen" pitchFamily="2" charset="-78"/>
            </a:endParaRPr>
          </a:p>
          <a:p>
            <a:pPr marR="0" lvl="0" algn="r" rtl="1">
              <a:lnSpc>
                <a:spcPct val="107000"/>
              </a:lnSpc>
              <a:spcBef>
                <a:spcPts val="0"/>
              </a:spcBef>
              <a:spcAft>
                <a:spcPts val="0"/>
              </a:spcAft>
            </a:pPr>
            <a:endParaRPr lang="ar-SA" sz="2800" dirty="0">
              <a:latin typeface="Calibri" panose="020F0502020204030204" pitchFamily="34" charset="0"/>
              <a:ea typeface="Calibri" panose="020F0502020204030204" pitchFamily="34" charset="0"/>
              <a:cs typeface="AL-Mateen" pitchFamily="2" charset="-78"/>
            </a:endParaRPr>
          </a:p>
          <a:p>
            <a:pPr marL="342900" marR="0" lvl="0" indent="-342900" algn="r" rtl="1">
              <a:lnSpc>
                <a:spcPct val="150000"/>
              </a:lnSpc>
              <a:spcBef>
                <a:spcPts val="0"/>
              </a:spcBef>
              <a:spcAft>
                <a:spcPts val="0"/>
              </a:spcAft>
              <a:buFont typeface="Courier New" panose="02070309020205020404" pitchFamily="49" charset="0"/>
              <a:buChar char="o"/>
            </a:pPr>
            <a:r>
              <a:rPr lang="ar-SA" sz="2800" dirty="0" smtClean="0">
                <a:latin typeface="Calibri" panose="020F0502020204030204" pitchFamily="34" charset="0"/>
                <a:ea typeface="Calibri" panose="020F0502020204030204" pitchFamily="34" charset="0"/>
                <a:cs typeface="AL-Mateen" pitchFamily="2" charset="-78"/>
              </a:rPr>
              <a:t>العلاج </a:t>
            </a:r>
            <a:r>
              <a:rPr lang="ar-SA" sz="2800" dirty="0">
                <a:latin typeface="Calibri" panose="020F0502020204030204" pitchFamily="34" charset="0"/>
                <a:ea typeface="Calibri" panose="020F0502020204030204" pitchFamily="34" charset="0"/>
                <a:cs typeface="AL-Mateen" pitchFamily="2" charset="-78"/>
              </a:rPr>
              <a:t>بإزالة المعادن الثقيلة</a:t>
            </a:r>
            <a:r>
              <a:rPr lang="en-US" sz="2800" dirty="0">
                <a:latin typeface="Arabic Typesetting" panose="03020402040406030203" pitchFamily="66" charset="-78"/>
                <a:ea typeface="Calibri" panose="020F0502020204030204" pitchFamily="34" charset="0"/>
                <a:cs typeface="AL-Mateen" pitchFamily="2" charset="-78"/>
              </a:rPr>
              <a:t> Chelation Therapies: </a:t>
            </a:r>
            <a:endParaRPr lang="ar-SA" sz="2800" dirty="0">
              <a:latin typeface="Calibri" panose="020F0502020204030204" pitchFamily="34" charset="0"/>
              <a:ea typeface="Calibri" panose="020F0502020204030204" pitchFamily="34" charset="0"/>
              <a:cs typeface="AL-Mateen" pitchFamily="2" charset="-78"/>
            </a:endParaRPr>
          </a:p>
          <a:p>
            <a:pPr marL="342900" marR="0" lvl="0" indent="-342900" algn="r" rtl="1">
              <a:lnSpc>
                <a:spcPct val="150000"/>
              </a:lnSpc>
              <a:spcBef>
                <a:spcPts val="0"/>
              </a:spcBef>
              <a:spcAft>
                <a:spcPts val="0"/>
              </a:spcAft>
              <a:buFont typeface="Courier New" panose="02070309020205020404" pitchFamily="49" charset="0"/>
              <a:buChar char="o"/>
            </a:pPr>
            <a:r>
              <a:rPr lang="ar-SA" sz="2800" dirty="0" smtClean="0">
                <a:latin typeface="Calibri" panose="020F0502020204030204" pitchFamily="34" charset="0"/>
                <a:ea typeface="Calibri" panose="020F0502020204030204" pitchFamily="34" charset="0"/>
                <a:cs typeface="AL-Mateen" pitchFamily="2" charset="-78"/>
              </a:rPr>
              <a:t>العلاج بالأكسجين</a:t>
            </a:r>
            <a:r>
              <a:rPr lang="en-US" sz="2800" dirty="0" smtClean="0">
                <a:latin typeface="Arabic Typesetting" panose="03020402040406030203" pitchFamily="66" charset="-78"/>
                <a:ea typeface="Calibri" panose="020F0502020204030204" pitchFamily="34" charset="0"/>
                <a:cs typeface="AL-Mateen" pitchFamily="2" charset="-78"/>
              </a:rPr>
              <a:t>. Hyperbaric Oxygen Therapy.</a:t>
            </a:r>
            <a:endParaRPr lang="en-US" sz="2800" dirty="0" smtClean="0">
              <a:latin typeface="Calibri" panose="020F0502020204030204" pitchFamily="34" charset="0"/>
              <a:ea typeface="Calibri" panose="020F0502020204030204" pitchFamily="34" charset="0"/>
              <a:cs typeface="AL-Mateen" pitchFamily="2" charset="-78"/>
            </a:endParaRPr>
          </a:p>
          <a:p>
            <a:pPr marL="342900" marR="0" lvl="0" indent="-342900" algn="r" rtl="1">
              <a:lnSpc>
                <a:spcPct val="150000"/>
              </a:lnSpc>
              <a:spcBef>
                <a:spcPts val="0"/>
              </a:spcBef>
              <a:spcAft>
                <a:spcPts val="0"/>
              </a:spcAft>
              <a:buFont typeface="Courier New" panose="02070309020205020404" pitchFamily="49" charset="0"/>
              <a:buChar char="o"/>
            </a:pPr>
            <a:r>
              <a:rPr lang="ar-SA" sz="2800" dirty="0" smtClean="0">
                <a:latin typeface="Calibri" panose="020F0502020204030204" pitchFamily="34" charset="0"/>
                <a:ea typeface="Calibri" panose="020F0502020204030204" pitchFamily="34" charset="0"/>
                <a:cs typeface="AL-Mateen" pitchFamily="2" charset="-78"/>
              </a:rPr>
              <a:t>جوز </a:t>
            </a:r>
            <a:r>
              <a:rPr lang="ar-SA" sz="2800" dirty="0">
                <a:latin typeface="Calibri" panose="020F0502020204030204" pitchFamily="34" charset="0"/>
                <a:ea typeface="Calibri" panose="020F0502020204030204" pitchFamily="34" charset="0"/>
                <a:cs typeface="AL-Mateen" pitchFamily="2" charset="-78"/>
              </a:rPr>
              <a:t>الهند والمتممات </a:t>
            </a:r>
            <a:r>
              <a:rPr lang="ar-SA" sz="2800" i="1" dirty="0">
                <a:latin typeface="Calibri" panose="020F0502020204030204" pitchFamily="34" charset="0"/>
                <a:ea typeface="Calibri" panose="020F0502020204030204" pitchFamily="34" charset="0"/>
                <a:cs typeface="AL-Mateen" pitchFamily="2" charset="-78"/>
              </a:rPr>
              <a:t>الغذائية</a:t>
            </a:r>
            <a:r>
              <a:rPr lang="ar-SA" sz="2800" b="1" dirty="0">
                <a:latin typeface="Calibri" panose="020F0502020204030204" pitchFamily="34" charset="0"/>
                <a:ea typeface="Calibri" panose="020F0502020204030204" pitchFamily="34" charset="0"/>
                <a:cs typeface="AL-Mateen" pitchFamily="2" charset="-78"/>
              </a:rPr>
              <a:t> </a:t>
            </a:r>
            <a:r>
              <a:rPr lang="ar-SA" sz="2800" dirty="0">
                <a:latin typeface="Calibri" panose="020F0502020204030204" pitchFamily="34" charset="0"/>
                <a:ea typeface="Calibri" panose="020F0502020204030204" pitchFamily="34" charset="0"/>
                <a:cs typeface="AL-Mateen" pitchFamily="2" charset="-78"/>
              </a:rPr>
              <a:t>من البكتيريا الحية أو الخمائر</a:t>
            </a:r>
            <a:r>
              <a:rPr lang="en-US" sz="2800" dirty="0">
                <a:latin typeface="Arabic Typesetting" panose="03020402040406030203" pitchFamily="66" charset="-78"/>
                <a:ea typeface="Calibri" panose="020F0502020204030204" pitchFamily="34" charset="0"/>
                <a:cs typeface="AL-Mateen" pitchFamily="2" charset="-78"/>
              </a:rPr>
              <a:t> Coconut kefir and other probiotic products </a:t>
            </a:r>
            <a:endParaRPr lang="en-US" sz="2800" dirty="0">
              <a:latin typeface="Calibri" panose="020F0502020204030204" pitchFamily="34" charset="0"/>
              <a:ea typeface="Calibri" panose="020F0502020204030204" pitchFamily="34" charset="0"/>
              <a:cs typeface="AL-Mateen" pitchFamily="2" charset="-78"/>
            </a:endParaRPr>
          </a:p>
          <a:p>
            <a:pPr marL="342900" marR="0" lvl="0" indent="-342900" algn="r" rtl="1">
              <a:lnSpc>
                <a:spcPct val="150000"/>
              </a:lnSpc>
              <a:spcBef>
                <a:spcPts val="0"/>
              </a:spcBef>
              <a:spcAft>
                <a:spcPts val="0"/>
              </a:spcAft>
              <a:buFont typeface="Courier New" panose="02070309020205020404" pitchFamily="49" charset="0"/>
              <a:buChar char="o"/>
            </a:pPr>
            <a:r>
              <a:rPr lang="ar-SA" sz="2800" dirty="0">
                <a:latin typeface="Calibri" panose="020F0502020204030204" pitchFamily="34" charset="0"/>
                <a:ea typeface="Calibri" panose="020F0502020204030204" pitchFamily="34" charset="0"/>
                <a:cs typeface="AL-Mateen" pitchFamily="2" charset="-78"/>
              </a:rPr>
              <a:t>المحلول المعدني </a:t>
            </a:r>
            <a:r>
              <a:rPr lang="en-US" sz="2800" dirty="0">
                <a:latin typeface="Arabic Typesetting" panose="03020402040406030203" pitchFamily="66" charset="-78"/>
                <a:ea typeface="Calibri" panose="020F0502020204030204" pitchFamily="34" charset="0"/>
                <a:cs typeface="AL-Mateen" pitchFamily="2" charset="-78"/>
              </a:rPr>
              <a:t>Miracle Mineral Solution</a:t>
            </a:r>
            <a:r>
              <a:rPr lang="en-US" sz="2800" dirty="0" smtClean="0">
                <a:latin typeface="Arabic Typesetting" panose="03020402040406030203" pitchFamily="66" charset="-78"/>
                <a:ea typeface="Calibri" panose="020F0502020204030204" pitchFamily="34" charset="0"/>
                <a:cs typeface="AL-Mateen" pitchFamily="2" charset="-78"/>
              </a:rPr>
              <a:t>.</a:t>
            </a:r>
          </a:p>
          <a:p>
            <a:pPr marL="342900" indent="-342900" algn="r" rtl="1">
              <a:lnSpc>
                <a:spcPct val="150000"/>
              </a:lnSpc>
              <a:buFont typeface="Courier New" panose="02070309020205020404" pitchFamily="49" charset="0"/>
              <a:buChar char="o"/>
            </a:pPr>
            <a:r>
              <a:rPr lang="ar-SA" sz="2800" dirty="0">
                <a:cs typeface="AL-Mateen" pitchFamily="2" charset="-78"/>
              </a:rPr>
              <a:t>منتج استحمام كلاي لإزالة السموم</a:t>
            </a:r>
            <a:r>
              <a:rPr lang="en-US" sz="2800" dirty="0">
                <a:cs typeface="AL-Mateen" pitchFamily="2" charset="-78"/>
              </a:rPr>
              <a:t> </a:t>
            </a:r>
            <a:r>
              <a:rPr lang="en-US" sz="2800" dirty="0">
                <a:latin typeface="Arabic Typesetting" panose="03020402040406030203" pitchFamily="66" charset="-78"/>
                <a:cs typeface="Arabic Typesetting" panose="03020402040406030203" pitchFamily="66" charset="-78"/>
              </a:rPr>
              <a:t>Detoxifying Clay Baths</a:t>
            </a:r>
            <a:r>
              <a:rPr lang="en-US" sz="2800" dirty="0"/>
              <a:t>.</a:t>
            </a:r>
          </a:p>
          <a:p>
            <a:pPr marL="342900" marR="0" lvl="0" indent="-342900" algn="r" rtl="1">
              <a:lnSpc>
                <a:spcPct val="150000"/>
              </a:lnSpc>
              <a:spcBef>
                <a:spcPts val="0"/>
              </a:spcBef>
              <a:spcAft>
                <a:spcPts val="0"/>
              </a:spcAft>
              <a:buFont typeface="Courier New" panose="02070309020205020404" pitchFamily="49" charset="0"/>
              <a:buChar char="o"/>
            </a:pPr>
            <a:endParaRPr lang="ar-SA" sz="2800" dirty="0" smtClean="0">
              <a:latin typeface="Arabic Typesetting" panose="03020402040406030203" pitchFamily="66" charset="-78"/>
              <a:ea typeface="Calibri" panose="020F0502020204030204" pitchFamily="34" charset="0"/>
              <a:cs typeface="AL-Mateen" pitchFamily="2" charset="-78"/>
            </a:endParaRPr>
          </a:p>
        </p:txBody>
      </p:sp>
    </p:spTree>
    <p:extLst>
      <p:ext uri="{BB962C8B-B14F-4D97-AF65-F5344CB8AC3E}">
        <p14:creationId xmlns:p14="http://schemas.microsoft.com/office/powerpoint/2010/main" xmlns="" val="42447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505968" y="585216"/>
            <a:ext cx="11180064" cy="4524315"/>
          </a:xfrm>
          <a:prstGeom prst="rect">
            <a:avLst/>
          </a:prstGeom>
          <a:noFill/>
        </p:spPr>
        <p:txBody>
          <a:bodyPr wrap="square" rtlCol="0">
            <a:spAutoFit/>
          </a:bodyPr>
          <a:lstStyle/>
          <a:p>
            <a:pPr algn="r" rtl="1"/>
            <a:r>
              <a:rPr lang="ar-SA" sz="2800" dirty="0" smtClean="0">
                <a:solidFill>
                  <a:srgbClr val="C00000"/>
                </a:solidFill>
                <a:cs typeface="AL-Mateen" pitchFamily="2" charset="-78"/>
              </a:rPr>
              <a:t>كيف يمكن معرفة </a:t>
            </a:r>
            <a:r>
              <a:rPr lang="ar-SA" sz="2800" dirty="0">
                <a:solidFill>
                  <a:srgbClr val="C00000"/>
                </a:solidFill>
                <a:cs typeface="AL-Mateen" pitchFamily="2" charset="-78"/>
              </a:rPr>
              <a:t>المستحضرات </a:t>
            </a:r>
            <a:r>
              <a:rPr lang="ar-SA" sz="2800" dirty="0" smtClean="0">
                <a:solidFill>
                  <a:srgbClr val="C00000"/>
                </a:solidFill>
                <a:cs typeface="AL-Mateen" pitchFamily="2" charset="-78"/>
              </a:rPr>
              <a:t>المضللة؟</a:t>
            </a:r>
          </a:p>
          <a:p>
            <a:pPr marL="457200" indent="-457200" algn="r" rtl="1">
              <a:buFont typeface="Wingdings" panose="05000000000000000000" pitchFamily="2" charset="2"/>
              <a:buChar char="§"/>
            </a:pPr>
            <a:endParaRPr lang="ar-SA" sz="2800" dirty="0">
              <a:cs typeface="AL-Mateen" pitchFamily="2" charset="-78"/>
            </a:endParaRPr>
          </a:p>
          <a:p>
            <a:pPr marL="457200" indent="-457200" algn="r" rtl="1">
              <a:buFont typeface="Wingdings" panose="05000000000000000000" pitchFamily="2" charset="2"/>
              <a:buChar char="§"/>
            </a:pPr>
            <a:r>
              <a:rPr lang="ar-SA" sz="2800" dirty="0" smtClean="0">
                <a:cs typeface="AL-Mateen" pitchFamily="2" charset="-78"/>
              </a:rPr>
              <a:t>الحذر من المستحضرات التي تدعي معالجة الكثير من الامراض بدواء واحد.</a:t>
            </a:r>
          </a:p>
          <a:p>
            <a:pPr marL="457200" indent="-457200" algn="r" rtl="1">
              <a:buFont typeface="Wingdings" panose="05000000000000000000" pitchFamily="2" charset="2"/>
              <a:buChar char="§"/>
            </a:pPr>
            <a:endParaRPr lang="ar-SA" sz="2800" dirty="0">
              <a:cs typeface="AL-Mateen" pitchFamily="2" charset="-78"/>
            </a:endParaRPr>
          </a:p>
          <a:p>
            <a:pPr marL="457200" indent="-457200" algn="r" rtl="1">
              <a:buFont typeface="Wingdings" panose="05000000000000000000" pitchFamily="2" charset="2"/>
              <a:buChar char="§"/>
            </a:pPr>
            <a:r>
              <a:rPr lang="ar-SA" sz="2800" dirty="0" smtClean="0">
                <a:cs typeface="AL-Mateen" pitchFamily="2" charset="-78"/>
              </a:rPr>
              <a:t>التجارب الشخصية لا تغني الدراسات العلمية المعتمدة.</a:t>
            </a:r>
          </a:p>
          <a:p>
            <a:pPr marL="457200" indent="-457200" algn="r" rtl="1">
              <a:buFont typeface="Wingdings" panose="05000000000000000000" pitchFamily="2" charset="2"/>
              <a:buChar char="§"/>
            </a:pPr>
            <a:endParaRPr lang="ar-SA" sz="2800" dirty="0">
              <a:cs typeface="AL-Mateen" pitchFamily="2" charset="-78"/>
            </a:endParaRPr>
          </a:p>
          <a:p>
            <a:pPr marL="457200" indent="-457200" algn="r" rtl="1">
              <a:buFont typeface="Wingdings" panose="05000000000000000000" pitchFamily="2" charset="2"/>
              <a:buChar char="§"/>
            </a:pPr>
            <a:r>
              <a:rPr lang="ar-SA" sz="2800" dirty="0" smtClean="0">
                <a:cs typeface="AL-Mateen" pitchFamily="2" charset="-78"/>
              </a:rPr>
              <a:t>أي مستحضر يدعي العلاج الفعال و النهائي للحالة.</a:t>
            </a:r>
          </a:p>
          <a:p>
            <a:pPr marL="457200" indent="-457200" algn="r" rtl="1">
              <a:buFont typeface="Wingdings" panose="05000000000000000000" pitchFamily="2" charset="2"/>
              <a:buChar char="§"/>
            </a:pPr>
            <a:endParaRPr lang="ar-SA" sz="2800" dirty="0">
              <a:cs typeface="AL-Mateen" pitchFamily="2" charset="-78"/>
            </a:endParaRPr>
          </a:p>
          <a:p>
            <a:pPr marL="457200" indent="-457200" algn="r" rtl="1">
              <a:buFont typeface="Wingdings" panose="05000000000000000000" pitchFamily="2" charset="2"/>
              <a:buChar char="§"/>
            </a:pPr>
            <a:r>
              <a:rPr lang="ar-SA" sz="2800" dirty="0" smtClean="0">
                <a:cs typeface="AL-Mateen" pitchFamily="2" charset="-78"/>
              </a:rPr>
              <a:t>اي مستحضر يدعي العلاج السحري او الاكتشاف الجديد بدون توضيح ماهي المادة الفعالة المستخدمة.</a:t>
            </a:r>
          </a:p>
          <a:p>
            <a:pPr algn="r"/>
            <a:endParaRPr lang="ar-SA" dirty="0"/>
          </a:p>
          <a:p>
            <a:pPr algn="r"/>
            <a:endParaRPr lang="en-US" dirty="0"/>
          </a:p>
        </p:txBody>
      </p:sp>
    </p:spTree>
    <p:extLst>
      <p:ext uri="{BB962C8B-B14F-4D97-AF65-F5344CB8AC3E}">
        <p14:creationId xmlns:p14="http://schemas.microsoft.com/office/powerpoint/2010/main" xmlns="" val="97585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3" name="TextBox 2"/>
          <p:cNvSpPr txBox="1"/>
          <p:nvPr/>
        </p:nvSpPr>
        <p:spPr>
          <a:xfrm>
            <a:off x="1706880" y="1377696"/>
            <a:ext cx="9826752" cy="3539430"/>
          </a:xfrm>
          <a:prstGeom prst="rect">
            <a:avLst/>
          </a:prstGeom>
          <a:noFill/>
        </p:spPr>
        <p:txBody>
          <a:bodyPr wrap="square" rtlCol="0">
            <a:spAutoFit/>
          </a:bodyPr>
          <a:lstStyle/>
          <a:p>
            <a:pPr algn="r" rtl="1"/>
            <a:r>
              <a:rPr lang="ar-SA" sz="2800" dirty="0" smtClean="0">
                <a:solidFill>
                  <a:srgbClr val="C00000"/>
                </a:solidFill>
                <a:cs typeface="AL-Mateen" pitchFamily="2" charset="-78"/>
              </a:rPr>
              <a:t>كيف يمكن الحصول على المعلومات الصحيحة؟</a:t>
            </a:r>
          </a:p>
          <a:p>
            <a:pPr algn="r" rtl="1"/>
            <a:endParaRPr lang="ar-SA" sz="2800" dirty="0" smtClean="0">
              <a:solidFill>
                <a:srgbClr val="C00000"/>
              </a:solidFill>
              <a:cs typeface="AL-Mateen" pitchFamily="2" charset="-78"/>
            </a:endParaRPr>
          </a:p>
          <a:p>
            <a:pPr marL="457200" indent="-457200" algn="r" rtl="1">
              <a:buFont typeface="Wingdings" panose="05000000000000000000" pitchFamily="2" charset="2"/>
              <a:buChar char="ü"/>
            </a:pPr>
            <a:endParaRPr lang="ar-SA" sz="2800" dirty="0">
              <a:cs typeface="AL-Mateen" pitchFamily="2" charset="-78"/>
            </a:endParaRPr>
          </a:p>
          <a:p>
            <a:pPr marL="457200" indent="-457200" algn="r" rtl="1">
              <a:buFont typeface="Wingdings" panose="05000000000000000000" pitchFamily="2" charset="2"/>
              <a:buChar char="ü"/>
            </a:pPr>
            <a:r>
              <a:rPr lang="ar-SA" sz="2800" dirty="0" smtClean="0">
                <a:cs typeface="AL-Mateen" pitchFamily="2" charset="-78"/>
              </a:rPr>
              <a:t>استشارة الطبيب او الفريق الطبي ( الصيدلي, الاخصائي النفسي, الممرض, اخصائي التغذية)</a:t>
            </a:r>
          </a:p>
          <a:p>
            <a:pPr marL="457200" indent="-457200" algn="r" rtl="1">
              <a:buFont typeface="Wingdings" panose="05000000000000000000" pitchFamily="2" charset="2"/>
              <a:buChar char="ü"/>
            </a:pPr>
            <a:endParaRPr lang="ar-SA" sz="2800" dirty="0">
              <a:cs typeface="AL-Mateen" pitchFamily="2" charset="-78"/>
            </a:endParaRPr>
          </a:p>
          <a:p>
            <a:pPr marL="457200" indent="-457200" algn="r" rtl="1">
              <a:buFont typeface="Wingdings" panose="05000000000000000000" pitchFamily="2" charset="2"/>
              <a:buChar char="ü"/>
            </a:pPr>
            <a:r>
              <a:rPr lang="ar-SA" sz="2800" dirty="0" smtClean="0">
                <a:cs typeface="AL-Mateen" pitchFamily="2" charset="-78"/>
              </a:rPr>
              <a:t>اخذ المعلومة من مصادر موثوقة من جهات او هيئات صحية ( الهيئة العامة للغذاء و الدواء)</a:t>
            </a:r>
          </a:p>
          <a:p>
            <a:pPr marL="457200" indent="-457200" algn="r" rtl="1">
              <a:buFont typeface="Wingdings" panose="05000000000000000000" pitchFamily="2" charset="2"/>
              <a:buChar char="ü"/>
            </a:pPr>
            <a:endParaRPr lang="ar-SA" sz="2800" dirty="0">
              <a:cs typeface="AL-Mateen" pitchFamily="2" charset="-78"/>
            </a:endParaRPr>
          </a:p>
          <a:p>
            <a:pPr marL="457200" indent="-457200" algn="r" rtl="1">
              <a:buFont typeface="Wingdings" panose="05000000000000000000" pitchFamily="2" charset="2"/>
              <a:buChar char="ü"/>
            </a:pPr>
            <a:r>
              <a:rPr lang="ar-SA" sz="2800" dirty="0" smtClean="0">
                <a:cs typeface="AL-Mateen" pitchFamily="2" charset="-78"/>
              </a:rPr>
              <a:t>المواقع الالكترونية التابعة لجهات صحية معتمدة </a:t>
            </a:r>
          </a:p>
        </p:txBody>
      </p:sp>
    </p:spTree>
    <p:extLst>
      <p:ext uri="{BB962C8B-B14F-4D97-AF65-F5344CB8AC3E}">
        <p14:creationId xmlns:p14="http://schemas.microsoft.com/office/powerpoint/2010/main" xmlns="" val="32165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597408" y="2499360"/>
            <a:ext cx="10229088" cy="923330"/>
          </a:xfrm>
          <a:prstGeom prst="rect">
            <a:avLst/>
          </a:prstGeom>
          <a:noFill/>
        </p:spPr>
        <p:txBody>
          <a:bodyPr wrap="square" rtlCol="0">
            <a:spAutoFit/>
          </a:bodyPr>
          <a:lstStyle/>
          <a:p>
            <a:pPr algn="r"/>
            <a:r>
              <a:rPr lang="ar-SA" sz="5400" dirty="0" smtClean="0">
                <a:solidFill>
                  <a:srgbClr val="C00000"/>
                </a:solidFill>
                <a:cs typeface="AL-Mateen" pitchFamily="2" charset="-78"/>
              </a:rPr>
              <a:t>طرق التواصل مع الهيئة العامة للغذاء و الدواء </a:t>
            </a:r>
            <a:endParaRPr lang="en-US" sz="5400" dirty="0">
              <a:solidFill>
                <a:srgbClr val="C00000"/>
              </a:solidFill>
              <a:cs typeface="AL-Mateen" pitchFamily="2" charset="-78"/>
            </a:endParaRPr>
          </a:p>
        </p:txBody>
      </p:sp>
    </p:spTree>
    <p:extLst>
      <p:ext uri="{BB962C8B-B14F-4D97-AF65-F5344CB8AC3E}">
        <p14:creationId xmlns:p14="http://schemas.microsoft.com/office/powerpoint/2010/main" xmlns="" val="348122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graphicFrame>
        <p:nvGraphicFramePr>
          <p:cNvPr id="3" name="Diagram 2"/>
          <p:cNvGraphicFramePr/>
          <p:nvPr>
            <p:extLst>
              <p:ext uri="{D42A27DB-BD31-4B8C-83A1-F6EECF244321}">
                <p14:modId xmlns:p14="http://schemas.microsoft.com/office/powerpoint/2010/main" xmlns="" val="4077036908"/>
              </p:ext>
            </p:extLst>
          </p:nvPr>
        </p:nvGraphicFramePr>
        <p:xfrm>
          <a:off x="215392" y="353906"/>
          <a:ext cx="1109878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6686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graphicFrame>
        <p:nvGraphicFramePr>
          <p:cNvPr id="2" name="Diagram 1"/>
          <p:cNvGraphicFramePr/>
          <p:nvPr>
            <p:extLst/>
          </p:nvPr>
        </p:nvGraphicFramePr>
        <p:xfrm>
          <a:off x="2031999" y="1126273"/>
          <a:ext cx="9431455" cy="50120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776654" y="613317"/>
            <a:ext cx="7582829" cy="769441"/>
          </a:xfrm>
          <a:prstGeom prst="rect">
            <a:avLst/>
          </a:prstGeom>
          <a:noFill/>
        </p:spPr>
        <p:txBody>
          <a:bodyPr wrap="square" rtlCol="0">
            <a:spAutoFit/>
          </a:bodyPr>
          <a:lstStyle/>
          <a:p>
            <a:pPr algn="ctr"/>
            <a:r>
              <a:rPr lang="ar-SA" sz="4400" b="1" dirty="0" smtClean="0">
                <a:solidFill>
                  <a:srgbClr val="C00000"/>
                </a:solidFill>
                <a:latin typeface="+mj-lt"/>
                <a:cs typeface="AL-Mateen" pitchFamily="2" charset="-78"/>
              </a:rPr>
              <a:t>مواقع التواصل الاجتماعي</a:t>
            </a:r>
            <a:r>
              <a:rPr lang="ar-SA" dirty="0" smtClean="0">
                <a:cs typeface="AL-Mateen" pitchFamily="2" charset="-78"/>
              </a:rPr>
              <a:t> </a:t>
            </a:r>
            <a:endParaRPr lang="en-US" dirty="0">
              <a:cs typeface="AL-Mateen" pitchFamily="2" charset="-78"/>
            </a:endParaRPr>
          </a:p>
        </p:txBody>
      </p:sp>
    </p:spTree>
    <p:extLst>
      <p:ext uri="{BB962C8B-B14F-4D97-AF65-F5344CB8AC3E}">
        <p14:creationId xmlns:p14="http://schemas.microsoft.com/office/powerpoint/2010/main" xmlns="" val="1562517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880947" y="774339"/>
            <a:ext cx="10838985" cy="4770537"/>
          </a:xfrm>
          <a:prstGeom prst="rect">
            <a:avLst/>
          </a:prstGeom>
          <a:noFill/>
        </p:spPr>
        <p:txBody>
          <a:bodyPr wrap="square" rtlCol="0">
            <a:spAutoFit/>
          </a:bodyPr>
          <a:lstStyle/>
          <a:p>
            <a:pPr algn="ctr"/>
            <a:r>
              <a:rPr lang="ar-SA" sz="4000" b="1" dirty="0" smtClean="0">
                <a:solidFill>
                  <a:srgbClr val="C00000"/>
                </a:solidFill>
                <a:cs typeface="AL-Mateen" pitchFamily="2" charset="-78"/>
              </a:rPr>
              <a:t>مركز الاتصال الموحد</a:t>
            </a:r>
          </a:p>
          <a:p>
            <a:pPr algn="r"/>
            <a:endParaRPr lang="ar-SA" dirty="0"/>
          </a:p>
          <a:p>
            <a:pPr algn="r"/>
            <a:endParaRPr lang="ar-SA" dirty="0" smtClean="0"/>
          </a:p>
          <a:p>
            <a:pPr algn="r"/>
            <a:endParaRPr lang="ar-SA" dirty="0"/>
          </a:p>
          <a:p>
            <a:pPr algn="r"/>
            <a:endParaRPr lang="ar-SA" dirty="0" smtClean="0"/>
          </a:p>
          <a:p>
            <a:pPr algn="ctr"/>
            <a:r>
              <a:rPr lang="ar-SA" sz="9600" dirty="0" smtClean="0"/>
              <a:t>19999</a:t>
            </a:r>
          </a:p>
          <a:p>
            <a:pPr algn="ctr"/>
            <a:endParaRPr lang="en-US" sz="9600" dirty="0"/>
          </a:p>
        </p:txBody>
      </p:sp>
      <p:sp>
        <p:nvSpPr>
          <p:cNvPr id="3" name="TextBox 2"/>
          <p:cNvSpPr txBox="1"/>
          <p:nvPr/>
        </p:nvSpPr>
        <p:spPr>
          <a:xfrm>
            <a:off x="1694985" y="1460810"/>
            <a:ext cx="9634654" cy="369332"/>
          </a:xfrm>
          <a:prstGeom prst="rect">
            <a:avLst/>
          </a:prstGeom>
          <a:noFill/>
        </p:spPr>
        <p:txBody>
          <a:bodyPr wrap="square" rtlCol="0">
            <a:spAutoFit/>
          </a:bodyP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65768" y="1918009"/>
            <a:ext cx="2469530" cy="3601844"/>
          </a:xfrm>
          <a:prstGeom prst="rect">
            <a:avLst/>
          </a:prstGeom>
        </p:spPr>
      </p:pic>
    </p:spTree>
    <p:extLst>
      <p:ext uri="{BB962C8B-B14F-4D97-AF65-F5344CB8AC3E}">
        <p14:creationId xmlns:p14="http://schemas.microsoft.com/office/powerpoint/2010/main" xmlns="" val="4067609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2453268" y="1014761"/>
            <a:ext cx="7783552" cy="2708434"/>
          </a:xfrm>
          <a:prstGeom prst="rect">
            <a:avLst/>
          </a:prstGeom>
          <a:noFill/>
        </p:spPr>
        <p:txBody>
          <a:bodyPr wrap="square" rtlCol="0">
            <a:spAutoFit/>
          </a:bodyPr>
          <a:lstStyle/>
          <a:p>
            <a:pPr algn="ctr"/>
            <a:r>
              <a:rPr lang="ar-SA" sz="4000" b="1" dirty="0" smtClean="0">
                <a:solidFill>
                  <a:srgbClr val="C00000"/>
                </a:solidFill>
                <a:cs typeface="AL-Mateen" pitchFamily="2" charset="-78"/>
              </a:rPr>
              <a:t>الموقع الالكتروني للهيئة العامة للغذاء و الدواء</a:t>
            </a:r>
            <a:r>
              <a:rPr lang="ar-SA" sz="4000" dirty="0" smtClean="0"/>
              <a:t> </a:t>
            </a:r>
          </a:p>
          <a:p>
            <a:endParaRPr lang="ar-SA" sz="4000" dirty="0"/>
          </a:p>
          <a:p>
            <a:pPr algn="ctr"/>
            <a:r>
              <a:rPr lang="en-US" sz="7200" dirty="0" smtClean="0">
                <a:solidFill>
                  <a:schemeClr val="accent4">
                    <a:lumMod val="50000"/>
                  </a:schemeClr>
                </a:solidFill>
                <a:hlinkClick r:id="rId4"/>
              </a:rPr>
              <a:t>www.sfda.gov.sa</a:t>
            </a:r>
            <a:endParaRPr lang="en-US" sz="7200" dirty="0" smtClean="0">
              <a:solidFill>
                <a:schemeClr val="accent4">
                  <a:lumMod val="50000"/>
                </a:schemeClr>
              </a:solidFill>
            </a:endParaRPr>
          </a:p>
          <a:p>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52800" y="3558731"/>
            <a:ext cx="54864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2162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4" name="Picture 3"/>
          <p:cNvPicPr>
            <a:picLocks noChangeAspect="1"/>
          </p:cNvPicPr>
          <p:nvPr/>
        </p:nvPicPr>
        <p:blipFill>
          <a:blip r:embed="rId4"/>
          <a:stretch>
            <a:fillRect/>
          </a:stretch>
        </p:blipFill>
        <p:spPr>
          <a:xfrm>
            <a:off x="0" y="0"/>
            <a:ext cx="12192000" cy="6858000"/>
          </a:xfrm>
          <a:prstGeom prst="rect">
            <a:avLst/>
          </a:prstGeom>
        </p:spPr>
      </p:pic>
      <p:pic>
        <p:nvPicPr>
          <p:cNvPr id="5" name="Picture 4"/>
          <p:cNvPicPr>
            <a:picLocks noChangeAspect="1"/>
          </p:cNvPicPr>
          <p:nvPr/>
        </p:nvPicPr>
        <p:blipFill>
          <a:blip r:embed="rId5"/>
          <a:stretch>
            <a:fillRect/>
          </a:stretch>
        </p:blipFill>
        <p:spPr>
          <a:xfrm>
            <a:off x="9558528" y="774161"/>
            <a:ext cx="1106512" cy="652304"/>
          </a:xfrm>
          <a:prstGeom prst="rect">
            <a:avLst/>
          </a:prstGeom>
        </p:spPr>
      </p:pic>
    </p:spTree>
    <p:extLst>
      <p:ext uri="{BB962C8B-B14F-4D97-AF65-F5344CB8AC3E}">
        <p14:creationId xmlns:p14="http://schemas.microsoft.com/office/powerpoint/2010/main" xmlns="" val="18059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3" name="Picture 2"/>
          <p:cNvPicPr>
            <a:picLocks noChangeAspect="1"/>
          </p:cNvPicPr>
          <p:nvPr/>
        </p:nvPicPr>
        <p:blipFill>
          <a:blip r:embed="rId4"/>
          <a:stretch>
            <a:fillRect/>
          </a:stretch>
        </p:blipFill>
        <p:spPr>
          <a:xfrm>
            <a:off x="0" y="-1"/>
            <a:ext cx="12192000" cy="6858001"/>
          </a:xfrm>
          <a:prstGeom prst="rect">
            <a:avLst/>
          </a:prstGeom>
        </p:spPr>
      </p:pic>
      <p:pic>
        <p:nvPicPr>
          <p:cNvPr id="7" name="Picture 6"/>
          <p:cNvPicPr>
            <a:picLocks noChangeAspect="1"/>
          </p:cNvPicPr>
          <p:nvPr/>
        </p:nvPicPr>
        <p:blipFill>
          <a:blip r:embed="rId5"/>
          <a:stretch>
            <a:fillRect/>
          </a:stretch>
        </p:blipFill>
        <p:spPr>
          <a:xfrm>
            <a:off x="2371022" y="651353"/>
            <a:ext cx="2238556" cy="643416"/>
          </a:xfrm>
          <a:prstGeom prst="rect">
            <a:avLst/>
          </a:prstGeom>
        </p:spPr>
      </p:pic>
    </p:spTree>
    <p:extLst>
      <p:ext uri="{BB962C8B-B14F-4D97-AF65-F5344CB8AC3E}">
        <p14:creationId xmlns:p14="http://schemas.microsoft.com/office/powerpoint/2010/main" xmlns="" val="8327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3129154"/>
            <a:ext cx="12192000" cy="866775"/>
          </a:xfrm>
          <a:prstGeom prst="rect">
            <a:avLst/>
          </a:prstGeom>
        </p:spPr>
      </p:pic>
      <p:pic>
        <p:nvPicPr>
          <p:cNvPr id="4" name="Picture 3"/>
          <p:cNvPicPr>
            <a:picLocks noChangeAspect="1"/>
          </p:cNvPicPr>
          <p:nvPr/>
        </p:nvPicPr>
        <p:blipFill>
          <a:blip r:embed="rId3"/>
          <a:stretch>
            <a:fillRect/>
          </a:stretch>
        </p:blipFill>
        <p:spPr>
          <a:xfrm>
            <a:off x="0" y="1"/>
            <a:ext cx="12192000" cy="3243072"/>
          </a:xfrm>
          <a:prstGeom prst="rect">
            <a:avLst/>
          </a:prstGeom>
        </p:spPr>
      </p:pic>
      <p:pic>
        <p:nvPicPr>
          <p:cNvPr id="6" name="Picture 5"/>
          <p:cNvPicPr>
            <a:picLocks noChangeAspect="1"/>
          </p:cNvPicPr>
          <p:nvPr/>
        </p:nvPicPr>
        <p:blipFill>
          <a:blip r:embed="rId4"/>
          <a:stretch>
            <a:fillRect/>
          </a:stretch>
        </p:blipFill>
        <p:spPr>
          <a:xfrm>
            <a:off x="0" y="3995928"/>
            <a:ext cx="12192000" cy="2862072"/>
          </a:xfrm>
          <a:prstGeom prst="rect">
            <a:avLst/>
          </a:prstGeom>
        </p:spPr>
      </p:pic>
      <p:sp>
        <p:nvSpPr>
          <p:cNvPr id="7" name="Right Arrow 6"/>
          <p:cNvSpPr/>
          <p:nvPr/>
        </p:nvSpPr>
        <p:spPr>
          <a:xfrm>
            <a:off x="1540701" y="4221271"/>
            <a:ext cx="1803748" cy="58872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440493" y="6125227"/>
            <a:ext cx="1903956" cy="5636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66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42917"/>
          </a:xfrm>
          <a:prstGeom prst="rect">
            <a:avLst/>
          </a:prstGeom>
        </p:spPr>
      </p:pic>
      <p:sp>
        <p:nvSpPr>
          <p:cNvPr id="6" name="Right Arrow 5"/>
          <p:cNvSpPr/>
          <p:nvPr/>
        </p:nvSpPr>
        <p:spPr>
          <a:xfrm>
            <a:off x="2048256" y="5743449"/>
            <a:ext cx="2292096" cy="2512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838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192000" cy="6254496"/>
          </a:xfrm>
          <a:prstGeom prst="rect">
            <a:avLst/>
          </a:prstGeom>
        </p:spPr>
      </p:pic>
      <p:sp>
        <p:nvSpPr>
          <p:cNvPr id="5" name="Left Arrow 4"/>
          <p:cNvSpPr/>
          <p:nvPr/>
        </p:nvSpPr>
        <p:spPr>
          <a:xfrm>
            <a:off x="2755392" y="3413760"/>
            <a:ext cx="2121408" cy="6949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99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3" name="Picture 2"/>
          <p:cNvPicPr>
            <a:picLocks noChangeAspect="1"/>
          </p:cNvPicPr>
          <p:nvPr/>
        </p:nvPicPr>
        <p:blipFill>
          <a:blip r:embed="rId4"/>
          <a:stretch>
            <a:fillRect/>
          </a:stretch>
        </p:blipFill>
        <p:spPr>
          <a:xfrm>
            <a:off x="2377440" y="1697924"/>
            <a:ext cx="8119871" cy="1226249"/>
          </a:xfrm>
          <a:prstGeom prst="rect">
            <a:avLst/>
          </a:prstGeom>
        </p:spPr>
      </p:pic>
      <p:pic>
        <p:nvPicPr>
          <p:cNvPr id="7" name="Picture 6"/>
          <p:cNvPicPr>
            <a:picLocks noChangeAspect="1"/>
          </p:cNvPicPr>
          <p:nvPr/>
        </p:nvPicPr>
        <p:blipFill>
          <a:blip r:embed="rId5"/>
          <a:stretch>
            <a:fillRect/>
          </a:stretch>
        </p:blipFill>
        <p:spPr>
          <a:xfrm>
            <a:off x="2377440" y="4091178"/>
            <a:ext cx="8119871" cy="1029462"/>
          </a:xfrm>
          <a:prstGeom prst="rect">
            <a:avLst/>
          </a:prstGeom>
        </p:spPr>
      </p:pic>
      <p:pic>
        <p:nvPicPr>
          <p:cNvPr id="8" name="Picture 7"/>
          <p:cNvPicPr>
            <a:picLocks noChangeAspect="1"/>
          </p:cNvPicPr>
          <p:nvPr/>
        </p:nvPicPr>
        <p:blipFill>
          <a:blip r:embed="rId6"/>
          <a:stretch>
            <a:fillRect/>
          </a:stretch>
        </p:blipFill>
        <p:spPr>
          <a:xfrm>
            <a:off x="2377440" y="2924174"/>
            <a:ext cx="8119871" cy="1167003"/>
          </a:xfrm>
          <a:prstGeom prst="rect">
            <a:avLst/>
          </a:prstGeom>
        </p:spPr>
      </p:pic>
      <p:sp>
        <p:nvSpPr>
          <p:cNvPr id="9" name="TextBox 8"/>
          <p:cNvSpPr txBox="1"/>
          <p:nvPr/>
        </p:nvSpPr>
        <p:spPr>
          <a:xfrm>
            <a:off x="3840480" y="680811"/>
            <a:ext cx="6839712" cy="830997"/>
          </a:xfrm>
          <a:prstGeom prst="rect">
            <a:avLst/>
          </a:prstGeom>
          <a:noFill/>
        </p:spPr>
        <p:txBody>
          <a:bodyPr wrap="square" rtlCol="0">
            <a:spAutoFit/>
          </a:bodyPr>
          <a:lstStyle/>
          <a:p>
            <a:pPr algn="ctr"/>
            <a:r>
              <a:rPr lang="ar-SA" dirty="0" smtClean="0"/>
              <a:t>       </a:t>
            </a:r>
            <a:r>
              <a:rPr lang="ar-SA" sz="4800" b="1" dirty="0" smtClean="0">
                <a:solidFill>
                  <a:srgbClr val="C00000"/>
                </a:solidFill>
              </a:rPr>
              <a:t>البريد الالكتروني </a:t>
            </a:r>
            <a:endParaRPr lang="en-US" sz="4800" b="1" dirty="0">
              <a:solidFill>
                <a:srgbClr val="C00000"/>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961120" y="349090"/>
            <a:ext cx="1719072" cy="1255776"/>
          </a:xfrm>
          <a:prstGeom prst="rect">
            <a:avLst/>
          </a:prstGeom>
        </p:spPr>
      </p:pic>
    </p:spTree>
    <p:extLst>
      <p:ext uri="{BB962C8B-B14F-4D97-AF65-F5344CB8AC3E}">
        <p14:creationId xmlns:p14="http://schemas.microsoft.com/office/powerpoint/2010/main" xmlns="" val="2603120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1328928" y="2292096"/>
            <a:ext cx="10094976" cy="830997"/>
          </a:xfrm>
          <a:prstGeom prst="rect">
            <a:avLst/>
          </a:prstGeom>
          <a:noFill/>
        </p:spPr>
        <p:txBody>
          <a:bodyPr wrap="square" rtlCol="0">
            <a:spAutoFit/>
          </a:bodyPr>
          <a:lstStyle/>
          <a:p>
            <a:r>
              <a:rPr lang="ar-SA" sz="4800" dirty="0" smtClean="0">
                <a:solidFill>
                  <a:srgbClr val="C00000"/>
                </a:solidFill>
                <a:cs typeface="AL-Mateen" pitchFamily="2" charset="-78"/>
              </a:rPr>
              <a:t>مواقع الكترونية موثوقة للحصول على معلومات عن التوحد</a:t>
            </a:r>
            <a:r>
              <a:rPr lang="ar-SA" sz="4800" dirty="0" smtClean="0">
                <a:cs typeface="AL-Mateen" pitchFamily="2" charset="-78"/>
              </a:rPr>
              <a:t> </a:t>
            </a:r>
            <a:endParaRPr lang="en-US" sz="4800" dirty="0">
              <a:cs typeface="AL-Mateen" pitchFamily="2" charset="-78"/>
            </a:endParaRPr>
          </a:p>
        </p:txBody>
      </p:sp>
    </p:spTree>
    <p:extLst>
      <p:ext uri="{BB962C8B-B14F-4D97-AF65-F5344CB8AC3E}">
        <p14:creationId xmlns:p14="http://schemas.microsoft.com/office/powerpoint/2010/main" xmlns="" val="238114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Rectangle 1"/>
          <p:cNvSpPr/>
          <p:nvPr/>
        </p:nvSpPr>
        <p:spPr>
          <a:xfrm>
            <a:off x="1231392" y="772775"/>
            <a:ext cx="10485120" cy="2800767"/>
          </a:xfrm>
          <a:prstGeom prst="rect">
            <a:avLst/>
          </a:prstGeom>
        </p:spPr>
        <p:txBody>
          <a:bodyPr wrap="square">
            <a:spAutoFit/>
          </a:bodyPr>
          <a:lstStyle/>
          <a:p>
            <a:pPr algn="r" rtl="1"/>
            <a:r>
              <a:rPr lang="ar-SA" sz="6000" b="1" dirty="0">
                <a:solidFill>
                  <a:srgbClr val="C00000"/>
                </a:solidFill>
                <a:cs typeface="AL-Mateen" pitchFamily="2" charset="-78"/>
              </a:rPr>
              <a:t>رسالتنا</a:t>
            </a:r>
            <a:r>
              <a:rPr lang="ar-SA" sz="6000" b="1" dirty="0">
                <a:solidFill>
                  <a:srgbClr val="C00000"/>
                </a:solidFill>
              </a:rPr>
              <a:t> </a:t>
            </a:r>
            <a:r>
              <a:rPr lang="ar-SA" sz="6000" b="1" dirty="0" smtClean="0">
                <a:solidFill>
                  <a:srgbClr val="C00000"/>
                </a:solidFill>
              </a:rPr>
              <a:t>..</a:t>
            </a:r>
          </a:p>
          <a:p>
            <a:pPr algn="r" rtl="1"/>
            <a:endParaRPr lang="ar-SA" sz="6000" b="1" dirty="0">
              <a:solidFill>
                <a:srgbClr val="C00000"/>
              </a:solidFill>
            </a:endParaRPr>
          </a:p>
          <a:p>
            <a:pPr algn="just" rtl="1"/>
            <a:r>
              <a:rPr lang="ar-SA" sz="2800" dirty="0">
                <a:cs typeface="AL-Mateen" pitchFamily="2" charset="-78"/>
              </a:rPr>
              <a:t>ضمان سلامة الغذاء، ومأمونيّة وجودة وفعالية الدواء، وسلامة وكفاءة الأجهزة والمستلزمات الطبية، من خلال بناء جهاز رقابي فعّال</a:t>
            </a:r>
            <a:endParaRPr lang="ar-SA" sz="2800" dirty="0">
              <a:effectLst/>
              <a:cs typeface="AL-Mateen" pitchFamily="2" charset="-78"/>
            </a:endParaRPr>
          </a:p>
        </p:txBody>
      </p:sp>
      <p:pic>
        <p:nvPicPr>
          <p:cNvPr id="410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15931" y="4743270"/>
            <a:ext cx="5486400" cy="74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1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2" name="Picture 1"/>
          <p:cNvPicPr>
            <a:picLocks noChangeAspect="1"/>
          </p:cNvPicPr>
          <p:nvPr/>
        </p:nvPicPr>
        <p:blipFill>
          <a:blip r:embed="rId4"/>
          <a:stretch>
            <a:fillRect/>
          </a:stretch>
        </p:blipFill>
        <p:spPr>
          <a:xfrm>
            <a:off x="0" y="923329"/>
            <a:ext cx="12191999" cy="6082307"/>
          </a:xfrm>
          <a:prstGeom prst="rect">
            <a:avLst/>
          </a:prstGeom>
        </p:spPr>
      </p:pic>
      <p:sp>
        <p:nvSpPr>
          <p:cNvPr id="3" name="TextBox 2"/>
          <p:cNvSpPr txBox="1"/>
          <p:nvPr/>
        </p:nvSpPr>
        <p:spPr>
          <a:xfrm>
            <a:off x="1" y="0"/>
            <a:ext cx="12191999" cy="92333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5400" b="1" dirty="0" smtClean="0">
                <a:solidFill>
                  <a:srgbClr val="C00000"/>
                </a:solidFill>
              </a:rPr>
              <a:t>هيئة الغذاء و الدواء الامريكية</a:t>
            </a:r>
            <a:r>
              <a:rPr lang="ar-SA" dirty="0" smtClean="0"/>
              <a:t> </a:t>
            </a:r>
            <a:endParaRPr lang="en-US" dirty="0"/>
          </a:p>
        </p:txBody>
      </p:sp>
    </p:spTree>
    <p:extLst>
      <p:ext uri="{BB962C8B-B14F-4D97-AF65-F5344CB8AC3E}">
        <p14:creationId xmlns:p14="http://schemas.microsoft.com/office/powerpoint/2010/main" xmlns="" val="3216463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2" name="Picture 1"/>
          <p:cNvPicPr>
            <a:picLocks noChangeAspect="1"/>
          </p:cNvPicPr>
          <p:nvPr/>
        </p:nvPicPr>
        <p:blipFill>
          <a:blip r:embed="rId4"/>
          <a:stretch>
            <a:fillRect/>
          </a:stretch>
        </p:blipFill>
        <p:spPr>
          <a:xfrm>
            <a:off x="0" y="763861"/>
            <a:ext cx="12192000" cy="6094139"/>
          </a:xfrm>
          <a:prstGeom prst="rect">
            <a:avLst/>
          </a:prstGeom>
        </p:spPr>
      </p:pic>
      <p:sp>
        <p:nvSpPr>
          <p:cNvPr id="3" name="TextBox 2"/>
          <p:cNvSpPr txBox="1"/>
          <p:nvPr/>
        </p:nvSpPr>
        <p:spPr>
          <a:xfrm>
            <a:off x="0" y="-5580"/>
            <a:ext cx="12192000" cy="92333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5400" b="1" dirty="0" smtClean="0">
                <a:solidFill>
                  <a:srgbClr val="C00000"/>
                </a:solidFill>
              </a:rPr>
              <a:t>الجمعية الامريكية لطب الأطفال</a:t>
            </a:r>
            <a:r>
              <a:rPr lang="ar-SA" sz="5400" dirty="0" smtClean="0"/>
              <a:t> </a:t>
            </a:r>
            <a:endParaRPr lang="en-US" sz="5400" dirty="0"/>
          </a:p>
        </p:txBody>
      </p:sp>
    </p:spTree>
    <p:extLst>
      <p:ext uri="{BB962C8B-B14F-4D97-AF65-F5344CB8AC3E}">
        <p14:creationId xmlns:p14="http://schemas.microsoft.com/office/powerpoint/2010/main" xmlns="" val="2177544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2" name="Picture 1"/>
          <p:cNvPicPr>
            <a:picLocks noChangeAspect="1"/>
          </p:cNvPicPr>
          <p:nvPr/>
        </p:nvPicPr>
        <p:blipFill>
          <a:blip r:embed="rId4"/>
          <a:stretch>
            <a:fillRect/>
          </a:stretch>
        </p:blipFill>
        <p:spPr>
          <a:xfrm>
            <a:off x="0" y="1"/>
            <a:ext cx="12192000" cy="6858000"/>
          </a:xfrm>
          <a:prstGeom prst="rect">
            <a:avLst/>
          </a:prstGeom>
        </p:spPr>
      </p:pic>
    </p:spTree>
    <p:extLst>
      <p:ext uri="{BB962C8B-B14F-4D97-AF65-F5344CB8AC3E}">
        <p14:creationId xmlns:p14="http://schemas.microsoft.com/office/powerpoint/2010/main" xmlns="" val="2501050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pic>
        <p:nvPicPr>
          <p:cNvPr id="3" name="Picture 2"/>
          <p:cNvPicPr>
            <a:picLocks noChangeAspect="1"/>
          </p:cNvPicPr>
          <p:nvPr/>
        </p:nvPicPr>
        <p:blipFill>
          <a:blip r:embed="rId4"/>
          <a:stretch>
            <a:fillRect/>
          </a:stretch>
        </p:blipFill>
        <p:spPr>
          <a:xfrm>
            <a:off x="0" y="923330"/>
            <a:ext cx="12192000" cy="5934670"/>
          </a:xfrm>
          <a:prstGeom prst="rect">
            <a:avLst/>
          </a:prstGeom>
        </p:spPr>
      </p:pic>
      <p:sp>
        <p:nvSpPr>
          <p:cNvPr id="8" name="TextBox 7"/>
          <p:cNvSpPr txBox="1"/>
          <p:nvPr/>
        </p:nvSpPr>
        <p:spPr>
          <a:xfrm>
            <a:off x="0" y="0"/>
            <a:ext cx="12192000" cy="92333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5400" b="1" dirty="0" smtClean="0">
                <a:solidFill>
                  <a:srgbClr val="C00000"/>
                </a:solidFill>
              </a:rPr>
              <a:t>معاهد الصحة الامريكية</a:t>
            </a:r>
            <a:r>
              <a:rPr lang="ar-SA" b="1" dirty="0" smtClean="0"/>
              <a:t> </a:t>
            </a:r>
            <a:endParaRPr lang="en-US" b="1" dirty="0"/>
          </a:p>
        </p:txBody>
      </p:sp>
    </p:spTree>
    <p:extLst>
      <p:ext uri="{BB962C8B-B14F-4D97-AF65-F5344CB8AC3E}">
        <p14:creationId xmlns:p14="http://schemas.microsoft.com/office/powerpoint/2010/main" xmlns="" val="843169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63168"/>
          </a:xfrm>
        </p:spPr>
        <p:txBody>
          <a:bodyPr>
            <a:normAutofit/>
          </a:bodyPr>
          <a:lstStyle/>
          <a:p>
            <a:pPr algn="ctr"/>
            <a:r>
              <a:rPr lang="ar-SA" b="1" dirty="0" smtClean="0">
                <a:solidFill>
                  <a:srgbClr val="C00000"/>
                </a:solidFill>
              </a:rPr>
              <a:t>مركز السيطرة و الوقاية من الامراض الأمريكي </a:t>
            </a:r>
            <a:endParaRPr lang="en-US" b="1" dirty="0">
              <a:solidFill>
                <a:srgbClr val="C0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63168"/>
            <a:ext cx="12191999" cy="6017050"/>
          </a:xfrm>
          <a:prstGeom prst="rect">
            <a:avLst/>
          </a:prstGeom>
        </p:spPr>
      </p:pic>
    </p:spTree>
    <p:extLst>
      <p:ext uri="{BB962C8B-B14F-4D97-AF65-F5344CB8AC3E}">
        <p14:creationId xmlns:p14="http://schemas.microsoft.com/office/powerpoint/2010/main" xmlns="" val="2843846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558" y="5391912"/>
            <a:ext cx="10113645" cy="822960"/>
          </a:xfrm>
        </p:spPr>
        <p:txBody>
          <a:bodyPr/>
          <a:lstStyle/>
          <a:p>
            <a:pPr algn="ctr"/>
            <a:r>
              <a:rPr lang="ar-SA" sz="7200" dirty="0" smtClean="0">
                <a:cs typeface="AL-Mateen" pitchFamily="2" charset="-78"/>
              </a:rPr>
              <a:t>شكرا جزيلا </a:t>
            </a:r>
            <a:endParaRPr lang="en-US" sz="7200" dirty="0">
              <a:cs typeface="AL-Mateen" pitchFamily="2" charset="-78"/>
            </a:endParaRPr>
          </a:p>
        </p:txBody>
      </p:sp>
      <p:pic>
        <p:nvPicPr>
          <p:cNvPr id="102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2" y="4763"/>
            <a:ext cx="12187238" cy="4896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617876" y="2188317"/>
            <a:ext cx="9574124" cy="3383573"/>
          </a:xfrm>
          <a:prstGeom prst="rect">
            <a:avLst/>
          </a:prstGeom>
        </p:spPr>
      </p:pic>
    </p:spTree>
    <p:extLst>
      <p:ext uri="{BB962C8B-B14F-4D97-AF65-F5344CB8AC3E}">
        <p14:creationId xmlns:p14="http://schemas.microsoft.com/office/powerpoint/2010/main" xmlns="" val="263037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788019" y="517119"/>
            <a:ext cx="10615961" cy="4924425"/>
          </a:xfrm>
          <a:prstGeom prst="rect">
            <a:avLst/>
          </a:prstGeom>
          <a:noFill/>
        </p:spPr>
        <p:txBody>
          <a:bodyPr wrap="square" rtlCol="0">
            <a:spAutoFit/>
          </a:bodyPr>
          <a:lstStyle/>
          <a:p>
            <a:pPr algn="ctr"/>
            <a:r>
              <a:rPr lang="ar-SA" sz="3200" b="1" dirty="0">
                <a:solidFill>
                  <a:srgbClr val="C00000"/>
                </a:solidFill>
                <a:cs typeface="AL-Mateen" pitchFamily="2" charset="-78"/>
              </a:rPr>
              <a:t>الأهداف الرئيسة </a:t>
            </a:r>
            <a:r>
              <a:rPr lang="ar-SA" sz="3200" b="1" dirty="0" smtClean="0">
                <a:solidFill>
                  <a:srgbClr val="C00000"/>
                </a:solidFill>
                <a:cs typeface="AL-Mateen" pitchFamily="2" charset="-78"/>
              </a:rPr>
              <a:t>للهيئة العامة للغذاء و الدواء</a:t>
            </a:r>
          </a:p>
          <a:p>
            <a:pPr algn="ctr"/>
            <a:endParaRPr lang="ar-SA" sz="2400" b="1" dirty="0" smtClean="0">
              <a:cs typeface="AL-Mateen" pitchFamily="2" charset="-78"/>
            </a:endParaRPr>
          </a:p>
          <a:p>
            <a:pPr marL="342900" indent="-342900" algn="r" rtl="1">
              <a:lnSpc>
                <a:spcPct val="200000"/>
              </a:lnSpc>
              <a:buFont typeface="+mj-lt"/>
              <a:buAutoNum type="arabicPeriod"/>
            </a:pPr>
            <a:r>
              <a:rPr lang="ar-SA" sz="2400" dirty="0">
                <a:cs typeface="AL-Mateen" pitchFamily="2" charset="-78"/>
              </a:rPr>
              <a:t>سلامة ومأمونية وفاعلية الغذاء والدواء للإنسان والحيوان. </a:t>
            </a:r>
          </a:p>
          <a:p>
            <a:pPr marL="342900" indent="-342900" algn="r" rtl="1">
              <a:lnSpc>
                <a:spcPct val="200000"/>
              </a:lnSpc>
              <a:buFont typeface="+mj-lt"/>
              <a:buAutoNum type="arabicPeriod"/>
            </a:pPr>
            <a:r>
              <a:rPr lang="ar-SA" sz="2400" dirty="0">
                <a:cs typeface="AL-Mateen" pitchFamily="2" charset="-78"/>
              </a:rPr>
              <a:t>مأمونية المستحضرات الحيوية والكيميائية التكميلية ومستحضرات التجميل والمبيدات. </a:t>
            </a:r>
          </a:p>
          <a:p>
            <a:pPr marL="342900" indent="-342900" algn="r" rtl="1">
              <a:lnSpc>
                <a:spcPct val="200000"/>
              </a:lnSpc>
              <a:buFont typeface="+mj-lt"/>
              <a:buAutoNum type="arabicPeriod"/>
            </a:pPr>
            <a:r>
              <a:rPr lang="ar-SA" sz="2400" dirty="0">
                <a:cs typeface="AL-Mateen" pitchFamily="2" charset="-78"/>
              </a:rPr>
              <a:t>سلامة المنتجات الإلكترونية من التأثير على الصحة العامة. </a:t>
            </a:r>
          </a:p>
          <a:p>
            <a:pPr marL="342900" indent="-342900" algn="r" rtl="1">
              <a:lnSpc>
                <a:spcPct val="200000"/>
              </a:lnSpc>
              <a:buFont typeface="+mj-lt"/>
              <a:buAutoNum type="arabicPeriod"/>
            </a:pPr>
            <a:r>
              <a:rPr lang="ar-SA" sz="2400" dirty="0">
                <a:cs typeface="AL-Mateen" pitchFamily="2" charset="-78"/>
              </a:rPr>
              <a:t>دقة معايير الأجهزة الطبية والتشخيصية وسلامتها. </a:t>
            </a:r>
          </a:p>
          <a:p>
            <a:pPr marL="342900" indent="-342900" algn="r" rtl="1">
              <a:lnSpc>
                <a:spcPct val="200000"/>
              </a:lnSpc>
              <a:buFont typeface="+mj-lt"/>
              <a:buAutoNum type="arabicPeriod"/>
            </a:pPr>
            <a:r>
              <a:rPr lang="ar-SA" sz="2400" dirty="0" smtClean="0">
                <a:cs typeface="AL-Mateen" pitchFamily="2" charset="-78"/>
              </a:rPr>
              <a:t>وضع السياسات والإجراءات الواضحة للغذاء والدواء والتخطيط لتحقيق هذه السياسات وتفعيلها. </a:t>
            </a:r>
          </a:p>
          <a:p>
            <a:pPr algn="r"/>
            <a:r>
              <a:rPr lang="ar-SA" b="1" dirty="0" smtClean="0"/>
              <a:t> </a:t>
            </a:r>
            <a:endParaRPr lang="en-US" dirty="0"/>
          </a:p>
        </p:txBody>
      </p:sp>
    </p:spTree>
    <p:extLst>
      <p:ext uri="{BB962C8B-B14F-4D97-AF65-F5344CB8AC3E}">
        <p14:creationId xmlns:p14="http://schemas.microsoft.com/office/powerpoint/2010/main" xmlns="" val="29445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TextBox 1"/>
          <p:cNvSpPr txBox="1"/>
          <p:nvPr/>
        </p:nvSpPr>
        <p:spPr>
          <a:xfrm>
            <a:off x="788019" y="517119"/>
            <a:ext cx="10615961" cy="4924425"/>
          </a:xfrm>
          <a:prstGeom prst="rect">
            <a:avLst/>
          </a:prstGeom>
          <a:noFill/>
        </p:spPr>
        <p:txBody>
          <a:bodyPr wrap="square" rtlCol="0">
            <a:spAutoFit/>
          </a:bodyPr>
          <a:lstStyle/>
          <a:p>
            <a:pPr algn="ctr"/>
            <a:r>
              <a:rPr lang="ar-SA" sz="3200" b="1" dirty="0">
                <a:solidFill>
                  <a:srgbClr val="C00000"/>
                </a:solidFill>
                <a:cs typeface="AL-Mateen" pitchFamily="2" charset="-78"/>
              </a:rPr>
              <a:t>الأهداف الرئيسة </a:t>
            </a:r>
            <a:r>
              <a:rPr lang="ar-SA" sz="3200" b="1" dirty="0" smtClean="0">
                <a:solidFill>
                  <a:srgbClr val="C00000"/>
                </a:solidFill>
                <a:cs typeface="AL-Mateen" pitchFamily="2" charset="-78"/>
              </a:rPr>
              <a:t>للهيئة العامة للغذاء و الدواء </a:t>
            </a:r>
          </a:p>
          <a:p>
            <a:pPr algn="ctr"/>
            <a:endParaRPr lang="ar-SA" sz="2400" b="1" dirty="0" smtClean="0">
              <a:cs typeface="AL-Mateen" pitchFamily="2" charset="-78"/>
            </a:endParaRPr>
          </a:p>
          <a:p>
            <a:pPr algn="r" rtl="1">
              <a:lnSpc>
                <a:spcPct val="200000"/>
              </a:lnSpc>
            </a:pPr>
            <a:r>
              <a:rPr lang="ar-SA" sz="2400" dirty="0" smtClean="0">
                <a:cs typeface="AL-Mateen" pitchFamily="2" charset="-78"/>
              </a:rPr>
              <a:t>6. إجراء </a:t>
            </a:r>
            <a:r>
              <a:rPr lang="ar-SA" sz="2400" dirty="0">
                <a:cs typeface="AL-Mateen" pitchFamily="2" charset="-78"/>
              </a:rPr>
              <a:t>البحوث والدراسات التطبيقية للتعرف على المشكلات الصحية وأسبابها وتحديد آثارها بما في ذلك طرق وتقويم البحوث. فضلاً عن وضع قاعدة علمية يستفاد منها في الأغراض التثقيفية والخدمات </a:t>
            </a:r>
            <a:r>
              <a:rPr lang="ar-SA" sz="2400" dirty="0" err="1">
                <a:cs typeface="AL-Mateen" pitchFamily="2" charset="-78"/>
              </a:rPr>
              <a:t>الإستشارية</a:t>
            </a:r>
            <a:r>
              <a:rPr lang="ar-SA" sz="2400" dirty="0">
                <a:cs typeface="AL-Mateen" pitchFamily="2" charset="-78"/>
              </a:rPr>
              <a:t> والبرامج التنفيذية في مجالي الغذاء والدواء. </a:t>
            </a:r>
            <a:endParaRPr lang="ar-SA" sz="2400" dirty="0" smtClean="0">
              <a:cs typeface="AL-Mateen" pitchFamily="2" charset="-78"/>
            </a:endParaRPr>
          </a:p>
          <a:p>
            <a:pPr algn="r" rtl="1">
              <a:lnSpc>
                <a:spcPct val="200000"/>
              </a:lnSpc>
            </a:pPr>
            <a:r>
              <a:rPr lang="ar-SA" sz="2400" dirty="0" smtClean="0">
                <a:cs typeface="AL-Mateen" pitchFamily="2" charset="-78"/>
              </a:rPr>
              <a:t>7.مراقبة والإشراف على الإجراءات الخاصة بالتراخيص لمصانع الغذاء والدواء والأجهزة الطبية. </a:t>
            </a:r>
          </a:p>
          <a:p>
            <a:pPr algn="r" rtl="1">
              <a:lnSpc>
                <a:spcPct val="200000"/>
              </a:lnSpc>
            </a:pPr>
            <a:r>
              <a:rPr lang="ar-SA" sz="2400" dirty="0" smtClean="0">
                <a:cs typeface="AL-Mateen" pitchFamily="2" charset="-78"/>
              </a:rPr>
              <a:t>8. تبادل </a:t>
            </a:r>
            <a:r>
              <a:rPr lang="ar-SA" sz="2400" dirty="0">
                <a:cs typeface="AL-Mateen" pitchFamily="2" charset="-78"/>
              </a:rPr>
              <a:t>المعلومات ونشرها مع الجهات العلمية والقانونية المحلية والعالمية وإعداد قاعدة معلومات عن الغذاء والدواء.</a:t>
            </a:r>
          </a:p>
          <a:p>
            <a:pPr algn="r"/>
            <a:r>
              <a:rPr lang="ar-SA" b="1" dirty="0" smtClean="0"/>
              <a:t> </a:t>
            </a:r>
            <a:endParaRPr lang="en-US" dirty="0"/>
          </a:p>
        </p:txBody>
      </p:sp>
    </p:spTree>
    <p:extLst>
      <p:ext uri="{BB962C8B-B14F-4D97-AF65-F5344CB8AC3E}">
        <p14:creationId xmlns:p14="http://schemas.microsoft.com/office/powerpoint/2010/main" xmlns="" val="18881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additive="base">
                                        <p:cTn id="1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930869877"/>
              </p:ext>
            </p:extLst>
          </p:nvPr>
        </p:nvGraphicFramePr>
        <p:xfrm>
          <a:off x="1217267" y="1463040"/>
          <a:ext cx="10080702" cy="4042015"/>
        </p:xfrm>
        <a:graphic>
          <a:graphicData uri="http://schemas.openxmlformats.org/drawingml/2006/table">
            <a:tbl>
              <a:tblPr firstRow="1" bandRow="1">
                <a:tableStyleId>{D27102A9-8310-4765-A935-A1911B00CA55}</a:tableStyleId>
              </a:tblPr>
              <a:tblGrid>
                <a:gridCol w="7097677"/>
                <a:gridCol w="2983025"/>
              </a:tblGrid>
              <a:tr h="917082">
                <a:tc>
                  <a:txBody>
                    <a:bodyPr/>
                    <a:lstStyle/>
                    <a:p>
                      <a:pPr algn="r">
                        <a:lnSpc>
                          <a:spcPct val="150000"/>
                        </a:lnSpc>
                      </a:pPr>
                      <a:r>
                        <a:rPr lang="ar-SA" b="0" dirty="0" smtClean="0">
                          <a:effectLst/>
                        </a:rPr>
                        <a:t>يهدف القطاع الى سلامة الغذاء للإنسان والحيوان و </a:t>
                      </a:r>
                      <a:r>
                        <a:rPr lang="ar-SA" b="0" dirty="0" err="1" smtClean="0">
                          <a:effectLst/>
                        </a:rPr>
                        <a:t>مأمونيتة</a:t>
                      </a:r>
                      <a:r>
                        <a:rPr lang="ar-SA" b="0" dirty="0" smtClean="0">
                          <a:effectLst/>
                        </a:rPr>
                        <a:t>، سلامة المبيدات و مأمونيتها، تسهيل حركة التجارة مع ضمان سلامة الغذاء، وتعزيز ثقة المستهلك وأصحاب العمل في الجهاز الرقابي</a:t>
                      </a:r>
                      <a:endParaRPr lang="en-US" b="0" dirty="0">
                        <a:solidFill>
                          <a:schemeClr val="tx1"/>
                        </a:solidFill>
                        <a:cs typeface="AL-Mateen" pitchFamily="2" charset="-78"/>
                      </a:endParaRPr>
                    </a:p>
                  </a:txBody>
                  <a:tcPr/>
                </a:tc>
                <a:tc>
                  <a:txBody>
                    <a:bodyPr/>
                    <a:lstStyle/>
                    <a:p>
                      <a:endParaRPr lang="en-US" dirty="0"/>
                    </a:p>
                  </a:txBody>
                  <a:tcPr/>
                </a:tc>
              </a:tr>
              <a:tr h="1790726">
                <a:tc>
                  <a:txBody>
                    <a:bodyPr/>
                    <a:lstStyle/>
                    <a:p>
                      <a:pPr algn="r">
                        <a:lnSpc>
                          <a:spcPct val="150000"/>
                        </a:lnSpc>
                      </a:pPr>
                      <a:r>
                        <a:rPr lang="ar-SA" dirty="0" smtClean="0">
                          <a:effectLst/>
                        </a:rPr>
                        <a:t>يهدف القطاع الى تأكيد مأمونية الأدوية وفعاليتها وجودتها وإصدار التراخيص بتسويقها، تأكيد مأمونية النباتات الطبية والمستحضرات الصحية والعشبية، تحقيق جودة الأدوية المعروضة في السوق ومراقبة الأدوية بعد تسويقها، تحقيق سلامة مستحضرات التجميل، و تقديم المعلومات الدوائية من مصادر موثوقة لمن يحتاجها من الجمهور أو العاملين الصحيين.</a:t>
                      </a:r>
                      <a:endParaRPr lang="en-US" dirty="0">
                        <a:cs typeface="AL-Mateen" pitchFamily="2" charset="-78"/>
                      </a:endParaRPr>
                    </a:p>
                  </a:txBody>
                  <a:tcPr/>
                </a:tc>
                <a:tc>
                  <a:txBody>
                    <a:bodyPr/>
                    <a:lstStyle/>
                    <a:p>
                      <a:endParaRPr lang="en-US"/>
                    </a:p>
                  </a:txBody>
                  <a:tcPr/>
                </a:tc>
              </a:tr>
              <a:tr h="925409">
                <a:tc>
                  <a:txBody>
                    <a:bodyPr/>
                    <a:lstStyle/>
                    <a:p>
                      <a:pPr algn="r">
                        <a:lnSpc>
                          <a:spcPct val="150000"/>
                        </a:lnSpc>
                      </a:pPr>
                      <a:r>
                        <a:rPr lang="ar-SA" dirty="0" smtClean="0">
                          <a:effectLst/>
                        </a:rPr>
                        <a:t>يهدف القطاع الى تنظيم القواعد والإجراءات لتسجيل الأجهزة والمنتجات الطبية والآليات الملائمة لطبيعة المهمات المتعقلة بذلك، تأكيد السلامة والجودة والفاعلية الأجهزة</a:t>
                      </a:r>
                      <a:r>
                        <a:rPr lang="ar-SA" baseline="0" dirty="0" smtClean="0">
                          <a:effectLst/>
                        </a:rPr>
                        <a:t> و المنتجات</a:t>
                      </a:r>
                      <a:endParaRPr lang="en-US" dirty="0">
                        <a:cs typeface="AL-Mateen" pitchFamily="2" charset="-78"/>
                      </a:endParaRPr>
                    </a:p>
                  </a:txBody>
                  <a:tcPr/>
                </a:tc>
                <a:tc>
                  <a:txBody>
                    <a:bodyPr/>
                    <a:lstStyle/>
                    <a:p>
                      <a:endParaRPr lang="en-US" dirty="0"/>
                    </a:p>
                  </a:txBody>
                  <a:tcPr/>
                </a:tc>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787485" y="1654294"/>
            <a:ext cx="2051202" cy="3619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031324" y="2935525"/>
            <a:ext cx="1807363" cy="3619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538596" y="4487014"/>
            <a:ext cx="2548980" cy="547001"/>
          </a:xfrm>
          <a:prstGeom prst="rect">
            <a:avLst/>
          </a:prstGeom>
        </p:spPr>
      </p:pic>
      <p:sp>
        <p:nvSpPr>
          <p:cNvPr id="12" name="TextBox 11"/>
          <p:cNvSpPr txBox="1"/>
          <p:nvPr/>
        </p:nvSpPr>
        <p:spPr>
          <a:xfrm>
            <a:off x="3306532" y="464755"/>
            <a:ext cx="5902171" cy="646331"/>
          </a:xfrm>
          <a:prstGeom prst="rect">
            <a:avLst/>
          </a:prstGeom>
          <a:noFill/>
        </p:spPr>
        <p:txBody>
          <a:bodyPr wrap="square" rtlCol="0">
            <a:spAutoFit/>
          </a:bodyPr>
          <a:lstStyle/>
          <a:p>
            <a:r>
              <a:rPr lang="ar-SA" sz="3600" b="1" dirty="0"/>
              <a:t> </a:t>
            </a:r>
            <a:r>
              <a:rPr lang="ar-SA" sz="3600" b="1" dirty="0">
                <a:solidFill>
                  <a:srgbClr val="C00000"/>
                </a:solidFill>
                <a:cs typeface="AL-Mateen" pitchFamily="2" charset="-78"/>
              </a:rPr>
              <a:t>قطاعات </a:t>
            </a:r>
            <a:r>
              <a:rPr lang="ar-SA" sz="3600" b="1" dirty="0" smtClean="0">
                <a:solidFill>
                  <a:srgbClr val="C00000"/>
                </a:solidFill>
                <a:cs typeface="AL-Mateen" pitchFamily="2" charset="-78"/>
              </a:rPr>
              <a:t>الهيئة العامة للغذاء و الدواء </a:t>
            </a:r>
            <a:endParaRPr lang="en-US" sz="3600" dirty="0">
              <a:solidFill>
                <a:srgbClr val="C00000"/>
              </a:solidFill>
              <a:cs typeface="AL-Mateen" pitchFamily="2" charset="-78"/>
            </a:endParaRPr>
          </a:p>
        </p:txBody>
      </p:sp>
    </p:spTree>
    <p:extLst>
      <p:ext uri="{BB962C8B-B14F-4D97-AF65-F5344CB8AC3E}">
        <p14:creationId xmlns:p14="http://schemas.microsoft.com/office/powerpoint/2010/main" xmlns="" val="395447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649110328"/>
              </p:ext>
            </p:extLst>
          </p:nvPr>
        </p:nvGraphicFramePr>
        <p:xfrm>
          <a:off x="1377696" y="840550"/>
          <a:ext cx="100584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64539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99744" y="1255776"/>
            <a:ext cx="10094976" cy="4981865"/>
          </a:xfrm>
        </p:spPr>
      </p:pic>
      <p:sp>
        <p:nvSpPr>
          <p:cNvPr id="7" name="Rectangle 6"/>
          <p:cNvSpPr/>
          <p:nvPr/>
        </p:nvSpPr>
        <p:spPr>
          <a:xfrm>
            <a:off x="8522208" y="5779008"/>
            <a:ext cx="2426208"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58112" y="438912"/>
            <a:ext cx="8302752" cy="707886"/>
          </a:xfrm>
          <a:prstGeom prst="rect">
            <a:avLst/>
          </a:prstGeom>
          <a:noFill/>
        </p:spPr>
        <p:txBody>
          <a:bodyPr wrap="square" rtlCol="0">
            <a:spAutoFit/>
          </a:bodyPr>
          <a:lstStyle/>
          <a:p>
            <a:pPr algn="ctr"/>
            <a:r>
              <a:rPr lang="ar-SA" sz="4000" b="1" dirty="0" smtClean="0">
                <a:solidFill>
                  <a:srgbClr val="C00000"/>
                </a:solidFill>
                <a:cs typeface="AL-Mateen" pitchFamily="2" charset="-78"/>
              </a:rPr>
              <a:t>مراحل تصنيع الدواء</a:t>
            </a:r>
            <a:r>
              <a:rPr lang="ar-SA" dirty="0" smtClean="0">
                <a:cs typeface="AL-Mateen" pitchFamily="2" charset="-78"/>
              </a:rPr>
              <a:t> </a:t>
            </a:r>
            <a:endParaRPr lang="en-US" dirty="0">
              <a:cs typeface="AL-Mateen" pitchFamily="2" charset="-78"/>
            </a:endParaRPr>
          </a:p>
        </p:txBody>
      </p:sp>
    </p:spTree>
    <p:extLst>
      <p:ext uri="{BB962C8B-B14F-4D97-AF65-F5344CB8AC3E}">
        <p14:creationId xmlns:p14="http://schemas.microsoft.com/office/powerpoint/2010/main" xmlns="" val="3521892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12192000" cy="6322741"/>
          </a:xfrm>
          <a:prstGeom prst="rect">
            <a:avLst/>
          </a:prstGeom>
        </p:spPr>
      </p:pic>
      <p:sp>
        <p:nvSpPr>
          <p:cNvPr id="2" name="Rectangle 1"/>
          <p:cNvSpPr/>
          <p:nvPr/>
        </p:nvSpPr>
        <p:spPr>
          <a:xfrm>
            <a:off x="1292352" y="503097"/>
            <a:ext cx="10363200" cy="4347344"/>
          </a:xfrm>
          <a:prstGeom prst="rect">
            <a:avLst/>
          </a:prstGeom>
        </p:spPr>
        <p:txBody>
          <a:bodyPr wrap="square">
            <a:spAutoFit/>
          </a:bodyPr>
          <a:lstStyle/>
          <a:p>
            <a:pPr algn="r"/>
            <a:r>
              <a:rPr lang="ar-SA" sz="2800" b="1" dirty="0">
                <a:solidFill>
                  <a:srgbClr val="C00000"/>
                </a:solidFill>
                <a:cs typeface="AL-Mateen" pitchFamily="2" charset="-78"/>
              </a:rPr>
              <a:t>لماذا يجب </a:t>
            </a:r>
            <a:r>
              <a:rPr lang="ar-SA" sz="2800" b="1" dirty="0" smtClean="0">
                <a:solidFill>
                  <a:srgbClr val="C00000"/>
                </a:solidFill>
                <a:cs typeface="AL-Mateen" pitchFamily="2" charset="-78"/>
              </a:rPr>
              <a:t>مراقبة </a:t>
            </a:r>
            <a:r>
              <a:rPr lang="ar-SA" sz="2800" b="1" dirty="0">
                <a:solidFill>
                  <a:srgbClr val="C00000"/>
                </a:solidFill>
                <a:cs typeface="AL-Mateen" pitchFamily="2" charset="-78"/>
              </a:rPr>
              <a:t>الأدوية</a:t>
            </a:r>
            <a:r>
              <a:rPr lang="ar-SA" sz="2800" b="1" dirty="0" smtClean="0">
                <a:solidFill>
                  <a:srgbClr val="C00000"/>
                </a:solidFill>
                <a:cs typeface="AL-Mateen" pitchFamily="2" charset="-78"/>
              </a:rPr>
              <a:t>؟</a:t>
            </a:r>
          </a:p>
          <a:p>
            <a:pPr algn="just" rtl="1">
              <a:lnSpc>
                <a:spcPct val="150000"/>
              </a:lnSpc>
            </a:pPr>
            <a:r>
              <a:rPr lang="ar-SA" sz="2800" b="1" dirty="0" smtClean="0">
                <a:cs typeface="AL-Mateen" pitchFamily="2" charset="-78"/>
              </a:rPr>
              <a:t> </a:t>
            </a:r>
            <a:endParaRPr lang="ar-SA" sz="2800" b="1" dirty="0">
              <a:cs typeface="AL-Mateen" pitchFamily="2" charset="-78"/>
            </a:endParaRPr>
          </a:p>
          <a:p>
            <a:pPr algn="just" rtl="1">
              <a:lnSpc>
                <a:spcPct val="150000"/>
              </a:lnSpc>
            </a:pPr>
            <a:r>
              <a:rPr lang="ar-SA" sz="2800" dirty="0">
                <a:cs typeface="AL-Mateen" pitchFamily="2" charset="-78"/>
              </a:rPr>
              <a:t>إن تناول الأدوية الضارة ذات الجودة الرديئة أو المغشوشة وغير الفعالة أو تلك التي لم تثبت مأمونيتها قد يؤدي إلى فشل العلاج واستفحال المرض ومقاومة الأدوية بل إلى الوفاة في بعض الأحيان، كما أنه يزعزع الثقة في النظم الصحية والعاملين في المهن الصحية ومنتجي المستحضرات الصيدلانية </a:t>
            </a:r>
            <a:r>
              <a:rPr lang="ar-SA" sz="2800" dirty="0" err="1">
                <a:cs typeface="AL-Mateen" pitchFamily="2" charset="-78"/>
              </a:rPr>
              <a:t>وموزعيها،ولذا</a:t>
            </a:r>
            <a:r>
              <a:rPr lang="ar-SA" sz="2800" dirty="0">
                <a:cs typeface="AL-Mateen" pitchFamily="2" charset="-78"/>
              </a:rPr>
              <a:t> كان لزاماً إنشاء الهيئة العامة للغذاء والدواء لإيجاد هيئة وطنية قوية لتنظيم صناعة الأدوية وتجارتها واستعمالها وذلك من أجل حفظ الصحة وتعزيزها</a:t>
            </a:r>
            <a:r>
              <a:rPr lang="ar-SA" dirty="0">
                <a:cs typeface="AL-Mateen" pitchFamily="2" charset="-78"/>
              </a:rPr>
              <a:t>.</a:t>
            </a:r>
            <a:endParaRPr lang="ar-SA" dirty="0">
              <a:effectLst/>
              <a:cs typeface="AL-Mateen" pitchFamily="2" charset="-78"/>
            </a:endParaRPr>
          </a:p>
        </p:txBody>
      </p:sp>
    </p:spTree>
    <p:extLst>
      <p:ext uri="{BB962C8B-B14F-4D97-AF65-F5344CB8AC3E}">
        <p14:creationId xmlns:p14="http://schemas.microsoft.com/office/powerpoint/2010/main" xmlns="" val="381762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2435</TotalTime>
  <Words>1375</Words>
  <Application>Microsoft Office PowerPoint</Application>
  <PresentationFormat>مخصص</PresentationFormat>
  <Paragraphs>182</Paragraphs>
  <Slides>35</Slides>
  <Notes>28</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Retrospect</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الادوية و التوحد </vt:lpstr>
      <vt:lpstr>الشريحة 13</vt:lpstr>
      <vt:lpstr>نصائح لإعطاء  الدواء للطفل التوحدي</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مركز السيطرة و الوقاية من الامراض الأمريكي </vt:lpstr>
      <vt:lpstr>شكرا جزيلا </vt:lpstr>
    </vt:vector>
  </TitlesOfParts>
  <Company>Saudi Food &amp; Drug Authority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Lojain M. Alhulwah</dc:creator>
  <cp:lastModifiedBy>DELL</cp:lastModifiedBy>
  <cp:revision>57</cp:revision>
  <dcterms:created xsi:type="dcterms:W3CDTF">2016-04-06T08:08:12Z</dcterms:created>
  <dcterms:modified xsi:type="dcterms:W3CDTF">2016-04-12T09:49:53Z</dcterms:modified>
</cp:coreProperties>
</file>