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7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12/12/2015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12/12/2015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12/12/2015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12/12/2015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12/12/2015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12/12/2015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12/12/2015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12/12/2015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12/12/2015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12/12/2015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12/12/2015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12/12/2015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963" y="4818469"/>
            <a:ext cx="7772400" cy="1463040"/>
          </a:xfrm>
        </p:spPr>
        <p:txBody>
          <a:bodyPr>
            <a:normAutofit fontScale="90000"/>
          </a:bodyPr>
          <a:lstStyle/>
          <a:p>
            <a:r>
              <a:rPr lang="ar-EG" b="1" i="1" u="sng" dirty="0" smtClean="0">
                <a:solidFill>
                  <a:srgbClr val="FF0000"/>
                </a:solidFill>
              </a:rPr>
              <a:t>تعديل السلوك</a:t>
            </a:r>
            <a:r>
              <a:rPr lang="ar-EG" b="1" i="1" dirty="0" smtClean="0">
                <a:solidFill>
                  <a:srgbClr val="FF0000"/>
                </a:solidFill>
              </a:rPr>
              <a:t/>
            </a:r>
            <a:br>
              <a:rPr lang="ar-EG" b="1" i="1" dirty="0" smtClean="0">
                <a:solidFill>
                  <a:srgbClr val="FF0000"/>
                </a:solidFill>
              </a:rPr>
            </a:br>
            <a:r>
              <a:rPr lang="ar-EG" b="1" i="1" dirty="0">
                <a:solidFill>
                  <a:srgbClr val="FF0000"/>
                </a:solidFill>
              </a:rPr>
              <a:t> </a:t>
            </a:r>
            <a:r>
              <a:rPr lang="ar-EG" b="1" i="1" dirty="0" smtClean="0">
                <a:solidFill>
                  <a:srgbClr val="FF0000"/>
                </a:solidFill>
              </a:rPr>
              <a:t>للعاديين و ذوي الاحتياجات الخاصة</a:t>
            </a:r>
            <a:endParaRPr lang="en-US" dirty="0"/>
          </a:p>
        </p:txBody>
      </p:sp>
      <p:sp>
        <p:nvSpPr>
          <p:cNvPr id="3" name="Subtitle 2"/>
          <p:cNvSpPr>
            <a:spLocks noGrp="1"/>
          </p:cNvSpPr>
          <p:nvPr>
            <p:ph type="subTitle" idx="1"/>
          </p:nvPr>
        </p:nvSpPr>
        <p:spPr>
          <a:xfrm>
            <a:off x="10225826" y="4818469"/>
            <a:ext cx="1701084" cy="1463040"/>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5928" y="180305"/>
            <a:ext cx="4932608" cy="4139104"/>
          </a:xfrm>
          <a:prstGeom prst="rect">
            <a:avLst/>
          </a:prstGeom>
        </p:spPr>
      </p:pic>
    </p:spTree>
    <p:extLst>
      <p:ext uri="{BB962C8B-B14F-4D97-AF65-F5344CB8AC3E}">
        <p14:creationId xmlns:p14="http://schemas.microsoft.com/office/powerpoint/2010/main" val="1937379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5003" y="0"/>
            <a:ext cx="10766738" cy="5695405"/>
          </a:xfrm>
          <a:prstGeom prst="rect">
            <a:avLst/>
          </a:prstGeom>
        </p:spPr>
        <p:txBody>
          <a:bodyPr wrap="square">
            <a:spAutoFit/>
          </a:bodyPr>
          <a:lstStyle/>
          <a:p>
            <a:pPr algn="r" rtl="1">
              <a:lnSpc>
                <a:spcPct val="115000"/>
              </a:lnSpc>
              <a:spcAft>
                <a:spcPts val="1000"/>
              </a:spcAft>
            </a:pPr>
            <a:r>
              <a:rPr lang="ar-EG" sz="2000" b="1" i="1" u="sng" dirty="0">
                <a:solidFill>
                  <a:srgbClr val="FF0000"/>
                </a:solidFill>
                <a:latin typeface="Calibri" panose="020F0502020204030204" pitchFamily="34" charset="0"/>
                <a:ea typeface="Calibri" panose="020F0502020204030204" pitchFamily="34" charset="0"/>
              </a:rPr>
              <a:t>أولا : الملاحظة :</a:t>
            </a:r>
            <a:endParaRPr lang="en-US" sz="12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1600" dirty="0">
                <a:latin typeface="Calibri" panose="020F0502020204030204" pitchFamily="34" charset="0"/>
                <a:ea typeface="Calibri" panose="020F0502020204030204" pitchFamily="34" charset="0"/>
              </a:rPr>
              <a:t>هي الملاحظة العملية </a:t>
            </a:r>
            <a:r>
              <a:rPr lang="ar-EG" sz="1600" dirty="0" err="1">
                <a:latin typeface="Calibri" panose="020F0502020204030204" pitchFamily="34" charset="0"/>
                <a:ea typeface="Calibri" panose="020F0502020204030204" pitchFamily="34" charset="0"/>
              </a:rPr>
              <a:t>المنظمةلوضع</a:t>
            </a:r>
            <a:r>
              <a:rPr lang="ar-EG" sz="1600" dirty="0">
                <a:latin typeface="Calibri" panose="020F0502020204030204" pitchFamily="34" charset="0"/>
                <a:ea typeface="Calibri" panose="020F0502020204030204" pitchFamily="34" charset="0"/>
              </a:rPr>
              <a:t> الطفل في المواقف الحياتية </a:t>
            </a:r>
            <a:r>
              <a:rPr lang="ar-EG" sz="1600" dirty="0" err="1">
                <a:latin typeface="Calibri" panose="020F0502020204030204" pitchFamily="34" charset="0"/>
                <a:ea typeface="Calibri" panose="020F0502020204030204" pitchFamily="34" charset="0"/>
              </a:rPr>
              <a:t>اليوميةو</a:t>
            </a:r>
            <a:r>
              <a:rPr lang="ar-EG" sz="1600" dirty="0">
                <a:latin typeface="Calibri" panose="020F0502020204030204" pitchFamily="34" charset="0"/>
                <a:ea typeface="Calibri" panose="020F0502020204030204" pitchFamily="34" charset="0"/>
              </a:rPr>
              <a:t> مواقف التفاعل الاجتماعي و الإحباط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1600" u="sng" dirty="0">
                <a:solidFill>
                  <a:srgbClr val="FF0000"/>
                </a:solidFill>
                <a:latin typeface="Calibri" panose="020F0502020204030204" pitchFamily="34" charset="0"/>
                <a:ea typeface="Calibri" panose="020F0502020204030204" pitchFamily="34" charset="0"/>
              </a:rPr>
              <a:t>ومن أنواع الملاحظة :</a:t>
            </a:r>
            <a:endParaRPr lang="en-US" sz="1050"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SzPts val="1800"/>
              <a:buFont typeface="+mj-lt"/>
              <a:buAutoNum type="arabicPeriod"/>
            </a:pPr>
            <a:r>
              <a:rPr lang="ar-EG" dirty="0">
                <a:latin typeface="Calibri" panose="020F0502020204030204" pitchFamily="34" charset="0"/>
                <a:ea typeface="Calibri" panose="020F0502020204030204" pitchFamily="34" charset="0"/>
              </a:rPr>
              <a:t>الملاحظة المباشرة (وجها لوجه مع الطفل؟)</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SzPts val="1800"/>
              <a:buFont typeface="+mj-lt"/>
              <a:buAutoNum type="arabicPeriod"/>
            </a:pPr>
            <a:r>
              <a:rPr lang="ar-EG" dirty="0">
                <a:latin typeface="Calibri" panose="020F0502020204030204" pitchFamily="34" charset="0"/>
                <a:ea typeface="Calibri" panose="020F0502020204030204" pitchFamily="34" charset="0"/>
              </a:rPr>
              <a:t>الملاحظة الغير مباشرة (بدون اتصال مباشر مع الطفل)</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SzPts val="1800"/>
              <a:buFont typeface="+mj-lt"/>
              <a:buAutoNum type="arabicPeriod"/>
            </a:pPr>
            <a:r>
              <a:rPr lang="ar-EG" dirty="0">
                <a:latin typeface="Calibri" panose="020F0502020204030204" pitchFamily="34" charset="0"/>
                <a:ea typeface="Calibri" panose="020F0502020204030204" pitchFamily="34" charset="0"/>
              </a:rPr>
              <a:t>الملاحظة الدورية (علي فترات زمنية محددة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u="sng" dirty="0">
                <a:solidFill>
                  <a:srgbClr val="FF0000"/>
                </a:solidFill>
                <a:latin typeface="Calibri" panose="020F0502020204030204" pitchFamily="34" charset="0"/>
                <a:ea typeface="Calibri" panose="020F0502020204030204" pitchFamily="34" charset="0"/>
              </a:rPr>
              <a:t>خطوات الملاحظة :</a:t>
            </a:r>
            <a:endParaRPr lang="en-US" sz="1050"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تحديد السلوك الذي سوف نلاحظه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تعريف السلوك تعريف اجرائي بحيث </a:t>
            </a:r>
            <a:r>
              <a:rPr lang="ar-EG" dirty="0" err="1">
                <a:latin typeface="Calibri" panose="020F0502020204030204" pitchFamily="34" charset="0"/>
                <a:ea typeface="Calibri" panose="020F0502020204030204" pitchFamily="34" charset="0"/>
              </a:rPr>
              <a:t>لايختلف</a:t>
            </a:r>
            <a:r>
              <a:rPr lang="ar-EG" dirty="0">
                <a:latin typeface="Calibri" panose="020F0502020204030204" pitchFamily="34" charset="0"/>
                <a:ea typeface="Calibri" panose="020F0502020204030204" pitchFamily="34" charset="0"/>
              </a:rPr>
              <a:t> عليه اخصائي مع اخر " مثل :نحدد تشتت الانتباه او العناد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اختيار الشخص القائم بالملاحظة و الاطمئنان اليه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تسجيل الملاحظات السلوكية من حيث الشدة و التكرار من خلال التسجيل الصوتي او كتابة</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تحليل الملاحظات السلوكية للوصول الي الصياغة التشخيصية النهائية</a:t>
            </a:r>
            <a:endParaRPr lang="en-US" sz="1050" dirty="0">
              <a:latin typeface="Calibri" panose="020F0502020204030204" pitchFamily="34" charset="0"/>
              <a:ea typeface="Calibri" panose="020F0502020204030204" pitchFamily="34" charset="0"/>
              <a:cs typeface="Arial" panose="020B0604020202020204" pitchFamily="34" charset="0"/>
            </a:endParaRPr>
          </a:p>
          <a:p>
            <a:r>
              <a:rPr lang="ar-EG" dirty="0">
                <a:latin typeface="Calibri" panose="020F0502020204030204" pitchFamily="34" charset="0"/>
                <a:ea typeface="Calibri" panose="020F0502020204030204" pitchFamily="34" charset="0"/>
              </a:rPr>
              <a:t>يجب مراعاة السرية و الموضوعية و الدقة والشمول لكل </a:t>
            </a:r>
            <a:r>
              <a:rPr lang="ar-EG" dirty="0" err="1">
                <a:latin typeface="Calibri" panose="020F0502020204030204" pitchFamily="34" charset="0"/>
                <a:ea typeface="Calibri" panose="020F0502020204030204" pitchFamily="34" charset="0"/>
              </a:rPr>
              <a:t>الايجابيت</a:t>
            </a:r>
            <a:r>
              <a:rPr lang="ar-EG" dirty="0">
                <a:latin typeface="Calibri" panose="020F0502020204030204" pitchFamily="34" charset="0"/>
                <a:ea typeface="Calibri" panose="020F0502020204030204" pitchFamily="34" charset="0"/>
              </a:rPr>
              <a:t> و السلبيات و نقاط القوة و </a:t>
            </a:r>
            <a:r>
              <a:rPr lang="ar-EG" dirty="0" smtClean="0">
                <a:latin typeface="Calibri" panose="020F0502020204030204" pitchFamily="34" charset="0"/>
                <a:ea typeface="Calibri" panose="020F0502020204030204" pitchFamily="34" charset="0"/>
              </a:rPr>
              <a:t>الضعف                                                  </a:t>
            </a:r>
            <a:endParaRPr lang="en-US" dirty="0"/>
          </a:p>
        </p:txBody>
      </p:sp>
    </p:spTree>
    <p:extLst>
      <p:ext uri="{BB962C8B-B14F-4D97-AF65-F5344CB8AC3E}">
        <p14:creationId xmlns:p14="http://schemas.microsoft.com/office/powerpoint/2010/main" val="501706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8185" y="245052"/>
            <a:ext cx="10818253" cy="5907771"/>
          </a:xfrm>
          <a:prstGeom prst="rect">
            <a:avLst/>
          </a:prstGeom>
        </p:spPr>
        <p:txBody>
          <a:bodyPr wrap="square">
            <a:spAutoFit/>
          </a:bodyPr>
          <a:lstStyle/>
          <a:p>
            <a:pPr algn="r" rtl="1">
              <a:lnSpc>
                <a:spcPct val="115000"/>
              </a:lnSpc>
              <a:spcAft>
                <a:spcPts val="1000"/>
              </a:spcAft>
            </a:pPr>
            <a:r>
              <a:rPr lang="ar-EG" sz="2400" b="1" i="1" u="sng" dirty="0">
                <a:solidFill>
                  <a:srgbClr val="FF0000"/>
                </a:solidFill>
                <a:latin typeface="Calibri" panose="020F0502020204030204" pitchFamily="34" charset="0"/>
                <a:ea typeface="Calibri" panose="020F0502020204030204" pitchFamily="34" charset="0"/>
              </a:rPr>
              <a:t>ثانيا </a:t>
            </a:r>
            <a:r>
              <a:rPr lang="ar-EG" sz="2800" b="1" i="1" u="sng" dirty="0">
                <a:solidFill>
                  <a:srgbClr val="FF0000"/>
                </a:solidFill>
                <a:latin typeface="Calibri" panose="020F0502020204030204" pitchFamily="34" charset="0"/>
                <a:ea typeface="Calibri" panose="020F0502020204030204" pitchFamily="34" charset="0"/>
              </a:rPr>
              <a:t>: المقابلة :</a:t>
            </a:r>
            <a:endParaRPr lang="en-US" sz="14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هي علاقة فنية حساسة يتم فيها تفاعل اجتماعي لتبادل المعلومات و الخبرات و المشاعر و ليست محادثة عادية</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dirty="0">
                <a:solidFill>
                  <a:srgbClr val="FF0000"/>
                </a:solidFill>
                <a:latin typeface="Calibri" panose="020F0502020204030204" pitchFamily="34" charset="0"/>
                <a:ea typeface="Calibri" panose="020F0502020204030204" pitchFamily="34" charset="0"/>
              </a:rPr>
              <a:t>شروط المقابلة :</a:t>
            </a:r>
            <a:endParaRPr lang="en-US" sz="105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تتطلب طرفين اساسين "الاخصائي و المفحوص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تتم وجها لوجه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تتم وفقا لخطة تشمل تحديد المكان و الزمان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توفير الظروف البيئية الفيزيقية المناسبة "</a:t>
            </a:r>
            <a:r>
              <a:rPr lang="ar-EG" dirty="0" err="1">
                <a:latin typeface="Calibri" panose="020F0502020204030204" pitchFamily="34" charset="0"/>
                <a:ea typeface="Calibri" panose="020F0502020204030204" pitchFamily="34" charset="0"/>
              </a:rPr>
              <a:t>مثل:درجة</a:t>
            </a:r>
            <a:r>
              <a:rPr lang="ar-EG" dirty="0">
                <a:latin typeface="Calibri" panose="020F0502020204030204" pitchFamily="34" charset="0"/>
                <a:ea typeface="Calibri" panose="020F0502020204030204" pitchFamily="34" charset="0"/>
              </a:rPr>
              <a:t> الإضاءة ،التهوية ، الضوضاء"</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التسجيل: يراعي عند التسجيل عدم </a:t>
            </a:r>
            <a:r>
              <a:rPr lang="ar-EG" dirty="0" err="1">
                <a:latin typeface="Calibri" panose="020F0502020204030204" pitchFamily="34" charset="0"/>
                <a:ea typeface="Calibri" panose="020F0502020204030204" pitchFamily="34" charset="0"/>
              </a:rPr>
              <a:t>تاثيره</a:t>
            </a:r>
            <a:r>
              <a:rPr lang="ar-EG" dirty="0">
                <a:latin typeface="Calibri" panose="020F0502020204030204" pitchFamily="34" charset="0"/>
                <a:ea typeface="Calibri" panose="020F0502020204030204" pitchFamily="34" charset="0"/>
              </a:rPr>
              <a:t> علي الطفل او تشتيته</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مهارة الاخصائي من حيث معلوماته </a:t>
            </a:r>
            <a:r>
              <a:rPr lang="ar-EG" dirty="0" err="1">
                <a:latin typeface="Calibri" panose="020F0502020204030204" pitchFamily="34" charset="0"/>
                <a:ea typeface="Calibri" panose="020F0502020204030204" pitchFamily="34" charset="0"/>
              </a:rPr>
              <a:t>وتقافته</a:t>
            </a:r>
            <a:r>
              <a:rPr lang="ar-EG" dirty="0">
                <a:latin typeface="Calibri" panose="020F0502020204030204" pitchFamily="34" charset="0"/>
                <a:ea typeface="Calibri" panose="020F0502020204030204" pitchFamily="34" charset="0"/>
              </a:rPr>
              <a:t> العامة و إدارة المقابلة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dirty="0">
                <a:solidFill>
                  <a:srgbClr val="FF0000"/>
                </a:solidFill>
                <a:latin typeface="Calibri" panose="020F0502020204030204" pitchFamily="34" charset="0"/>
                <a:ea typeface="Calibri" panose="020F0502020204030204" pitchFamily="34" charset="0"/>
              </a:rPr>
              <a:t>أنواع المقابلة :</a:t>
            </a:r>
            <a:endParaRPr lang="en-US" sz="105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المقابلة التشخيصية</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المقابلة العلاجية</a:t>
            </a:r>
            <a:endParaRPr lang="en-US" sz="1050" dirty="0">
              <a:latin typeface="Calibri" panose="020F0502020204030204" pitchFamily="34" charset="0"/>
              <a:ea typeface="Calibri" panose="020F0502020204030204" pitchFamily="34" charset="0"/>
              <a:cs typeface="Arial" panose="020B0604020202020204" pitchFamily="34" charset="0"/>
            </a:endParaRPr>
          </a:p>
          <a:p>
            <a:r>
              <a:rPr lang="ar-EG" dirty="0">
                <a:latin typeface="Calibri" panose="020F0502020204030204" pitchFamily="34" charset="0"/>
                <a:ea typeface="Calibri" panose="020F0502020204030204" pitchFamily="34" charset="0"/>
              </a:rPr>
              <a:t>المقابلة </a:t>
            </a:r>
            <a:r>
              <a:rPr lang="ar-EG" dirty="0" smtClean="0">
                <a:latin typeface="Calibri" panose="020F0502020204030204" pitchFamily="34" charset="0"/>
                <a:ea typeface="Calibri" panose="020F0502020204030204" pitchFamily="34" charset="0"/>
              </a:rPr>
              <a:t>البحثية                                                                                                                                                      </a:t>
            </a:r>
            <a:endParaRPr lang="en-US" dirty="0"/>
          </a:p>
        </p:txBody>
      </p:sp>
    </p:spTree>
    <p:extLst>
      <p:ext uri="{BB962C8B-B14F-4D97-AF65-F5344CB8AC3E}">
        <p14:creationId xmlns:p14="http://schemas.microsoft.com/office/powerpoint/2010/main" val="2177651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4096" y="-58942"/>
            <a:ext cx="11243256" cy="5560112"/>
          </a:xfrm>
          <a:prstGeom prst="rect">
            <a:avLst/>
          </a:prstGeom>
        </p:spPr>
        <p:txBody>
          <a:bodyPr wrap="square">
            <a:spAutoFit/>
          </a:bodyPr>
          <a:lstStyle/>
          <a:p>
            <a:pPr algn="r" rtl="1">
              <a:lnSpc>
                <a:spcPct val="115000"/>
              </a:lnSpc>
              <a:spcAft>
                <a:spcPts val="1000"/>
              </a:spcAft>
            </a:pPr>
            <a:r>
              <a:rPr lang="ar-EG" sz="1050" dirty="0">
                <a:latin typeface="Calibri" panose="020F0502020204030204" pitchFamily="34" charset="0"/>
                <a:ea typeface="Calibri" panose="020F0502020204030204" pitchFamily="34" charset="0"/>
              </a:rPr>
              <a:t> </a:t>
            </a:r>
            <a:endParaRPr lang="en-US" sz="105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800" b="1" i="1" u="sng" dirty="0" err="1">
                <a:solidFill>
                  <a:srgbClr val="FF0000"/>
                </a:solidFill>
                <a:latin typeface="Calibri" panose="020F0502020204030204" pitchFamily="34" charset="0"/>
                <a:ea typeface="Calibri" panose="020F0502020204030204" pitchFamily="34" charset="0"/>
              </a:rPr>
              <a:t>ثالثا:الاختبارات</a:t>
            </a:r>
            <a:r>
              <a:rPr lang="ar-EG" sz="2800" b="1" i="1" u="sng" dirty="0">
                <a:solidFill>
                  <a:srgbClr val="FF0000"/>
                </a:solidFill>
                <a:latin typeface="Calibri" panose="020F0502020204030204" pitchFamily="34" charset="0"/>
                <a:ea typeface="Calibri" panose="020F0502020204030204" pitchFamily="34" charset="0"/>
              </a:rPr>
              <a:t> و المقاييس النفسية:</a:t>
            </a:r>
            <a:endParaRPr lang="en-US" sz="14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وهي من اهم وسائل جمع المعلومات التي يستخدمها الاخصائي الاكلينيكي حيث تلعب دور مهم في عملية التشخيص و العلاج</a:t>
            </a:r>
            <a:endParaRPr lang="en-US" sz="105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 من امثلة الاختبارات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مقياس السلوك التوافقي التكيفي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وهو يهدف الي قياس مستوي فعاليات الفرد المختلفة في مواجهة مطالب بيئته </a:t>
            </a:r>
            <a:r>
              <a:rPr lang="ar-EG" dirty="0" err="1">
                <a:latin typeface="Calibri" panose="020F0502020204030204" pitchFamily="34" charset="0"/>
                <a:ea typeface="Calibri" panose="020F0502020204030204" pitchFamily="34" charset="0"/>
              </a:rPr>
              <a:t>الفيزيئية</a:t>
            </a:r>
            <a:r>
              <a:rPr lang="ar-EG" dirty="0">
                <a:latin typeface="Calibri" panose="020F0502020204030204" pitchFamily="34" charset="0"/>
                <a:ea typeface="Calibri" panose="020F0502020204030204" pitchFamily="34" charset="0"/>
              </a:rPr>
              <a:t> والسلوكية و الاجتماعية ،ويمكن تطبيق المقياس من عمر ثلاث سنوات و حتي عمر الشيخوخة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مقياس اختبارات النوم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وهو من </a:t>
            </a:r>
            <a:r>
              <a:rPr lang="ar-EG" dirty="0" err="1">
                <a:latin typeface="Calibri" panose="020F0502020204030204" pitchFamily="34" charset="0"/>
                <a:ea typeface="Calibri" panose="020F0502020204030204" pitchFamily="34" charset="0"/>
              </a:rPr>
              <a:t>تاليف</a:t>
            </a:r>
            <a:r>
              <a:rPr lang="ar-EG" dirty="0">
                <a:latin typeface="Calibri" panose="020F0502020204030204" pitchFamily="34" charset="0"/>
                <a:ea typeface="Calibri" panose="020F0502020204030204" pitchFamily="34" charset="0"/>
              </a:rPr>
              <a:t> احمد عبد الخالق و مايسة النيال و تم استخراج عوامل ثلاثة هي :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  الارق / النوم المضطرب / الاحلام المزعجة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اختبار تفهم الموضوع للأطفال :</a:t>
            </a:r>
            <a:endParaRPr lang="en-US" sz="1050" dirty="0">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وهو من الاختبارات </a:t>
            </a:r>
            <a:r>
              <a:rPr lang="ar-EG" dirty="0" err="1">
                <a:latin typeface="Calibri" panose="020F0502020204030204" pitchFamily="34" charset="0"/>
                <a:ea typeface="Calibri" panose="020F0502020204030204" pitchFamily="34" charset="0"/>
              </a:rPr>
              <a:t>الاسقاطية</a:t>
            </a:r>
            <a:r>
              <a:rPr lang="ar-EG" dirty="0">
                <a:latin typeface="Calibri" panose="020F0502020204030204" pitchFamily="34" charset="0"/>
                <a:ea typeface="Calibri" panose="020F0502020204030204" pitchFamily="34" charset="0"/>
              </a:rPr>
              <a:t> التي تهدف للكشف عن تكوين شخصية الفرد و </a:t>
            </a:r>
            <a:r>
              <a:rPr lang="ar-EG" dirty="0" err="1">
                <a:latin typeface="Calibri" panose="020F0502020204030204" pitchFamily="34" charset="0"/>
                <a:ea typeface="Calibri" panose="020F0502020204030204" pitchFamily="34" charset="0"/>
              </a:rPr>
              <a:t>اتجهاه</a:t>
            </a:r>
            <a:r>
              <a:rPr lang="ar-EG" dirty="0">
                <a:latin typeface="Calibri" panose="020F0502020204030204" pitchFamily="34" charset="0"/>
                <a:ea typeface="Calibri" panose="020F0502020204030204" pitchFamily="34" charset="0"/>
              </a:rPr>
              <a:t> و ما وراء شعوره، حيث يساعد في الدراسة الدينامية العميقة لشخصية الطفل من حيث دوافعه و انفعالاته و فكرته عن العدوان و تقبل الاخرين له.</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96314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275" y="0"/>
            <a:ext cx="9720072" cy="1499616"/>
          </a:xfrm>
        </p:spPr>
        <p:txBody>
          <a:bodyPr/>
          <a:lstStyle/>
          <a:p>
            <a:r>
              <a:rPr lang="ar-EG" b="1" i="1" dirty="0" smtClean="0">
                <a:solidFill>
                  <a:srgbClr val="FF0000"/>
                </a:solidFill>
              </a:rPr>
              <a:t>استراتيجيات تعديل السلوك                   </a:t>
            </a:r>
            <a:endParaRPr lang="en-US" b="1" i="1" dirty="0">
              <a:solidFill>
                <a:srgbClr val="FF0000"/>
              </a:solidFill>
            </a:endParaRPr>
          </a:p>
        </p:txBody>
      </p:sp>
      <p:sp>
        <p:nvSpPr>
          <p:cNvPr id="3" name="Rectangle 2"/>
          <p:cNvSpPr/>
          <p:nvPr/>
        </p:nvSpPr>
        <p:spPr>
          <a:xfrm>
            <a:off x="180304" y="1144700"/>
            <a:ext cx="11908665" cy="5458417"/>
          </a:xfrm>
          <a:prstGeom prst="rect">
            <a:avLst/>
          </a:prstGeom>
        </p:spPr>
        <p:txBody>
          <a:bodyPr wrap="square">
            <a:spAutoFit/>
          </a:bodyPr>
          <a:lstStyle/>
          <a:p>
            <a:pPr marL="342900" marR="0" lvl="0" indent="-342900" algn="r" rtl="1">
              <a:lnSpc>
                <a:spcPct val="115000"/>
              </a:lnSpc>
              <a:spcBef>
                <a:spcPts val="0"/>
              </a:spcBef>
              <a:spcAft>
                <a:spcPts val="1000"/>
              </a:spcAft>
              <a:buFont typeface="+mj-lt"/>
              <a:buAutoNum type="arabicPeriod"/>
            </a:pPr>
            <a:r>
              <a:rPr lang="ar-EG" sz="2400" b="1" i="1" u="sng" dirty="0">
                <a:solidFill>
                  <a:srgbClr val="FF0000"/>
                </a:solidFill>
                <a:latin typeface="Calibri" panose="020F0502020204030204" pitchFamily="34" charset="0"/>
                <a:ea typeface="Calibri" panose="020F0502020204030204" pitchFamily="34" charset="0"/>
              </a:rPr>
              <a:t>ضبط المثيرات :</a:t>
            </a:r>
            <a:endParaRPr lang="en-US" sz="14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بمعني ان يحيد الاخصائي بعض المثيرات ذات الصلة بالسلوك المشكل ، ونستخدم ضبط المثيرات حين نريد تأجيل بعض المشاكل عن علي الأخرى من الأهمية حتي تثمر طرق تعديل السلوك الأخرى نتائجها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sz="2400" b="1" u="sng" dirty="0">
                <a:solidFill>
                  <a:srgbClr val="FF0000"/>
                </a:solidFill>
                <a:latin typeface="Calibri" panose="020F0502020204030204" pitchFamily="34" charset="0"/>
                <a:ea typeface="Calibri" panose="020F0502020204030204" pitchFamily="34" charset="0"/>
              </a:rPr>
              <a:t>الإطفاء:</a:t>
            </a:r>
            <a:endParaRPr lang="en-US" sz="1400" b="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ويستخدم في الحالات التي يقوم فيها الطفل بعمل العديد من السلوكيات الخاطئة بهدف الضغط علي الاهل لتحقيق رغبة ملحة ،وهنا يجب ان نتجاهل السلوكيات المرفوضة حتي </a:t>
            </a:r>
            <a:r>
              <a:rPr lang="ar-EG" dirty="0" err="1">
                <a:latin typeface="Calibri" panose="020F0502020204030204" pitchFamily="34" charset="0"/>
                <a:ea typeface="Calibri" panose="020F0502020204030204" pitchFamily="34" charset="0"/>
              </a:rPr>
              <a:t>يتخلي</a:t>
            </a:r>
            <a:r>
              <a:rPr lang="ar-EG" dirty="0">
                <a:latin typeface="Calibri" panose="020F0502020204030204" pitchFamily="34" charset="0"/>
                <a:ea typeface="Calibri" panose="020F0502020204030204" pitchFamily="34" charset="0"/>
              </a:rPr>
              <a:t> عنها الطفل عندما يشعر انها لا </a:t>
            </a:r>
            <a:r>
              <a:rPr lang="ar-EG" dirty="0" err="1">
                <a:latin typeface="Calibri" panose="020F0502020204030204" pitchFamily="34" charset="0"/>
                <a:ea typeface="Calibri" panose="020F0502020204030204" pitchFamily="34" charset="0"/>
              </a:rPr>
              <a:t>تفيده</a:t>
            </a:r>
            <a:r>
              <a:rPr lang="ar-EG" dirty="0">
                <a:latin typeface="Calibri" panose="020F0502020204030204" pitchFamily="34" charset="0"/>
                <a:ea typeface="Calibri" panose="020F0502020204030204" pitchFamily="34" charset="0"/>
              </a:rPr>
              <a:t> في تحقيق هدفه.</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sz="2400" b="1" i="1" u="sng" dirty="0" err="1">
                <a:solidFill>
                  <a:srgbClr val="FF0000"/>
                </a:solidFill>
                <a:latin typeface="Calibri" panose="020F0502020204030204" pitchFamily="34" charset="0"/>
                <a:ea typeface="Calibri" panose="020F0502020204030204" pitchFamily="34" charset="0"/>
              </a:rPr>
              <a:t>التعزيزالايجابي</a:t>
            </a:r>
            <a:r>
              <a:rPr lang="ar-EG" sz="2400" b="1" i="1" u="sng" dirty="0">
                <a:solidFill>
                  <a:srgbClr val="FF0000"/>
                </a:solidFill>
                <a:latin typeface="Calibri" panose="020F0502020204030204" pitchFamily="34" charset="0"/>
                <a:ea typeface="Calibri" panose="020F0502020204030204" pitchFamily="34" charset="0"/>
              </a:rPr>
              <a:t> :</a:t>
            </a:r>
            <a:endParaRPr lang="en-US" sz="14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من اكثر الطرق شيوعا و </a:t>
            </a:r>
            <a:r>
              <a:rPr lang="ar-EG" dirty="0" err="1">
                <a:latin typeface="Calibri" panose="020F0502020204030204" pitchFamily="34" charset="0"/>
                <a:ea typeface="Calibri" panose="020F0502020204030204" pitchFamily="34" charset="0"/>
              </a:rPr>
              <a:t>استخداماخاصة</a:t>
            </a:r>
            <a:r>
              <a:rPr lang="ar-EG" dirty="0">
                <a:latin typeface="Calibri" panose="020F0502020204030204" pitchFamily="34" charset="0"/>
                <a:ea typeface="Calibri" panose="020F0502020204030204" pitchFamily="34" charset="0"/>
              </a:rPr>
              <a:t> حين نريد تعليم الطفل سلوك جديد، و هنا يميل الطفل الي تكرار السلوكيات التي تم تعزيزه فيها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sz="2000" b="1" i="1" u="sng" dirty="0">
                <a:solidFill>
                  <a:srgbClr val="FF0000"/>
                </a:solidFill>
                <a:latin typeface="Calibri" panose="020F0502020204030204" pitchFamily="34" charset="0"/>
                <a:ea typeface="Calibri" panose="020F0502020204030204" pitchFamily="34" charset="0"/>
              </a:rPr>
              <a:t>أسلوب عقد الاتفاق :</a:t>
            </a:r>
            <a:endParaRPr lang="en-US" sz="12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عن طريق عقد اتفاق مع الطفل ؛حيث يتم تحديد المهام المطلوبة من الطفل و الاتفاق علي المعزز الذي يريده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sz="2000" b="1" i="1" u="sng" dirty="0">
                <a:solidFill>
                  <a:srgbClr val="FF0000"/>
                </a:solidFill>
                <a:latin typeface="Calibri" panose="020F0502020204030204" pitchFamily="34" charset="0"/>
                <a:ea typeface="Calibri" panose="020F0502020204030204" pitchFamily="34" charset="0"/>
              </a:rPr>
              <a:t>جدول الأنشطة :</a:t>
            </a:r>
            <a:endParaRPr lang="en-US" sz="12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وهو يستخدم عندما يكون هناك اختلاف حول بداية النشاط و نهايته مثل "الجلسة الفردية "؛ او اختلاف حول الروتين اليومي ومواعيد المذاكرة و النوم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12148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6839" y="480776"/>
            <a:ext cx="8139448" cy="5275290"/>
          </a:xfrm>
          <a:prstGeom prst="rect">
            <a:avLst/>
          </a:prstGeom>
        </p:spPr>
        <p:txBody>
          <a:bodyPr wrap="square">
            <a:spAutoFit/>
          </a:bodyPr>
          <a:lstStyle/>
          <a:p>
            <a:pPr algn="r" rtl="1">
              <a:lnSpc>
                <a:spcPct val="115000"/>
              </a:lnSpc>
              <a:spcAft>
                <a:spcPts val="1000"/>
              </a:spcAft>
            </a:pPr>
            <a:r>
              <a:rPr lang="ar-EG" sz="2000" b="1" dirty="0">
                <a:solidFill>
                  <a:srgbClr val="FF0000"/>
                </a:solidFill>
                <a:latin typeface="Calibri" panose="020F0502020204030204" pitchFamily="34" charset="0"/>
                <a:ea typeface="Calibri" panose="020F0502020204030204" pitchFamily="34" charset="0"/>
              </a:rPr>
              <a:t>- جدول التدعيم :</a:t>
            </a:r>
            <a:endParaRPr lang="en-US" sz="12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الجدول المصور " بريماك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7</a:t>
            </a:r>
            <a:r>
              <a:rPr lang="ar-EG" sz="2400" b="1" i="1" dirty="0">
                <a:solidFill>
                  <a:srgbClr val="FF0000"/>
                </a:solidFill>
                <a:latin typeface="Calibri" panose="020F0502020204030204" pitchFamily="34" charset="0"/>
                <a:ea typeface="Calibri" panose="020F0502020204030204" pitchFamily="34" charset="0"/>
              </a:rPr>
              <a:t>- التطمين التدريجي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وهو يعني ان يتم تقريب الطفل بصورة تدريجية من المثير الذي يخاف منه و يشترط عدم مفاجئة الطفل بمثيرات يخاف منها او استعمال العنف او ممارسة أنشطة صعبة مع الطفل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 تستخدم مع حالات الخوف المرضي و يجب تواجد استشاري تعديل سلوك و طبيب يتابع حالة الطفل الفسيولوجية للطفل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400" b="1" i="1" dirty="0">
                <a:solidFill>
                  <a:srgbClr val="FF0000"/>
                </a:solidFill>
                <a:latin typeface="Calibri" panose="020F0502020204030204" pitchFamily="34" charset="0"/>
                <a:ea typeface="Calibri" panose="020F0502020204030204" pitchFamily="34" charset="0"/>
              </a:rPr>
              <a:t>8- الغمر:</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هو فنية علاجية تعني ان يتم غمر الطفل في السلوكيات المشكلة التي يعاني منها حتي يتوقف عنها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ويمكن استخدامها في مشكلات مثل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الولع </a:t>
            </a:r>
            <a:r>
              <a:rPr lang="ar-EG" dirty="0" err="1">
                <a:latin typeface="Calibri" panose="020F0502020204030204" pitchFamily="34" charset="0"/>
                <a:ea typeface="Calibri" panose="020F0502020204030204" pitchFamily="34" charset="0"/>
              </a:rPr>
              <a:t>باشعال</a:t>
            </a:r>
            <a:r>
              <a:rPr lang="ar-EG" dirty="0">
                <a:latin typeface="Calibri" panose="020F0502020204030204" pitchFamily="34" charset="0"/>
                <a:ea typeface="Calibri" panose="020F0502020204030204" pitchFamily="34" charset="0"/>
              </a:rPr>
              <a:t> الحرائق</a:t>
            </a:r>
            <a:endParaRPr lang="en-US" sz="1100" dirty="0">
              <a:latin typeface="Calibri" panose="020F0502020204030204" pitchFamily="34" charset="0"/>
              <a:ea typeface="Calibri" panose="020F0502020204030204" pitchFamily="34" charset="0"/>
              <a:cs typeface="Arial" panose="020B0604020202020204" pitchFamily="34" charset="0"/>
            </a:endParaRPr>
          </a:p>
          <a:p>
            <a:r>
              <a:rPr lang="ar-EG" dirty="0">
                <a:latin typeface="Calibri" panose="020F0502020204030204" pitchFamily="34" charset="0"/>
                <a:ea typeface="Calibri" panose="020F0502020204030204" pitchFamily="34" charset="0"/>
              </a:rPr>
              <a:t>اللزمات </a:t>
            </a:r>
            <a:r>
              <a:rPr lang="ar-EG" dirty="0" smtClean="0">
                <a:latin typeface="Calibri" panose="020F0502020204030204" pitchFamily="34" charset="0"/>
                <a:ea typeface="Calibri" panose="020F0502020204030204" pitchFamily="34" charset="0"/>
              </a:rPr>
              <a:t>الحركية                                                                                                      </a:t>
            </a:r>
            <a:endParaRPr lang="en-US" dirty="0"/>
          </a:p>
        </p:txBody>
      </p:sp>
    </p:spTree>
    <p:extLst>
      <p:ext uri="{BB962C8B-B14F-4D97-AF65-F5344CB8AC3E}">
        <p14:creationId xmlns:p14="http://schemas.microsoft.com/office/powerpoint/2010/main" val="667692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2428" y="202217"/>
            <a:ext cx="11269014" cy="6750053"/>
          </a:xfrm>
          <a:prstGeom prst="rect">
            <a:avLst/>
          </a:prstGeom>
        </p:spPr>
        <p:txBody>
          <a:bodyPr wrap="square">
            <a:spAutoFit/>
          </a:bodyPr>
          <a:lstStyle/>
          <a:p>
            <a:pPr algn="r" rtl="1">
              <a:lnSpc>
                <a:spcPct val="115000"/>
              </a:lnSpc>
              <a:spcAft>
                <a:spcPts val="1000"/>
              </a:spcAft>
            </a:pPr>
            <a:r>
              <a:rPr lang="ar-EG" dirty="0">
                <a:latin typeface="Calibri" panose="020F0502020204030204" pitchFamily="34" charset="0"/>
                <a:ea typeface="Calibri" panose="020F0502020204030204" pitchFamily="34" charset="0"/>
              </a:rPr>
              <a:t>- </a:t>
            </a:r>
            <a:r>
              <a:rPr lang="ar-EG" sz="2400" b="1" i="1" dirty="0">
                <a:solidFill>
                  <a:srgbClr val="FF0000"/>
                </a:solidFill>
                <a:latin typeface="Calibri" panose="020F0502020204030204" pitchFamily="34" charset="0"/>
                <a:ea typeface="Calibri" panose="020F0502020204030204" pitchFamily="34" charset="0"/>
              </a:rPr>
              <a:t>الابعاد المؤقت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هو احدي الفنيات العلاجية التي يجب ان يتم التعامل بها مع الطفل في سن مبكرة ؛ و بعد فترة الابعاد يتم احضار الطفل و يقوم الطرف الاخر بعملية علاج معرفي بسيطة لتوضيح سبب الابعاد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ومن شروط الابعاد المؤقت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الابعاد مرتبط بالعمر الزمني للطفل</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لابد ان يستخدم الابعاد في كل مكان "المدرسة /المركز /المنزل"</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لابد ان تستخدم هذه الفنية بعد ان يقوم الطفل بالسلوك مباشرة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dirty="0">
                <a:latin typeface="Calibri" panose="020F0502020204030204" pitchFamily="34" charset="0"/>
                <a:ea typeface="Calibri" panose="020F0502020204030204" pitchFamily="34" charset="0"/>
              </a:rPr>
              <a:t>ويمكن استخدام الابعاد المؤقت مع مشكلات مثل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عدم الانصياع </a:t>
            </a:r>
            <a:r>
              <a:rPr lang="ar-EG" dirty="0" err="1">
                <a:latin typeface="Calibri" panose="020F0502020204030204" pitchFamily="34" charset="0"/>
                <a:ea typeface="Calibri" panose="020F0502020204030204" pitchFamily="34" charset="0"/>
              </a:rPr>
              <a:t>للاوامر</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الضرب و البصق و الشتيمة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10</a:t>
            </a:r>
            <a:r>
              <a:rPr lang="ar-EG" sz="2400" b="1" i="1" dirty="0">
                <a:solidFill>
                  <a:srgbClr val="FF0000"/>
                </a:solidFill>
                <a:latin typeface="Calibri" panose="020F0502020204030204" pitchFamily="34" charset="0"/>
                <a:ea typeface="Calibri" panose="020F0502020204030204" pitchFamily="34" charset="0"/>
              </a:rPr>
              <a:t>- دراسة البديل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 تعني ان يتم تحديد بديل لمشكلة السلوكية التي يعاني منها الطفل بحيث يكون البديل غير مسبب لضرر الطفل و يعمل علي نهاية المشكلة السلوكية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 تحتاج دراسة البديل الي مرونة في التفكير و ابتكار من الاخصائي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5286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123" y="1277129"/>
            <a:ext cx="11578107" cy="4409925"/>
          </a:xfrm>
          <a:prstGeom prst="rect">
            <a:avLst/>
          </a:prstGeom>
        </p:spPr>
        <p:txBody>
          <a:bodyPr wrap="square">
            <a:spAutoFit/>
          </a:bodyPr>
          <a:lstStyle/>
          <a:p>
            <a:pPr algn="r" rtl="1">
              <a:lnSpc>
                <a:spcPct val="115000"/>
              </a:lnSpc>
              <a:spcAft>
                <a:spcPts val="1000"/>
              </a:spcAft>
            </a:pPr>
            <a:r>
              <a:rPr lang="ar-EG" dirty="0">
                <a:latin typeface="Calibri" panose="020F0502020204030204" pitchFamily="34" charset="0"/>
                <a:ea typeface="Calibri" panose="020F0502020204030204" pitchFamily="34" charset="0"/>
              </a:rPr>
              <a:t>- </a:t>
            </a:r>
            <a:r>
              <a:rPr lang="ar-EG" sz="2400" b="1" i="1" dirty="0">
                <a:solidFill>
                  <a:srgbClr val="FF0000"/>
                </a:solidFill>
                <a:latin typeface="Calibri" panose="020F0502020204030204" pitchFamily="34" charset="0"/>
                <a:ea typeface="Calibri" panose="020F0502020204030204" pitchFamily="34" charset="0"/>
              </a:rPr>
              <a:t>التمثيل و تبادل الأدوار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حيث يتم توصيل المعلومة و تعديل السلوك عن طريق تبادل الأدوار او عمل مسرحية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400" b="1" i="1" dirty="0">
                <a:solidFill>
                  <a:srgbClr val="FF0000"/>
                </a:solidFill>
                <a:latin typeface="Calibri" panose="020F0502020204030204" pitchFamily="34" charset="0"/>
                <a:ea typeface="Calibri" panose="020F0502020204030204" pitchFamily="34" charset="0"/>
              </a:rPr>
              <a:t>12- القصص:</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 وهو أسلوب يعتمد علي تعديل السلوك عن طريق القصر بطريقة غير مباشرة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400" b="1" dirty="0">
                <a:solidFill>
                  <a:srgbClr val="FF0000"/>
                </a:solidFill>
                <a:latin typeface="Calibri" panose="020F0502020204030204" pitchFamily="34" charset="0"/>
                <a:ea typeface="Calibri" panose="020F0502020204030204" pitchFamily="34" charset="0"/>
              </a:rPr>
              <a:t>13- الارتباط الشرطي:</a:t>
            </a:r>
            <a:endParaRPr lang="en-US" sz="1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ويستخدم في حالات اكساب الطفل مهارات جديدة كالتدريب علي الحمام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400" b="1" dirty="0">
                <a:solidFill>
                  <a:srgbClr val="FF0000"/>
                </a:solidFill>
                <a:latin typeface="Calibri" panose="020F0502020204030204" pitchFamily="34" charset="0"/>
                <a:ea typeface="Calibri" panose="020F0502020204030204" pitchFamily="34" charset="0"/>
              </a:rPr>
              <a:t>14- </a:t>
            </a:r>
            <a:r>
              <a:rPr lang="ar-EG" sz="2400" b="1" dirty="0" err="1">
                <a:solidFill>
                  <a:srgbClr val="FF0000"/>
                </a:solidFill>
                <a:latin typeface="Calibri" panose="020F0502020204030204" pitchFamily="34" charset="0"/>
                <a:ea typeface="Calibri" panose="020F0502020204030204" pitchFamily="34" charset="0"/>
              </a:rPr>
              <a:t>النمذجة</a:t>
            </a:r>
            <a:r>
              <a:rPr lang="ar-EG" sz="2400" b="1" dirty="0">
                <a:solidFill>
                  <a:srgbClr val="FF0000"/>
                </a:solidFill>
                <a:latin typeface="Calibri" panose="020F0502020204030204" pitchFamily="34" charset="0"/>
                <a:ea typeface="Calibri" panose="020F0502020204030204" pitchFamily="34" charset="0"/>
              </a:rPr>
              <a:t> :</a:t>
            </a:r>
            <a:endParaRPr lang="en-US" sz="1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وهي من الفنيات التي لها نتائج فعالة ولكن خطورتها تكمن في اختيار النموذج</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699" y="979869"/>
            <a:ext cx="4687909" cy="4880018"/>
          </a:xfrm>
          <a:prstGeom prst="rect">
            <a:avLst/>
          </a:prstGeom>
        </p:spPr>
      </p:pic>
    </p:spTree>
    <p:extLst>
      <p:ext uri="{BB962C8B-B14F-4D97-AF65-F5344CB8AC3E}">
        <p14:creationId xmlns:p14="http://schemas.microsoft.com/office/powerpoint/2010/main" val="2299290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609" y="97677"/>
            <a:ext cx="12282152" cy="6657207"/>
          </a:xfrm>
          <a:prstGeom prst="rect">
            <a:avLst/>
          </a:prstGeom>
        </p:spPr>
        <p:txBody>
          <a:bodyPr wrap="square">
            <a:spAutoFit/>
          </a:bodyPr>
          <a:lstStyle/>
          <a:p>
            <a:pPr algn="r" rtl="1">
              <a:lnSpc>
                <a:spcPct val="115000"/>
              </a:lnSpc>
              <a:spcAft>
                <a:spcPts val="1000"/>
              </a:spcAft>
            </a:pPr>
            <a:r>
              <a:rPr lang="ar-EG" sz="1100" dirty="0" smtClean="0">
                <a:latin typeface="Calibri" panose="020F0502020204030204" pitchFamily="34" charset="0"/>
                <a:ea typeface="Calibri" panose="020F0502020204030204" pitchFamily="34" charset="0"/>
              </a:rPr>
              <a:t>5</a:t>
            </a:r>
            <a:r>
              <a:rPr lang="ar-EG" sz="2400" b="1" i="1" dirty="0" smtClean="0">
                <a:solidFill>
                  <a:srgbClr val="FF0000"/>
                </a:solidFill>
                <a:latin typeface="Calibri" panose="020F0502020204030204" pitchFamily="34" charset="0"/>
                <a:ea typeface="Calibri" panose="020F0502020204030204" pitchFamily="34" charset="0"/>
              </a:rPr>
              <a:t>1- </a:t>
            </a:r>
            <a:r>
              <a:rPr lang="ar-EG" sz="2400" b="1" i="1" dirty="0">
                <a:solidFill>
                  <a:srgbClr val="FF0000"/>
                </a:solidFill>
                <a:latin typeface="Calibri" panose="020F0502020204030204" pitchFamily="34" charset="0"/>
                <a:ea typeface="Calibri" panose="020F0502020204030204" pitchFamily="34" charset="0"/>
              </a:rPr>
              <a:t>التعزيز السلبي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وستخدم مع حالات العناد بالرفض عندما يطلب المدرب او ولي </a:t>
            </a:r>
            <a:r>
              <a:rPr lang="ar-EG" dirty="0" err="1">
                <a:latin typeface="Calibri" panose="020F0502020204030204" pitchFamily="34" charset="0"/>
                <a:ea typeface="Calibri" panose="020F0502020204030204" pitchFamily="34" charset="0"/>
              </a:rPr>
              <a:t>لامر</a:t>
            </a:r>
            <a:r>
              <a:rPr lang="ar-EG" dirty="0">
                <a:latin typeface="Calibri" panose="020F0502020204030204" pitchFamily="34" charset="0"/>
                <a:ea typeface="Calibri" panose="020F0502020204030204" pitchFamily="34" charset="0"/>
              </a:rPr>
              <a:t> من الطفل أي طلب و برفض الطفل القيام به علي الرغم من قدرته التامة علي القيام به و هنا يتم الضغط علي الطفل و لا نخرج من هذا الموقف الا عند استجابة الطفل و تحقيق الاهداف المطلوبة من الطفل</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800" b="1" i="1" dirty="0">
                <a:solidFill>
                  <a:srgbClr val="FF0000"/>
                </a:solidFill>
                <a:latin typeface="Calibri" panose="020F0502020204030204" pitchFamily="34" charset="0"/>
                <a:ea typeface="Calibri" panose="020F0502020204030204" pitchFamily="34" charset="0"/>
              </a:rPr>
              <a:t>16- التنفير :</a:t>
            </a:r>
            <a:endParaRPr lang="en-US" sz="16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وهنا نستخدمه عندما نرغب في منع سلوك غير مقبول من الطفل عن طريق ربطه بخبرة سيئة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ومن المشكلات </a:t>
            </a:r>
            <a:r>
              <a:rPr lang="ar-EG" dirty="0" err="1">
                <a:latin typeface="Calibri" panose="020F0502020204030204" pitchFamily="34" charset="0"/>
                <a:ea typeface="Calibri" panose="020F0502020204030204" pitchFamily="34" charset="0"/>
              </a:rPr>
              <a:t>التس</a:t>
            </a:r>
            <a:r>
              <a:rPr lang="ar-EG" dirty="0">
                <a:latin typeface="Calibri" panose="020F0502020204030204" pitchFamily="34" charset="0"/>
                <a:ea typeface="Calibri" panose="020F0502020204030204" pitchFamily="34" charset="0"/>
              </a:rPr>
              <a:t> نستخدمها معه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مص الأصابع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الضرب</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القرص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العض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400" b="1" i="1" dirty="0">
                <a:solidFill>
                  <a:srgbClr val="FF0000"/>
                </a:solidFill>
                <a:latin typeface="Calibri" panose="020F0502020204030204" pitchFamily="34" charset="0"/>
                <a:ea typeface="Calibri" panose="020F0502020204030204" pitchFamily="34" charset="0"/>
              </a:rPr>
              <a:t>17- التقييد المختصر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 يستخدم في الحالات التي يكون فيها الطفل خارج السيطرة وممكن ان يتسبب </a:t>
            </a:r>
            <a:r>
              <a:rPr lang="ar-EG" dirty="0" err="1">
                <a:latin typeface="Calibri" panose="020F0502020204030204" pitchFamily="34" charset="0"/>
                <a:ea typeface="Calibri" panose="020F0502020204030204" pitchFamily="34" charset="0"/>
              </a:rPr>
              <a:t>بالاذي</a:t>
            </a:r>
            <a:r>
              <a:rPr lang="ar-EG" dirty="0">
                <a:latin typeface="Calibri" panose="020F0502020204030204" pitchFamily="34" charset="0"/>
                <a:ea typeface="Calibri" panose="020F0502020204030204" pitchFamily="34" charset="0"/>
              </a:rPr>
              <a:t> لنفسه او </a:t>
            </a:r>
            <a:r>
              <a:rPr lang="ar-EG" dirty="0" err="1">
                <a:latin typeface="Calibri" panose="020F0502020204030204" pitchFamily="34" charset="0"/>
                <a:ea typeface="Calibri" panose="020F0502020204030204" pitchFamily="34" charset="0"/>
              </a:rPr>
              <a:t>للاخرين</a:t>
            </a:r>
            <a:r>
              <a:rPr lang="ar-EG" dirty="0">
                <a:latin typeface="Calibri" panose="020F0502020204030204" pitchFamily="34" charset="0"/>
                <a:ea typeface="Calibri" panose="020F050202020403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800" b="1" i="1" dirty="0">
                <a:solidFill>
                  <a:srgbClr val="FF0000"/>
                </a:solidFill>
                <a:latin typeface="Calibri" panose="020F0502020204030204" pitchFamily="34" charset="0"/>
                <a:ea typeface="Calibri" panose="020F0502020204030204" pitchFamily="34" charset="0"/>
              </a:rPr>
              <a:t>18- الضرب :</a:t>
            </a:r>
            <a:endParaRPr lang="en-US" sz="16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 و له شروط و احكام كثيرة </a:t>
            </a:r>
            <a:endParaRPr lang="en-US" sz="1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8529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894460"/>
            <a:ext cx="6096000" cy="5387629"/>
          </a:xfrm>
          <a:prstGeom prst="rect">
            <a:avLst/>
          </a:prstGeom>
        </p:spPr>
        <p:txBody>
          <a:bodyPr>
            <a:spAutoFit/>
          </a:bodyPr>
          <a:lstStyle/>
          <a:p>
            <a:pPr algn="r" rtl="1">
              <a:lnSpc>
                <a:spcPct val="115000"/>
              </a:lnSpc>
              <a:spcAft>
                <a:spcPts val="1000"/>
              </a:spcAft>
            </a:pPr>
            <a:r>
              <a:rPr lang="ar-EG" dirty="0">
                <a:latin typeface="Calibri" panose="020F0502020204030204" pitchFamily="34" charset="0"/>
                <a:ea typeface="Calibri" panose="020F0502020204030204" pitchFamily="34" charset="0"/>
              </a:rPr>
              <a:t>1</a:t>
            </a:r>
            <a:r>
              <a:rPr lang="ar-EG" sz="2400" b="1" i="1" dirty="0">
                <a:solidFill>
                  <a:srgbClr val="FF0000"/>
                </a:solidFill>
                <a:latin typeface="Calibri" panose="020F0502020204030204" pitchFamily="34" charset="0"/>
                <a:ea typeface="Calibri" panose="020F0502020204030204" pitchFamily="34" charset="0"/>
              </a:rPr>
              <a:t>9- ترويض الجواد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وهو يستخدم مع الحالات الغي خاضعة تماما للسيطرة ولا نستخدمه الا في حالة فشل كل الوسائل الأخرى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ومن شروطه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لا يستخدم مع الأطفال الصغار</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يحتاج الي وقت و مجهود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يتم فيه السيطرة علي الجسم / الذهن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400" b="1" i="1" dirty="0">
                <a:solidFill>
                  <a:srgbClr val="FF0000"/>
                </a:solidFill>
                <a:latin typeface="Calibri" panose="020F0502020204030204" pitchFamily="34" charset="0"/>
                <a:ea typeface="Calibri" panose="020F0502020204030204" pitchFamily="34" charset="0"/>
              </a:rPr>
              <a:t>20- الممارسة السلبية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بمعني ان نطلب من الطفل ان يمارس السلوك المرفوض عدة مرات حتي يحدث نوع من التنفير ويقلع عن هذا السلوك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2400" b="1" i="1" dirty="0" smtClean="0">
                <a:solidFill>
                  <a:srgbClr val="FF0000"/>
                </a:solidFill>
                <a:latin typeface="Calibri" panose="020F0502020204030204" pitchFamily="34" charset="0"/>
                <a:ea typeface="Calibri" panose="020F0502020204030204" pitchFamily="34" charset="0"/>
              </a:rPr>
              <a:t>21- تكاليف الاستجابة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وهو يستخدم مع المشاكل السلوكية التي يدخل فيها </a:t>
            </a:r>
            <a:r>
              <a:rPr lang="ar-EG" dirty="0" err="1">
                <a:latin typeface="Calibri" panose="020F0502020204030204" pitchFamily="34" charset="0"/>
                <a:ea typeface="Calibri" panose="020F0502020204030204" pitchFamily="34" charset="0"/>
              </a:rPr>
              <a:t>جزءمن</a:t>
            </a:r>
            <a:r>
              <a:rPr lang="ar-EG" dirty="0">
                <a:latin typeface="Calibri" panose="020F0502020204030204" pitchFamily="34" charset="0"/>
                <a:ea typeface="Calibri" panose="020F0502020204030204" pitchFamily="34" charset="0"/>
              </a:rPr>
              <a:t> الإهمال او الكسل </a:t>
            </a:r>
            <a:endParaRPr lang="en-US" sz="1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21263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sz="6000" b="1" i="1" dirty="0" smtClean="0">
                <a:solidFill>
                  <a:srgbClr val="FF0000"/>
                </a:solidFill>
              </a:rPr>
              <a:t>بعض المشكلات السلوكية         </a:t>
            </a:r>
            <a:endParaRPr lang="en-US" sz="6000" b="1" i="1" dirty="0">
              <a:solidFill>
                <a:srgbClr val="FF0000"/>
              </a:solidFill>
            </a:endParaRPr>
          </a:p>
        </p:txBody>
      </p:sp>
      <p:sp>
        <p:nvSpPr>
          <p:cNvPr id="3" name="Rectangle 2"/>
          <p:cNvSpPr/>
          <p:nvPr/>
        </p:nvSpPr>
        <p:spPr>
          <a:xfrm>
            <a:off x="-1558343" y="2084832"/>
            <a:ext cx="13136451" cy="4622291"/>
          </a:xfrm>
          <a:prstGeom prst="rect">
            <a:avLst/>
          </a:prstGeom>
        </p:spPr>
        <p:txBody>
          <a:bodyPr wrap="square">
            <a:spAutoFit/>
          </a:bodyPr>
          <a:lstStyle/>
          <a:p>
            <a:pPr algn="r" rtl="1">
              <a:lnSpc>
                <a:spcPct val="115000"/>
              </a:lnSpc>
              <a:spcAft>
                <a:spcPts val="1000"/>
              </a:spcAft>
            </a:pPr>
            <a:r>
              <a:rPr lang="ar-EG" sz="3200" b="1" i="1" u="sng" dirty="0">
                <a:solidFill>
                  <a:srgbClr val="FF0000"/>
                </a:solidFill>
                <a:latin typeface="Calibri" panose="020F0502020204030204" pitchFamily="34" charset="0"/>
                <a:ea typeface="Calibri" panose="020F0502020204030204" pitchFamily="34" charset="0"/>
              </a:rPr>
              <a:t>اولا : العدوان :</a:t>
            </a:r>
            <a:endParaRPr lang="en-US"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400" b="1" i="1" dirty="0">
                <a:solidFill>
                  <a:srgbClr val="FF0000"/>
                </a:solidFill>
                <a:latin typeface="Calibri" panose="020F0502020204030204" pitchFamily="34" charset="0"/>
                <a:ea typeface="Calibri" panose="020F0502020204030204" pitchFamily="34" charset="0"/>
              </a:rPr>
              <a:t>تعريفه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هو سلوك مقصود </a:t>
            </a:r>
            <a:r>
              <a:rPr lang="ar-EG" dirty="0" err="1">
                <a:latin typeface="Calibri" panose="020F0502020204030204" pitchFamily="34" charset="0"/>
                <a:ea typeface="Calibri" panose="020F0502020204030204" pitchFamily="34" charset="0"/>
              </a:rPr>
              <a:t>يسهدف</a:t>
            </a:r>
            <a:r>
              <a:rPr lang="ar-EG" dirty="0">
                <a:latin typeface="Calibri" panose="020F0502020204030204" pitchFamily="34" charset="0"/>
                <a:ea typeface="Calibri" panose="020F0502020204030204" pitchFamily="34" charset="0"/>
              </a:rPr>
              <a:t> الحاق الضرر او </a:t>
            </a:r>
            <a:r>
              <a:rPr lang="ar-EG" dirty="0" err="1">
                <a:latin typeface="Calibri" panose="020F0502020204030204" pitchFamily="34" charset="0"/>
                <a:ea typeface="Calibri" panose="020F0502020204030204" pitchFamily="34" charset="0"/>
              </a:rPr>
              <a:t>الاذي</a:t>
            </a:r>
            <a:r>
              <a:rPr lang="ar-EG" dirty="0">
                <a:latin typeface="Calibri" panose="020F0502020204030204" pitchFamily="34" charset="0"/>
                <a:ea typeface="Calibri" panose="020F0502020204030204" pitchFamily="34" charset="0"/>
              </a:rPr>
              <a:t> بالغير ، وقد ينتج عنه اذي يصيب الاخرين او تدمير الممتلكات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800" b="1" i="1" dirty="0">
                <a:solidFill>
                  <a:srgbClr val="FF0000"/>
                </a:solidFill>
                <a:latin typeface="Calibri" panose="020F0502020204030204" pitchFamily="34" charset="0"/>
                <a:ea typeface="Calibri" panose="020F0502020204030204" pitchFamily="34" charset="0"/>
              </a:rPr>
              <a:t>معايير الحكم علي سلوك العدوان :</a:t>
            </a:r>
            <a:endParaRPr lang="en-US" sz="16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شدة السلوك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درجة الألم او التلف الحادث</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خصائص المعتدي</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نوايا المعتدي</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400" b="1" dirty="0">
                <a:solidFill>
                  <a:srgbClr val="FF0000"/>
                </a:solidFill>
                <a:latin typeface="Calibri" panose="020F0502020204030204" pitchFamily="34" charset="0"/>
                <a:ea typeface="Calibri" panose="020F0502020204030204" pitchFamily="34" charset="0"/>
              </a:rPr>
              <a:t>اشكال العدوان </a:t>
            </a:r>
            <a:r>
              <a:rPr lang="ar-EG" sz="2400" b="1" dirty="0" smtClean="0">
                <a:solidFill>
                  <a:srgbClr val="FF0000"/>
                </a:solidFill>
                <a:latin typeface="Calibri" panose="020F0502020204030204" pitchFamily="34" charset="0"/>
                <a:ea typeface="Calibri" panose="020F0502020204030204" pitchFamily="34" charset="0"/>
              </a:rPr>
              <a:t>:</a:t>
            </a:r>
            <a:endParaRPr lang="en-US" sz="14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458" y="3734873"/>
            <a:ext cx="4146997" cy="2653047"/>
          </a:xfrm>
          <a:prstGeom prst="rect">
            <a:avLst/>
          </a:prstGeom>
        </p:spPr>
      </p:pic>
    </p:spTree>
    <p:extLst>
      <p:ext uri="{BB962C8B-B14F-4D97-AF65-F5344CB8AC3E}">
        <p14:creationId xmlns:p14="http://schemas.microsoft.com/office/powerpoint/2010/main" val="3820688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0006" y="424050"/>
            <a:ext cx="9723549" cy="2910540"/>
          </a:xfrm>
          <a:prstGeom prst="rect">
            <a:avLst/>
          </a:prstGeom>
        </p:spPr>
        <p:txBody>
          <a:bodyPr wrap="square">
            <a:spAutoFit/>
          </a:bodyPr>
          <a:lstStyle/>
          <a:p>
            <a:pPr algn="r" rtl="1">
              <a:lnSpc>
                <a:spcPct val="115000"/>
              </a:lnSpc>
              <a:spcAft>
                <a:spcPts val="1000"/>
              </a:spcAft>
            </a:pPr>
            <a:r>
              <a:rPr lang="ar-EG" sz="2400" dirty="0">
                <a:solidFill>
                  <a:srgbClr val="FF0000"/>
                </a:solidFill>
                <a:latin typeface="Calibri" panose="020F0502020204030204" pitchFamily="34" charset="0"/>
                <a:ea typeface="Calibri" panose="020F0502020204030204" pitchFamily="34" charset="0"/>
              </a:rPr>
              <a:t>تبين الأبحاث ان التصرفات التي تشخص علي انها شاذة بسبب تفاقمها من حيث الحدة و الشيوع و تتزايد بشكل مخيف ، فقد أظهرت دراسة أمريكية ان نسبة 11% من الأطفال في الولايات المتحدة يعانون من اضطرابات نفسية و عقلية </a:t>
            </a:r>
            <a:endPar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r>
              <a:rPr lang="ar-EG" sz="2400" dirty="0">
                <a:solidFill>
                  <a:srgbClr val="FF0000"/>
                </a:solidFill>
                <a:latin typeface="Calibri" panose="020F0502020204030204" pitchFamily="34" charset="0"/>
                <a:ea typeface="Calibri" panose="020F0502020204030204" pitchFamily="34" charset="0"/>
              </a:rPr>
              <a:t>وتؤكد هذه الدراسة ان هذه النسبة تزيد علي ذلك بكثير اذا ما ضمننا لها فئة الأطفال اللذين يعانون الاضطرابات التي لم </a:t>
            </a:r>
            <a:r>
              <a:rPr lang="ar-EG" sz="2400" dirty="0" err="1">
                <a:solidFill>
                  <a:srgbClr val="FF0000"/>
                </a:solidFill>
                <a:latin typeface="Calibri" panose="020F0502020204030204" pitchFamily="34" charset="0"/>
                <a:ea typeface="Calibri" panose="020F0502020204030204" pitchFamily="34" charset="0"/>
              </a:rPr>
              <a:t>شتشتد</a:t>
            </a:r>
            <a:r>
              <a:rPr lang="ar-EG" sz="2400" dirty="0">
                <a:solidFill>
                  <a:srgbClr val="FF0000"/>
                </a:solidFill>
                <a:latin typeface="Calibri" panose="020F0502020204030204" pitchFamily="34" charset="0"/>
                <a:ea typeface="Calibri" panose="020F0502020204030204" pitchFamily="34" charset="0"/>
              </a:rPr>
              <a:t> لدرجة تثير الحاجة لطلب العلاج و </a:t>
            </a:r>
            <a:r>
              <a:rPr lang="ar-EG" sz="2400" dirty="0" err="1">
                <a:solidFill>
                  <a:srgbClr val="FF0000"/>
                </a:solidFill>
                <a:latin typeface="Calibri" panose="020F0502020204030204" pitchFamily="34" charset="0"/>
                <a:ea typeface="Calibri" panose="020F0502020204030204" pitchFamily="34" charset="0"/>
              </a:rPr>
              <a:t>اولئلك</a:t>
            </a:r>
            <a:r>
              <a:rPr lang="ar-EG" sz="2400" dirty="0">
                <a:solidFill>
                  <a:srgbClr val="FF0000"/>
                </a:solidFill>
                <a:latin typeface="Calibri" panose="020F0502020204030204" pitchFamily="34" charset="0"/>
                <a:ea typeface="Calibri" panose="020F0502020204030204" pitchFamily="34" charset="0"/>
              </a:rPr>
              <a:t> اللذين يعانون مشكلات التخلف العقلي و مشكلات </a:t>
            </a:r>
            <a:r>
              <a:rPr lang="ar-EG" sz="2400" dirty="0" smtClean="0">
                <a:solidFill>
                  <a:srgbClr val="FF0000"/>
                </a:solidFill>
                <a:latin typeface="Calibri" panose="020F0502020204030204" pitchFamily="34" charset="0"/>
                <a:ea typeface="Calibri" panose="020F0502020204030204" pitchFamily="34" charset="0"/>
              </a:rPr>
              <a:t>التعلم</a:t>
            </a:r>
          </a:p>
          <a:p>
            <a:endParaRPr lang="en-US" sz="2000" dirty="0">
              <a:solidFill>
                <a:srgbClr val="FF0000"/>
              </a:solidFill>
            </a:endParaRPr>
          </a:p>
        </p:txBody>
      </p:sp>
      <p:pic>
        <p:nvPicPr>
          <p:cNvPr id="3" name="Picture 2"/>
          <p:cNvPicPr>
            <a:picLocks noChangeAspect="1"/>
          </p:cNvPicPr>
          <p:nvPr/>
        </p:nvPicPr>
        <p:blipFill>
          <a:blip r:embed="rId2"/>
          <a:stretch>
            <a:fillRect/>
          </a:stretch>
        </p:blipFill>
        <p:spPr>
          <a:xfrm>
            <a:off x="4525161" y="3334590"/>
            <a:ext cx="5945363" cy="2333134"/>
          </a:xfrm>
          <a:prstGeom prst="rect">
            <a:avLst/>
          </a:prstGeom>
        </p:spPr>
      </p:pic>
    </p:spTree>
    <p:extLst>
      <p:ext uri="{BB962C8B-B14F-4D97-AF65-F5344CB8AC3E}">
        <p14:creationId xmlns:p14="http://schemas.microsoft.com/office/powerpoint/2010/main" val="21974257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699" y="463306"/>
            <a:ext cx="11333408" cy="6144246"/>
          </a:xfrm>
          <a:prstGeom prst="rect">
            <a:avLst/>
          </a:prstGeom>
        </p:spPr>
        <p:txBody>
          <a:bodyPr wrap="square">
            <a:spAutoFit/>
          </a:bodyPr>
          <a:lstStyle/>
          <a:p>
            <a:pPr marL="342900" marR="0" lvl="0" indent="-342900" algn="r" rtl="1">
              <a:lnSpc>
                <a:spcPct val="115000"/>
              </a:lnSpc>
              <a:spcBef>
                <a:spcPts val="0"/>
              </a:spcBef>
              <a:spcAft>
                <a:spcPts val="1000"/>
              </a:spcAft>
              <a:buFont typeface="Symbol" panose="05050102010706020507" pitchFamily="18" charset="2"/>
              <a:buChar char=""/>
            </a:pP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sz="2000" b="1" i="1" dirty="0">
                <a:solidFill>
                  <a:srgbClr val="FF0000"/>
                </a:solidFill>
                <a:latin typeface="Calibri" panose="020F0502020204030204" pitchFamily="34" charset="0"/>
                <a:ea typeface="Calibri" panose="020F0502020204030204" pitchFamily="34" charset="0"/>
              </a:rPr>
              <a:t>العدوان اللفظي :</a:t>
            </a:r>
            <a:endParaRPr lang="en-US" sz="12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ويشمل السب و الإهانة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sz="2000" b="1" i="1" dirty="0">
                <a:solidFill>
                  <a:srgbClr val="FF0000"/>
                </a:solidFill>
                <a:latin typeface="Calibri" panose="020F0502020204030204" pitchFamily="34" charset="0"/>
                <a:ea typeface="Calibri" panose="020F0502020204030204" pitchFamily="34" charset="0"/>
              </a:rPr>
              <a:t>عدوان تعبيري او اشاري :</a:t>
            </a:r>
            <a:endParaRPr lang="en-US" sz="12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باستخدام إشارات مثل اخراج اللسان او النظرة الحادة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sz="2400" b="1" i="1" dirty="0">
                <a:solidFill>
                  <a:srgbClr val="FF0000"/>
                </a:solidFill>
                <a:latin typeface="Calibri" panose="020F0502020204030204" pitchFamily="34" charset="0"/>
                <a:ea typeface="Calibri" panose="020F0502020204030204" pitchFamily="34" charset="0"/>
              </a:rPr>
              <a:t>العدوان العنيف بالجسد و اجزائه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الضرب او العض او الخدش او الرجل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sz="2400" b="1" i="1" dirty="0">
                <a:solidFill>
                  <a:srgbClr val="FF0000"/>
                </a:solidFill>
                <a:latin typeface="Calibri" panose="020F0502020204030204" pitchFamily="34" charset="0"/>
                <a:ea typeface="Calibri" panose="020F0502020204030204" pitchFamily="34" charset="0"/>
              </a:rPr>
              <a:t>عدوان الخلاف و المنافسة </a:t>
            </a:r>
            <a:r>
              <a:rPr lang="ar-EG" dirty="0">
                <a:latin typeface="Calibri" panose="020F0502020204030204" pitchFamily="34" charset="0"/>
                <a:ea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lvl="0" algn="r" rtl="1"/>
            <a:r>
              <a:rPr lang="ar-EG" dirty="0">
                <a:latin typeface="Calibri" panose="020F0502020204030204" pitchFamily="34" charset="0"/>
                <a:ea typeface="Calibri" panose="020F0502020204030204" pitchFamily="34" charset="0"/>
              </a:rPr>
              <a:t>غالبا رما يكون حالة عابرة في سلوك الأطفال نتيجة الخلاف اثناء اللعب من غبرة او تحدي </a:t>
            </a:r>
            <a:r>
              <a:rPr lang="ar-EG" dirty="0"/>
              <a:t>نقل العدوان او إزاحة العدوان :</a:t>
            </a:r>
            <a:endParaRPr lang="en-US" dirty="0"/>
          </a:p>
          <a:p>
            <a:pPr algn="r" rtl="1"/>
            <a:r>
              <a:rPr lang="ar-EG" dirty="0"/>
              <a:t>حيث كثيرا ما يتعرض الأطفال لمواقف اللوم او العقاب او التوبيخ من شخص يتفوق عليه في القوة البدنية وهنا يلجا الطفل الي العدوان علي من هو اصغر منه او تكسير احدي العابه </a:t>
            </a:r>
            <a:endParaRPr lang="en-US" dirty="0"/>
          </a:p>
          <a:p>
            <a:pPr lvl="0" algn="r" rtl="1"/>
            <a:r>
              <a:rPr lang="ar-EG" sz="2400" b="1" dirty="0">
                <a:solidFill>
                  <a:srgbClr val="FF0000"/>
                </a:solidFill>
              </a:rPr>
              <a:t>العدوان المرتد علي الذات </a:t>
            </a:r>
            <a:r>
              <a:rPr lang="ar-EG" sz="2400" b="1" dirty="0" smtClean="0">
                <a:solidFill>
                  <a:srgbClr val="FF0000"/>
                </a:solidFill>
              </a:rPr>
              <a:t>:</a:t>
            </a:r>
          </a:p>
          <a:p>
            <a:pPr lvl="0" algn="r" rtl="1"/>
            <a:endParaRPr lang="en-US" sz="2400" b="1" dirty="0">
              <a:solidFill>
                <a:srgbClr val="FF0000"/>
              </a:solidFill>
            </a:endParaRPr>
          </a:p>
          <a:p>
            <a:pPr algn="r"/>
            <a:r>
              <a:rPr lang="ar-EG" dirty="0"/>
              <a:t>وقد يحدث في بعض الحالات الخطرة ،حيث </a:t>
            </a:r>
            <a:r>
              <a:rPr lang="ar-EG" dirty="0" err="1"/>
              <a:t>لايجد</a:t>
            </a:r>
            <a:r>
              <a:rPr lang="ar-EG" dirty="0"/>
              <a:t> الطفل وسيلة لتفريغ شحنته الانفعالية فيرتد العدوان الي ذاته ومن صور هذا العدوان اللطم علي الوجه – ضرب الراس باليد – عض اليدين </a:t>
            </a:r>
            <a:endParaRPr lang="ar-EG" dirty="0" smtClean="0">
              <a:latin typeface="Calibri" panose="020F0502020204030204" pitchFamily="34" charset="0"/>
              <a:ea typeface="Calibri" panose="020F0502020204030204" pitchFamily="34" charset="0"/>
            </a:endParaRPr>
          </a:p>
          <a:p>
            <a:pPr marL="685800" marR="0" algn="r" rtl="1">
              <a:lnSpc>
                <a:spcPct val="115000"/>
              </a:lnSpc>
              <a:spcBef>
                <a:spcPts val="0"/>
              </a:spcBef>
              <a:spcAft>
                <a:spcPts val="1000"/>
              </a:spcAft>
            </a:pPr>
            <a:endParaRPr lang="en-US" sz="1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413333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1559" y="0"/>
            <a:ext cx="5108620" cy="579550"/>
          </a:xfrm>
        </p:spPr>
        <p:txBody>
          <a:bodyPr>
            <a:normAutofit fontScale="90000"/>
          </a:bodyPr>
          <a:lstStyle/>
          <a:p>
            <a:pPr algn="r"/>
            <a:r>
              <a:rPr lang="ar-EG" sz="4400" b="1" i="1" dirty="0" smtClean="0">
                <a:solidFill>
                  <a:srgbClr val="FF0000"/>
                </a:solidFill>
              </a:rPr>
              <a:t>أسباب العدوان:</a:t>
            </a:r>
            <a:endParaRPr lang="en-US" sz="4400" b="1" i="1" dirty="0">
              <a:solidFill>
                <a:srgbClr val="FF0000"/>
              </a:solidFill>
            </a:endParaRPr>
          </a:p>
        </p:txBody>
      </p:sp>
      <p:sp>
        <p:nvSpPr>
          <p:cNvPr id="3" name="Rectangle 2"/>
          <p:cNvSpPr/>
          <p:nvPr/>
        </p:nvSpPr>
        <p:spPr>
          <a:xfrm>
            <a:off x="-901521" y="579550"/>
            <a:ext cx="13093521" cy="6537687"/>
          </a:xfrm>
          <a:prstGeom prst="rect">
            <a:avLst/>
          </a:prstGeom>
        </p:spPr>
        <p:txBody>
          <a:bodyPr wrap="square">
            <a:spAutoFit/>
          </a:bodyPr>
          <a:lstStyle/>
          <a:p>
            <a:pPr marL="342900" marR="0" lvl="0" indent="-342900" algn="r" rtl="1">
              <a:lnSpc>
                <a:spcPct val="115000"/>
              </a:lnSpc>
              <a:spcBef>
                <a:spcPts val="0"/>
              </a:spcBef>
              <a:spcAft>
                <a:spcPts val="1000"/>
              </a:spcAft>
              <a:buFont typeface="+mj-lt"/>
              <a:buAutoNum type="arabicPeriod"/>
            </a:pPr>
            <a:r>
              <a:rPr lang="en-US" dirty="0">
                <a:latin typeface="Arial" panose="020B0604020202020204" pitchFamily="34" charset="0"/>
                <a:ea typeface="Calibri" panose="020F0502020204030204" pitchFamily="34" charset="0"/>
                <a:cs typeface="Arial" panose="020B0604020202020204" pitchFamily="34" charset="0"/>
              </a:rPr>
              <a:t> </a:t>
            </a:r>
            <a:r>
              <a:rPr lang="ar-EG" b="1" i="1" dirty="0">
                <a:solidFill>
                  <a:srgbClr val="FF0000"/>
                </a:solidFill>
                <a:latin typeface="Arial" panose="020B0604020202020204" pitchFamily="34" charset="0"/>
                <a:ea typeface="Calibri" panose="020F0502020204030204" pitchFamily="34" charset="0"/>
              </a:rPr>
              <a:t>اخطاء يرتكبها المحيطون به :</a:t>
            </a:r>
            <a:endParaRPr lang="en-US" sz="11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حيث يكون نتيجة </a:t>
            </a:r>
            <a:r>
              <a:rPr lang="ar-EG" dirty="0" err="1">
                <a:latin typeface="Calibri" panose="020F0502020204030204" pitchFamily="34" charset="0"/>
                <a:ea typeface="Calibri" panose="020F0502020204030204" pitchFamily="34" charset="0"/>
              </a:rPr>
              <a:t>للاخطاء</a:t>
            </a:r>
            <a:r>
              <a:rPr lang="ar-EG" dirty="0">
                <a:latin typeface="Calibri" panose="020F0502020204030204" pitchFamily="34" charset="0"/>
                <a:ea typeface="Calibri" panose="020F0502020204030204" pitchFamily="34" charset="0"/>
              </a:rPr>
              <a:t> التي نرتكبها لعدم فهمنا لطبيعة نمو الطفل و ما يصدر عنه من سلوكيات حيث نراها سلوكيات خاطئة مع كونها مظهر عادي من مظاهر النضج ، وهنا نضع من اندفاعنا نموذج </a:t>
            </a:r>
            <a:r>
              <a:rPr lang="ar-EG" dirty="0" err="1">
                <a:latin typeface="Calibri" panose="020F0502020204030204" pitchFamily="34" charset="0"/>
                <a:ea typeface="Calibri" panose="020F0502020204030204" pitchFamily="34" charset="0"/>
              </a:rPr>
              <a:t>سلوكبي</a:t>
            </a:r>
            <a:r>
              <a:rPr lang="ar-EG" dirty="0">
                <a:latin typeface="Calibri" panose="020F0502020204030204" pitchFamily="34" charset="0"/>
                <a:ea typeface="Calibri" panose="020F0502020204030204" pitchFamily="34" charset="0"/>
              </a:rPr>
              <a:t> خاطئ للطفل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b="1" i="1" dirty="0">
                <a:solidFill>
                  <a:srgbClr val="FF0000"/>
                </a:solidFill>
                <a:latin typeface="Calibri" panose="020F0502020204030204" pitchFamily="34" charset="0"/>
                <a:ea typeface="Calibri" panose="020F0502020204030204" pitchFamily="34" charset="0"/>
              </a:rPr>
              <a:t>تعرض الطفل للسلوك العدواني :</a:t>
            </a:r>
            <a:endParaRPr lang="en-US" sz="11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حيث قد يتعرض لعدوان من الاخرين سواء داخل الاسرة او خارجها ، فكلما كان الاب اكثر عدوانية كان الطفل كذلك وخاصة سن ما قبل المدرسة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b="1" dirty="0">
                <a:solidFill>
                  <a:srgbClr val="FF0000"/>
                </a:solidFill>
                <a:latin typeface="Calibri" panose="020F0502020204030204" pitchFamily="34" charset="0"/>
                <a:ea typeface="Calibri" panose="020F0502020204030204" pitchFamily="34" charset="0"/>
              </a:rPr>
              <a:t>عوامل ذاتية :</a:t>
            </a:r>
            <a:endParaRPr lang="en-US" sz="11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dirty="0">
                <a:latin typeface="Calibri" panose="020F0502020204030204" pitchFamily="34" charset="0"/>
                <a:ea typeface="Calibri" panose="020F0502020204030204" pitchFamily="34" charset="0"/>
              </a:rPr>
              <a:t>الرغبة في التخلص من ضغوط الكبار التي تحول دون تحقيق رغباته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dirty="0">
                <a:latin typeface="Calibri" panose="020F0502020204030204" pitchFamily="34" charset="0"/>
                <a:ea typeface="Calibri" panose="020F0502020204030204" pitchFamily="34" charset="0"/>
              </a:rPr>
              <a:t>الشعور بالفشل و الإحباط : و يصنف العلماء الإحباط الي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احباط اولي : حين يوجد فيه الفرد في موقف يشعر فيه بالحرمان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احباط ثانوي :عندما تكون سلطة الكبار حائل يقف بين الطفل و بين تحقيق رغباته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الغيرة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الرغبة في جذب انتباه الاخرين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الحب الشديد و الحماية الزائدة :فالطفل المدلل لا يعرف الا الطاعة لرغباته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ساهل الوالدين في التعامل مع ظاهرة العدوان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مشاهدة أفلام الكارتون و التلفاز التي تحتوي مشاهد عدوانية ،فيقوم الطفل بالمحاكاة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124339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9633396" y="0"/>
            <a:ext cx="2459865" cy="141667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3200" dirty="0" smtClean="0"/>
              <a:t>العلاج :</a:t>
            </a:r>
            <a:endParaRPr lang="en-US" sz="3200" dirty="0"/>
          </a:p>
        </p:txBody>
      </p:sp>
      <p:sp>
        <p:nvSpPr>
          <p:cNvPr id="4" name="Rectangle 3"/>
          <p:cNvSpPr/>
          <p:nvPr/>
        </p:nvSpPr>
        <p:spPr>
          <a:xfrm>
            <a:off x="425003" y="1679523"/>
            <a:ext cx="11062952" cy="3786165"/>
          </a:xfrm>
          <a:prstGeom prst="rect">
            <a:avLst/>
          </a:prstGeom>
        </p:spPr>
        <p:txBody>
          <a:bodyPr wrap="square">
            <a:spAutoFit/>
          </a:bodyPr>
          <a:lstStyle/>
          <a:p>
            <a:pPr marL="457200" marR="0" algn="r" rtl="1">
              <a:lnSpc>
                <a:spcPct val="115000"/>
              </a:lnSpc>
              <a:spcBef>
                <a:spcPts val="0"/>
              </a:spcBef>
              <a:spcAft>
                <a:spcPts val="10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400" b="1" i="1" dirty="0">
                <a:solidFill>
                  <a:srgbClr val="FF0000"/>
                </a:solidFill>
                <a:latin typeface="Calibri" panose="020F0502020204030204" pitchFamily="34" charset="0"/>
                <a:ea typeface="Calibri" panose="020F0502020204030204" pitchFamily="34" charset="0"/>
              </a:rPr>
              <a:t>التحكم و ضبط المثيرات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400" b="1" i="1" dirty="0">
                <a:solidFill>
                  <a:srgbClr val="FF0000"/>
                </a:solidFill>
                <a:latin typeface="Calibri" panose="020F0502020204030204" pitchFamily="34" charset="0"/>
                <a:ea typeface="Calibri" panose="020F0502020204030204" pitchFamily="34" charset="0"/>
              </a:rPr>
              <a:t>الاسرة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ممنوع تكرار </a:t>
            </a:r>
            <a:r>
              <a:rPr lang="ar-EG" dirty="0" err="1">
                <a:latin typeface="Calibri" panose="020F0502020204030204" pitchFamily="34" charset="0"/>
                <a:ea typeface="Calibri" panose="020F0502020204030204" pitchFamily="34" charset="0"/>
              </a:rPr>
              <a:t>الشكوي</a:t>
            </a:r>
            <a:r>
              <a:rPr lang="ar-EG" dirty="0">
                <a:latin typeface="Calibri" panose="020F0502020204030204" pitchFamily="34" charset="0"/>
                <a:ea typeface="Calibri" panose="020F0502020204030204" pitchFamily="34" charset="0"/>
              </a:rPr>
              <a:t> علي سمع الطفل:</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حيث يلجا البعض الي </a:t>
            </a:r>
            <a:r>
              <a:rPr lang="ar-EG" dirty="0" err="1">
                <a:latin typeface="Calibri" panose="020F0502020204030204" pitchFamily="34" charset="0"/>
                <a:ea typeface="Calibri" panose="020F0502020204030204" pitchFamily="34" charset="0"/>
              </a:rPr>
              <a:t>الشكوي</a:t>
            </a:r>
            <a:r>
              <a:rPr lang="ar-EG" dirty="0">
                <a:latin typeface="Calibri" panose="020F0502020204030204" pitchFamily="34" charset="0"/>
                <a:ea typeface="Calibri" panose="020F0502020204030204" pitchFamily="34" charset="0"/>
              </a:rPr>
              <a:t> من الطفل او اهانته او السخرية منه وهذا انا لتفريغ شحنة سالبة لدي الكبار او لتحفيزه علي تغيير سلوكه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كما انه لا يجب علي ولي الامر ان يقف بالمرصاد  </a:t>
            </a:r>
            <a:r>
              <a:rPr lang="ar-EG" dirty="0" err="1">
                <a:latin typeface="Calibri" panose="020F0502020204030204" pitchFamily="34" charset="0"/>
                <a:ea typeface="Calibri" panose="020F0502020204030204" pitchFamily="34" charset="0"/>
              </a:rPr>
              <a:t>لاي</a:t>
            </a:r>
            <a:r>
              <a:rPr lang="ar-EG" dirty="0">
                <a:latin typeface="Calibri" panose="020F0502020204030204" pitchFamily="34" charset="0"/>
                <a:ea typeface="Calibri" panose="020F0502020204030204" pitchFamily="34" charset="0"/>
              </a:rPr>
              <a:t> سلوك  للطفل و ينزل عليه وابل من العقاب ة الاهانات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يتم تدريب الوالدين علي كيفية إدارة العملية للتربوية و استخدام فنيات تعديل السلوك و التعزيز الإيجابي و الابعاد المؤقت و </a:t>
            </a:r>
            <a:r>
              <a:rPr lang="ar-EG" dirty="0" err="1">
                <a:latin typeface="Calibri" panose="020F0502020204030204" pitchFamily="34" charset="0"/>
                <a:ea typeface="Calibri" panose="020F0502020204030204" pitchFamily="34" charset="0"/>
              </a:rPr>
              <a:t>مباءئ</a:t>
            </a:r>
            <a:r>
              <a:rPr lang="ar-EG" dirty="0">
                <a:latin typeface="Calibri" panose="020F0502020204030204" pitchFamily="34" charset="0"/>
                <a:ea typeface="Calibri" panose="020F0502020204030204" pitchFamily="34" charset="0"/>
              </a:rPr>
              <a:t> التعلم الاجتماعي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كما يجب من وقت </a:t>
            </a:r>
            <a:r>
              <a:rPr lang="ar-EG" dirty="0" err="1">
                <a:latin typeface="Calibri" panose="020F0502020204030204" pitchFamily="34" charset="0"/>
                <a:ea typeface="Calibri" panose="020F0502020204030204" pitchFamily="34" charset="0"/>
              </a:rPr>
              <a:t>لاخر</a:t>
            </a:r>
            <a:r>
              <a:rPr lang="ar-EG" dirty="0">
                <a:latin typeface="Calibri" panose="020F0502020204030204" pitchFamily="34" charset="0"/>
                <a:ea typeface="Calibri" panose="020F0502020204030204" pitchFamily="34" charset="0"/>
              </a:rPr>
              <a:t> عمل مقبلة مع الوالدين او القائم برعاية الطفل لمناقشة الصعوبات التي واجهها الإباء عند تطبيق العلاج السلوكي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7652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8389" y="559686"/>
            <a:ext cx="12930389" cy="6350200"/>
          </a:xfrm>
          <a:prstGeom prst="rect">
            <a:avLst/>
          </a:prstGeom>
        </p:spPr>
        <p:txBody>
          <a:bodyPr wrap="square">
            <a:spAutoFit/>
          </a:bodyPr>
          <a:lstStyle/>
          <a:p>
            <a:pPr marL="342900" marR="0" lvl="0" indent="-342900" algn="r" rtl="1">
              <a:lnSpc>
                <a:spcPct val="115000"/>
              </a:lnSpc>
              <a:spcBef>
                <a:spcPts val="0"/>
              </a:spcBef>
              <a:spcAft>
                <a:spcPts val="1000"/>
              </a:spcAft>
              <a:buFont typeface="Symbol" panose="05050102010706020507" pitchFamily="18" charset="2"/>
              <a:buChar char=""/>
            </a:pPr>
            <a:r>
              <a:rPr lang="ar-EG" sz="2400" b="1" i="1" dirty="0">
                <a:solidFill>
                  <a:srgbClr val="FF0000"/>
                </a:solidFill>
                <a:latin typeface="Calibri" panose="020F0502020204030204" pitchFamily="34" charset="0"/>
                <a:ea typeface="Calibri" panose="020F0502020204030204" pitchFamily="34" charset="0"/>
              </a:rPr>
              <a:t>تلبية الاحتياجات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الاحتياج الي الامن و الأمان : حيث يجب توفير بيئة امنة بعيدة عن الصراعات الاسرية خاصة البدنية منها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9144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 كذلك عدم استخدام الطفل للضغط علي الطرف الاخر او عقابه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الاحتياج الي النجاح :اذا كان الطفل متأخر دراسيا </a:t>
            </a:r>
            <a:r>
              <a:rPr lang="ar-EG" dirty="0" err="1">
                <a:latin typeface="Calibri" panose="020F0502020204030204" pitchFamily="34" charset="0"/>
                <a:ea typeface="Calibri" panose="020F0502020204030204" pitchFamily="34" charset="0"/>
              </a:rPr>
              <a:t>لاي</a:t>
            </a:r>
            <a:r>
              <a:rPr lang="ar-EG" dirty="0">
                <a:latin typeface="Calibri" panose="020F0502020204030204" pitchFamily="34" charset="0"/>
                <a:ea typeface="Calibri" panose="020F0502020204030204" pitchFamily="34" charset="0"/>
              </a:rPr>
              <a:t> سبب من الأسباب فيجب ان نعدل طموحاتنا لتتناسب مع قدراته لان ذلك الصراع يؤدي الي الإحباط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dirty="0">
                <a:latin typeface="Calibri" panose="020F0502020204030204" pitchFamily="34" charset="0"/>
                <a:ea typeface="Calibri" panose="020F0502020204030204" pitchFamily="34" charset="0"/>
              </a:rPr>
              <a:t>تدريب الطفل علي تحمل الإحباط و تأجيل الاحتياجات : حيث يجب تدريب الطفل فكرة الانتظار علي بعض الاحتياجات مثل الكمبيوتر او مشاهدة التلفاز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endParaRPr lang="en-US" sz="1100" dirty="0" smtClean="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400" b="1" i="1" dirty="0" err="1" smtClean="0">
                <a:solidFill>
                  <a:srgbClr val="FF0000"/>
                </a:solidFill>
                <a:latin typeface="Calibri" panose="020F0502020204030204" pitchFamily="34" charset="0"/>
                <a:ea typeface="Calibri" panose="020F0502020204030204" pitchFamily="34" charset="0"/>
              </a:rPr>
              <a:t>النمذجة</a:t>
            </a:r>
            <a:r>
              <a:rPr lang="ar-EG" sz="2400" b="1" i="1" dirty="0" smtClean="0">
                <a:solidFill>
                  <a:srgbClr val="FF0000"/>
                </a:solidFill>
                <a:latin typeface="Calibri" panose="020F0502020204030204" pitchFamily="34" charset="0"/>
                <a:ea typeface="Calibri" panose="020F0502020204030204" pitchFamily="34" charset="0"/>
              </a:rPr>
              <a:t> :</a:t>
            </a:r>
            <a:endParaRPr lang="en-US" sz="1400" b="1" i="1" dirty="0" smtClean="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a:lnSpc>
                <a:spcPct val="115000"/>
              </a:lnSpc>
              <a:spcBef>
                <a:spcPts val="0"/>
              </a:spcBef>
              <a:spcAft>
                <a:spcPts val="0"/>
              </a:spcAft>
            </a:pPr>
            <a:r>
              <a:rPr lang="ar-EG" dirty="0">
                <a:latin typeface="Calibri" panose="020F0502020204030204" pitchFamily="34" charset="0"/>
                <a:ea typeface="Calibri" panose="020F050202020403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بإيجاد نموذج بديل للطفل يكون قريب منه و محبب له و محاولة تغيير النموذج السيئ في </a:t>
            </a:r>
            <a:r>
              <a:rPr lang="ar-EG" dirty="0" err="1">
                <a:latin typeface="Calibri" panose="020F0502020204030204" pitchFamily="34" charset="0"/>
                <a:ea typeface="Calibri" panose="020F0502020204030204" pitchFamily="34" charset="0"/>
              </a:rPr>
              <a:t>لاسرة</a:t>
            </a:r>
            <a:r>
              <a:rPr lang="ar-EG" dirty="0">
                <a:latin typeface="Calibri" panose="020F0502020204030204" pitchFamily="34" charset="0"/>
                <a:ea typeface="Calibri" panose="020F0502020204030204" pitchFamily="34" charset="0"/>
              </a:rPr>
              <a:t> بهذا النموذج المحبب له لتدريبه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400" b="1" i="1" dirty="0">
                <a:solidFill>
                  <a:srgbClr val="FF0000"/>
                </a:solidFill>
                <a:latin typeface="Calibri" panose="020F0502020204030204" pitchFamily="34" charset="0"/>
                <a:ea typeface="Calibri" panose="020F0502020204030204" pitchFamily="34" charset="0"/>
              </a:rPr>
              <a:t>أسلوب عقد الاتفاق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400" b="1" i="1" dirty="0">
                <a:solidFill>
                  <a:srgbClr val="FF0000"/>
                </a:solidFill>
                <a:latin typeface="Calibri" panose="020F0502020204030204" pitchFamily="34" charset="0"/>
                <a:ea typeface="Calibri" panose="020F0502020204030204" pitchFamily="34" charset="0"/>
              </a:rPr>
              <a:t>العلاج المتمركز حول الطفل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من حيث تدريب الطفل العدواني علي مهارات حل المشكلات بالإضافة الي تقديم المدعمات المادية عند النجاح و فقدها عند الفشل " تكاليف استجابة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كما يجب مناقشة الطفل حول السلوك و أسبابه لهذا السلوك و التعامل معها بحيادية تامة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a:r>
              <a:rPr lang="ar-EG" dirty="0">
                <a:latin typeface="Calibri" panose="020F0502020204030204" pitchFamily="34" charset="0"/>
                <a:ea typeface="Calibri" panose="020F0502020204030204" pitchFamily="34" charset="0"/>
              </a:rPr>
              <a:t>ويوصي باستخدام التخيل النفسي </a:t>
            </a:r>
            <a:endParaRPr lang="en-US" dirty="0"/>
          </a:p>
        </p:txBody>
      </p:sp>
    </p:spTree>
    <p:extLst>
      <p:ext uri="{BB962C8B-B14F-4D97-AF65-F5344CB8AC3E}">
        <p14:creationId xmlns:p14="http://schemas.microsoft.com/office/powerpoint/2010/main" val="3828844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0614" y="422603"/>
            <a:ext cx="8422783" cy="2799741"/>
          </a:xfrm>
          <a:prstGeom prst="rect">
            <a:avLst/>
          </a:prstGeom>
        </p:spPr>
        <p:txBody>
          <a:bodyPr wrap="square">
            <a:spAutoFit/>
          </a:bodyPr>
          <a:lstStyle/>
          <a:p>
            <a:pPr marL="342900" marR="0" lvl="0" indent="-342900" algn="r" rtl="1">
              <a:lnSpc>
                <a:spcPct val="115000"/>
              </a:lnSpc>
              <a:spcBef>
                <a:spcPts val="0"/>
              </a:spcBef>
              <a:spcAft>
                <a:spcPts val="1000"/>
              </a:spcAft>
              <a:buFont typeface="Symbol" panose="05050102010706020507" pitchFamily="18" charset="2"/>
              <a:buChar char=""/>
            </a:pPr>
            <a:r>
              <a:rPr lang="ar-EG" sz="2400" b="1" dirty="0">
                <a:solidFill>
                  <a:srgbClr val="FF0000"/>
                </a:solidFill>
                <a:latin typeface="Calibri" panose="020F0502020204030204" pitchFamily="34" charset="0"/>
                <a:ea typeface="Calibri" panose="020F0502020204030204" pitchFamily="34" charset="0"/>
              </a:rPr>
              <a:t>العلاج عن طريق اللعب :</a:t>
            </a:r>
            <a:endParaRPr lang="en-US" sz="1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حيث يتخلص الطفل عن طريق اللعب من بعض التوترات، ولذا يجب علي الاخصائي ان يجهز غرفة خاصة باللعب بعيدة عن الضوضاء و فيها كل الاغراءات وبعض الألعاب القابلة للكسر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800" b="1" i="1" dirty="0">
                <a:solidFill>
                  <a:srgbClr val="FF0000"/>
                </a:solidFill>
                <a:latin typeface="Calibri" panose="020F0502020204030204" pitchFamily="34" charset="0"/>
                <a:ea typeface="Calibri" panose="020F0502020204030204" pitchFamily="34" charset="0"/>
              </a:rPr>
              <a:t>العلاج الجماعي :</a:t>
            </a:r>
            <a:endParaRPr lang="en-US" sz="16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ملحوظة هامة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العدوان الناتج عن </a:t>
            </a:r>
            <a:r>
              <a:rPr lang="ar-EG" dirty="0" err="1">
                <a:latin typeface="Calibri" panose="020F0502020204030204" pitchFamily="34" charset="0"/>
                <a:ea typeface="Calibri" panose="020F0502020204030204" pitchFamily="34" charset="0"/>
              </a:rPr>
              <a:t>السيكوباتية</a:t>
            </a:r>
            <a:r>
              <a:rPr lang="ar-EG" dirty="0">
                <a:latin typeface="Calibri" panose="020F0502020204030204" pitchFamily="34" charset="0"/>
                <a:ea typeface="Calibri" panose="020F0502020204030204" pitchFamily="34" charset="0"/>
              </a:rPr>
              <a:t> او ظروف خلقية لا يمكن علاجه عن طريق العلاج الجماعي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6682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0158" y="0"/>
            <a:ext cx="12994783" cy="7495898"/>
          </a:xfrm>
          <a:prstGeom prst="rect">
            <a:avLst/>
          </a:prstGeom>
        </p:spPr>
        <p:txBody>
          <a:bodyPr wrap="square">
            <a:spAutoFit/>
          </a:bodyPr>
          <a:lstStyle/>
          <a:p>
            <a:pPr algn="r" rtl="1">
              <a:lnSpc>
                <a:spcPct val="115000"/>
              </a:lnSpc>
              <a:spcAft>
                <a:spcPts val="1000"/>
              </a:spcAft>
            </a:pPr>
            <a:r>
              <a:rPr lang="ar-EG" b="1" i="1" u="sng" dirty="0">
                <a:solidFill>
                  <a:srgbClr val="FF0000"/>
                </a:solidFill>
                <a:latin typeface="Calibri" panose="020F0502020204030204" pitchFamily="34" charset="0"/>
                <a:ea typeface="Calibri" panose="020F0502020204030204" pitchFamily="34" charset="0"/>
              </a:rPr>
              <a:t>ثانيا : الكذب :</a:t>
            </a:r>
            <a:endParaRPr lang="en-US" sz="11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400" b="1" i="1" u="sng" dirty="0">
                <a:solidFill>
                  <a:srgbClr val="FF0000"/>
                </a:solidFill>
                <a:latin typeface="Calibri" panose="020F0502020204030204" pitchFamily="34" charset="0"/>
                <a:ea typeface="Calibri" panose="020F0502020204030204" pitchFamily="34" charset="0"/>
              </a:rPr>
              <a:t>أنواع الكذب </a:t>
            </a:r>
            <a:r>
              <a:rPr lang="ar-EG" dirty="0">
                <a:latin typeface="Calibri" panose="020F0502020204030204" pitchFamily="34" charset="0"/>
                <a:ea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solidFill>
                  <a:srgbClr val="FF0000"/>
                </a:solidFill>
                <a:latin typeface="Calibri" panose="020F0502020204030204" pitchFamily="34" charset="0"/>
                <a:ea typeface="Calibri" panose="020F0502020204030204" pitchFamily="34" charset="0"/>
              </a:rPr>
              <a:t>الكذب الخيالي </a:t>
            </a:r>
            <a:r>
              <a:rPr lang="ar-EG" dirty="0">
                <a:latin typeface="Calibri" panose="020F0502020204030204" pitchFamily="34" charset="0"/>
                <a:ea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كان يصر الطفل علي وجود قصة حقيقية ليس لها صلة بالواقع ، عن بطولات لا يمكن ان تكون حقيقية ، و هنا يجب علينا ان نعمل علي تنمية خيال أطفالنا و حثهم علي ربط الخيال الواسع بالواقع.</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solidFill>
                  <a:srgbClr val="FF0000"/>
                </a:solidFill>
                <a:latin typeface="Calibri" panose="020F0502020204030204" pitchFamily="34" charset="0"/>
                <a:ea typeface="Calibri" panose="020F0502020204030204" pitchFamily="34" charset="0"/>
              </a:rPr>
              <a:t>الكذب </a:t>
            </a:r>
            <a:r>
              <a:rPr lang="ar-EG" dirty="0" err="1">
                <a:solidFill>
                  <a:srgbClr val="FF0000"/>
                </a:solidFill>
                <a:latin typeface="Calibri" panose="020F0502020204030204" pitchFamily="34" charset="0"/>
                <a:ea typeface="Calibri" panose="020F0502020204030204" pitchFamily="34" charset="0"/>
              </a:rPr>
              <a:t>الالتباسي</a:t>
            </a:r>
            <a:r>
              <a:rPr lang="ar-EG" dirty="0">
                <a:solidFill>
                  <a:srgbClr val="FF0000"/>
                </a:solidFill>
                <a:latin typeface="Calibri" panose="020F0502020204030204" pitchFamily="34" charset="0"/>
                <a:ea typeface="Calibri" panose="020F0502020204030204" pitchFamily="34" charset="0"/>
              </a:rPr>
              <a:t> :</a:t>
            </a:r>
            <a:endParaRPr lang="en-US" sz="11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وهو نوع من الكذب ناتج عن عدم المعرفة ، وهو كذب غير متعمد وهنا يجب ان نوجه الطفل الي ضرورة الدقة في معلوماتهم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solidFill>
                  <a:srgbClr val="FF0000"/>
                </a:solidFill>
                <a:latin typeface="Calibri" panose="020F0502020204030204" pitchFamily="34" charset="0"/>
                <a:ea typeface="Calibri" panose="020F0502020204030204" pitchFamily="34" charset="0"/>
              </a:rPr>
              <a:t>الكذب الادعائي :</a:t>
            </a:r>
            <a:endParaRPr lang="en-US" sz="11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وهذا النوع من الكذب يهدف الي تعظيم الذات لجذب انتباه الاخرين ، و تغطية الشعور بالنقص ، وهو لدي الكبار و الصغار علي حد سواء " انا لا اكذب ولكني اتجمل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solidFill>
                  <a:srgbClr val="FF0000"/>
                </a:solidFill>
                <a:latin typeface="Calibri" panose="020F0502020204030204" pitchFamily="34" charset="0"/>
                <a:ea typeface="Calibri" panose="020F0502020204030204" pitchFamily="34" charset="0"/>
              </a:rPr>
              <a:t>الكذب الانتقامي </a:t>
            </a:r>
            <a:r>
              <a:rPr lang="ar-EG" dirty="0">
                <a:latin typeface="Calibri" panose="020F0502020204030204" pitchFamily="34" charset="0"/>
                <a:ea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solidFill>
                  <a:srgbClr val="FF0000"/>
                </a:solidFill>
                <a:latin typeface="Calibri" panose="020F0502020204030204" pitchFamily="34" charset="0"/>
                <a:ea typeface="Calibri" panose="020F0502020204030204" pitchFamily="34" charset="0"/>
              </a:rPr>
              <a:t>وهو منتشر بين التلاميذ حيث يلقي بالتهم علي الاخرين بهدف الانتقام </a:t>
            </a:r>
            <a:endParaRPr lang="en-US" sz="11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solidFill>
                  <a:srgbClr val="FF0000"/>
                </a:solidFill>
                <a:latin typeface="Calibri" panose="020F0502020204030204" pitchFamily="34" charset="0"/>
                <a:ea typeface="Calibri" panose="020F0502020204030204" pitchFamily="34" charset="0"/>
              </a:rPr>
              <a:t>الكذب الدفاعي </a:t>
            </a:r>
            <a:r>
              <a:rPr lang="ar-EG" dirty="0">
                <a:latin typeface="Calibri" panose="020F0502020204030204" pitchFamily="34" charset="0"/>
                <a:ea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smtClean="0">
                <a:solidFill>
                  <a:srgbClr val="FF0000"/>
                </a:solidFill>
                <a:latin typeface="Calibri" panose="020F0502020204030204" pitchFamily="34" charset="0"/>
                <a:ea typeface="Calibri" panose="020F0502020204030204" pitchFamily="34" charset="0"/>
              </a:rPr>
              <a:t>الكذب التقليدي :</a:t>
            </a:r>
            <a:endParaRPr lang="en-US" sz="1100" dirty="0" smtClean="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smtClean="0">
                <a:latin typeface="Calibri" panose="020F0502020204030204" pitchFamily="34" charset="0"/>
                <a:ea typeface="Calibri" panose="020F0502020204030204" pitchFamily="34" charset="0"/>
              </a:rPr>
              <a:t>وهو </a:t>
            </a:r>
            <a:r>
              <a:rPr lang="ar-EG" dirty="0">
                <a:latin typeface="Calibri" panose="020F0502020204030204" pitchFamily="34" charset="0"/>
                <a:ea typeface="Calibri" panose="020F0502020204030204" pitchFamily="34" charset="0"/>
              </a:rPr>
              <a:t>ينشا بسبب القسوة و العنف و كثرة العقاب التي يتعرض لها الطفل في المنزل و المدرسة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smtClean="0">
                <a:latin typeface="Calibri" panose="020F0502020204030204" pitchFamily="34" charset="0"/>
                <a:ea typeface="Calibri" panose="020F0502020204030204" pitchFamily="34" charset="0"/>
              </a:rPr>
              <a:t>وهو </a:t>
            </a:r>
            <a:r>
              <a:rPr lang="ar-EG" dirty="0">
                <a:latin typeface="Calibri" panose="020F0502020204030204" pitchFamily="34" charset="0"/>
                <a:ea typeface="Calibri" panose="020F0502020204030204" pitchFamily="34" charset="0"/>
              </a:rPr>
              <a:t>يحدث نتيجة تقليد الطفل لاحد الابوين ، من خلال اتباع نفس السلوك او عدم الوفاء بالوعود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solidFill>
                  <a:srgbClr val="FF0000"/>
                </a:solidFill>
                <a:latin typeface="Calibri" panose="020F0502020204030204" pitchFamily="34" charset="0"/>
                <a:ea typeface="Calibri" panose="020F0502020204030204" pitchFamily="34" charset="0"/>
              </a:rPr>
              <a:t>الكذب المرضي المزمن :</a:t>
            </a:r>
            <a:endParaRPr lang="en-US" sz="11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r>
              <a:rPr lang="ar-EG" dirty="0">
                <a:latin typeface="Calibri" panose="020F0502020204030204" pitchFamily="34" charset="0"/>
                <a:ea typeface="Calibri" panose="020F0502020204030204" pitchFamily="34" charset="0"/>
              </a:rPr>
              <a:t>وهو النوع الذي </a:t>
            </a:r>
            <a:r>
              <a:rPr lang="ar-EG" dirty="0" err="1">
                <a:latin typeface="Calibri" panose="020F0502020204030204" pitchFamily="34" charset="0"/>
                <a:ea typeface="Calibri" panose="020F0502020204030204" pitchFamily="34" charset="0"/>
              </a:rPr>
              <a:t>يتاصل</a:t>
            </a:r>
            <a:r>
              <a:rPr lang="ar-EG" dirty="0">
                <a:latin typeface="Calibri" panose="020F0502020204030204" pitchFamily="34" charset="0"/>
                <a:ea typeface="Calibri" panose="020F0502020204030204" pitchFamily="34" charset="0"/>
              </a:rPr>
              <a:t> فيه الكذب بدون علاج وهو اخطر أنواع الكذب ، وعلاجه ليس سهلا </a:t>
            </a:r>
            <a:r>
              <a:rPr lang="ar-EG" dirty="0" smtClean="0">
                <a:latin typeface="Calibri" panose="020F050202020403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7023539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20151"/>
            <a:ext cx="11269014" cy="6198363"/>
          </a:xfrm>
          <a:prstGeom prst="rect">
            <a:avLst/>
          </a:prstGeom>
        </p:spPr>
        <p:txBody>
          <a:bodyPr wrap="square">
            <a:spAutoFit/>
          </a:bodyPr>
          <a:lstStyle/>
          <a:p>
            <a:pPr marL="685800" marR="0" algn="r" rtl="1">
              <a:lnSpc>
                <a:spcPct val="115000"/>
              </a:lnSpc>
              <a:spcBef>
                <a:spcPts val="0"/>
              </a:spcBef>
              <a:spcAft>
                <a:spcPts val="1000"/>
              </a:spcAft>
            </a:pPr>
            <a:r>
              <a:rPr lang="ar-EG" sz="2400" b="1" u="sng" dirty="0">
                <a:solidFill>
                  <a:srgbClr val="FF0000"/>
                </a:solidFill>
                <a:latin typeface="Calibri" panose="020F0502020204030204" pitchFamily="34" charset="0"/>
                <a:ea typeface="Calibri" panose="020F0502020204030204" pitchFamily="34" charset="0"/>
              </a:rPr>
              <a:t>ثالثا : السرقة :</a:t>
            </a:r>
            <a:endParaRPr lang="en-US" sz="1400" b="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dirty="0">
                <a:solidFill>
                  <a:srgbClr val="FF0000"/>
                </a:solidFill>
                <a:latin typeface="Calibri" panose="020F0502020204030204" pitchFamily="34" charset="0"/>
                <a:ea typeface="Calibri" panose="020F0502020204030204" pitchFamily="34" charset="0"/>
              </a:rPr>
              <a:t>تحت السن :</a:t>
            </a:r>
            <a:endParaRPr lang="en-US" sz="11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من الصعب ان نطلق علي ما </a:t>
            </a:r>
            <a:r>
              <a:rPr lang="ar-EG" dirty="0" err="1">
                <a:latin typeface="Calibri" panose="020F0502020204030204" pitchFamily="34" charset="0"/>
                <a:ea typeface="Calibri" panose="020F0502020204030204" pitchFamily="34" charset="0"/>
              </a:rPr>
              <a:t>ياخذه</a:t>
            </a:r>
            <a:r>
              <a:rPr lang="ar-EG" dirty="0">
                <a:latin typeface="Calibri" panose="020F0502020204030204" pitchFamily="34" charset="0"/>
                <a:ea typeface="Calibri" panose="020F0502020204030204" pitchFamily="34" charset="0"/>
              </a:rPr>
              <a:t> الطفل في هذه السن علي انه سرقة مثال " محل الألعاب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قد تمتد يد الطفل الي أقلام او الوان او تليفون او أي ممتلكات للغير ، وهنا بنسبة كبيرة ترجع الي التقليد او عدم فهم للملكية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قد يعجب الطفل بأحد الألعاب مع احد الاقران </a:t>
            </a:r>
            <a:r>
              <a:rPr lang="ar-EG" dirty="0" err="1">
                <a:latin typeface="Calibri" panose="020F0502020204030204" pitchFamily="34" charset="0"/>
                <a:ea typeface="Calibri" panose="020F0502020204030204" pitchFamily="34" charset="0"/>
              </a:rPr>
              <a:t>فياخذها</a:t>
            </a:r>
            <a:r>
              <a:rPr lang="ar-EG" dirty="0">
                <a:latin typeface="Calibri" panose="020F0502020204030204" pitchFamily="34" charset="0"/>
                <a:ea typeface="Calibri" panose="020F0502020204030204" pitchFamily="34" charset="0"/>
              </a:rPr>
              <a:t> دون ان يرعف الطرف الاخر ، وهي عادة ما تكون بسبب الحرمان البيئي ، وعدم فهم للملكية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المراقبة المستمرة و القاسية للطفل و شعوره انه دائما مراقب يدفعه الي ارتكاب مثل هذه الأخطاء " مبدا  الممنوع مرغوب "</a:t>
            </a:r>
            <a:endParaRPr lang="en-US" sz="1100" dirty="0">
              <a:latin typeface="Calibri" panose="020F0502020204030204" pitchFamily="34" charset="0"/>
              <a:ea typeface="Calibri" panose="020F0502020204030204" pitchFamily="34" charset="0"/>
              <a:cs typeface="Arial" panose="020B0604020202020204" pitchFamily="34" charset="0"/>
            </a:endParaRPr>
          </a:p>
          <a:p>
            <a:pPr lvl="0" algn="r" rtl="1"/>
            <a:r>
              <a:rPr lang="ar-EG" dirty="0">
                <a:latin typeface="Calibri" panose="020F0502020204030204" pitchFamily="34" charset="0"/>
                <a:ea typeface="Calibri" panose="020F0502020204030204" pitchFamily="34" charset="0"/>
              </a:rPr>
              <a:t>الغيرة :حيث يشعر الطفل ان احد الخوات مفضل عنه </a:t>
            </a:r>
            <a:r>
              <a:rPr lang="ar-EG" dirty="0" err="1">
                <a:latin typeface="Calibri" panose="020F0502020204030204" pitchFamily="34" charset="0"/>
                <a:ea typeface="Calibri" panose="020F0502020204030204" pitchFamily="34" charset="0"/>
              </a:rPr>
              <a:t>فيكوت</a:t>
            </a:r>
            <a:r>
              <a:rPr lang="ar-EG" dirty="0">
                <a:latin typeface="Calibri" panose="020F0502020204030204" pitchFamily="34" charset="0"/>
                <a:ea typeface="Calibri" panose="020F0502020204030204" pitchFamily="34" charset="0"/>
              </a:rPr>
              <a:t> السرقة هنا بهدف الانتقام </a:t>
            </a:r>
            <a:r>
              <a:rPr lang="ar-EG" dirty="0"/>
              <a:t>العلاج :</a:t>
            </a:r>
            <a:endParaRPr lang="en-US" dirty="0"/>
          </a:p>
          <a:p>
            <a:pPr lvl="0" algn="r" rtl="1"/>
            <a:r>
              <a:rPr lang="ar-EG" sz="2400" dirty="0" smtClean="0">
                <a:solidFill>
                  <a:srgbClr val="FF0000"/>
                </a:solidFill>
              </a:rPr>
              <a:t>العلاج المعرفي :</a:t>
            </a:r>
          </a:p>
          <a:p>
            <a:pPr lvl="0" algn="r" rtl="1"/>
            <a:endParaRPr lang="en-US" sz="2400" dirty="0" smtClean="0">
              <a:solidFill>
                <a:srgbClr val="FF0000"/>
              </a:solidFill>
            </a:endParaRPr>
          </a:p>
          <a:p>
            <a:pPr lvl="0" algn="r" rtl="1"/>
            <a:r>
              <a:rPr lang="ar-EG" dirty="0" smtClean="0"/>
              <a:t>عدم </a:t>
            </a:r>
            <a:r>
              <a:rPr lang="ar-EG" dirty="0"/>
              <a:t>العقاب :</a:t>
            </a:r>
            <a:endParaRPr lang="en-US" dirty="0"/>
          </a:p>
          <a:p>
            <a:pPr algn="r" rtl="1"/>
            <a:r>
              <a:rPr lang="ar-EG" dirty="0"/>
              <a:t>ولكن عند سمن من 3-4 سنوات فقط </a:t>
            </a:r>
            <a:endParaRPr lang="en-US" dirty="0"/>
          </a:p>
          <a:p>
            <a:pPr lvl="0" algn="r" rtl="1"/>
            <a:r>
              <a:rPr lang="ar-EG" dirty="0"/>
              <a:t>عدم وصف الطفل دوما بانه سارق </a:t>
            </a:r>
            <a:endParaRPr lang="en-US" dirty="0"/>
          </a:p>
          <a:p>
            <a:pPr lvl="0" algn="r" rtl="1"/>
            <a:r>
              <a:rPr lang="ar-EG" dirty="0"/>
              <a:t>شرح و تعميق مفهوم الملكية </a:t>
            </a:r>
            <a:endParaRPr lang="en-US" dirty="0"/>
          </a:p>
          <a:p>
            <a:pPr lvl="0" algn="r" rtl="1"/>
            <a:r>
              <a:rPr lang="ar-EG" dirty="0"/>
              <a:t>عدم مواجهة الطفل مواجهة صريحة لان ذلك سيدفعه للكذب </a:t>
            </a:r>
            <a:endParaRPr lang="en-US" dirty="0"/>
          </a:p>
          <a:p>
            <a:pPr lvl="0" algn="r" rtl="1"/>
            <a:r>
              <a:rPr lang="ar-EG" dirty="0"/>
              <a:t>الاستئذان </a:t>
            </a:r>
            <a:endParaRPr lang="en-US" dirty="0"/>
          </a:p>
          <a:p>
            <a:pPr marL="342900" marR="0" lvl="0" indent="-342900" algn="r" rtl="1">
              <a:lnSpc>
                <a:spcPct val="115000"/>
              </a:lnSpc>
              <a:spcBef>
                <a:spcPts val="0"/>
              </a:spcBef>
              <a:spcAft>
                <a:spcPts val="1000"/>
              </a:spcAft>
              <a:buFont typeface="+mj-lt"/>
              <a:buAutoNum type="arabicPeriod"/>
            </a:pPr>
            <a:endParaRPr lang="ar-EG" dirty="0" smtClean="0">
              <a:latin typeface="Calibri" panose="020F0502020204030204" pitchFamily="34" charset="0"/>
              <a:ea typeface="Calibri" panose="020F0502020204030204" pitchFamily="34" charset="0"/>
            </a:endParaRPr>
          </a:p>
          <a:p>
            <a:pPr marL="342900" marR="0" lvl="0" indent="-342900" algn="r" rtl="1">
              <a:lnSpc>
                <a:spcPct val="115000"/>
              </a:lnSpc>
              <a:spcBef>
                <a:spcPts val="0"/>
              </a:spcBef>
              <a:spcAft>
                <a:spcPts val="1000"/>
              </a:spcAft>
              <a:buFont typeface="+mj-lt"/>
              <a:buAutoNum type="arabicPeriod"/>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625120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63306"/>
            <a:ext cx="12222050" cy="6232475"/>
          </a:xfrm>
          <a:prstGeom prst="rect">
            <a:avLst/>
          </a:prstGeom>
        </p:spPr>
        <p:txBody>
          <a:bodyPr wrap="square">
            <a:spAutoFit/>
          </a:bodyPr>
          <a:lstStyle/>
          <a:p>
            <a:pPr marL="342900" marR="0" lvl="0" indent="-342900" algn="r" rtl="1">
              <a:lnSpc>
                <a:spcPct val="115000"/>
              </a:lnSpc>
              <a:spcBef>
                <a:spcPts val="0"/>
              </a:spcBef>
              <a:spcAft>
                <a:spcPts val="1000"/>
              </a:spcAft>
              <a:buFont typeface="+mj-lt"/>
              <a:buAutoNum type="arabicPeriod"/>
            </a:pPr>
            <a:r>
              <a:rPr lang="ar-EG" sz="2000" b="1" i="1" dirty="0">
                <a:solidFill>
                  <a:srgbClr val="FF0000"/>
                </a:solidFill>
                <a:latin typeface="Calibri" panose="020F0502020204030204" pitchFamily="34" charset="0"/>
                <a:ea typeface="Calibri" panose="020F0502020204030204" pitchFamily="34" charset="0"/>
              </a:rPr>
              <a:t>العلاج السلوكي :</a:t>
            </a:r>
            <a:endParaRPr lang="en-US" sz="12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استخدام فنية القصص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استخدام فنية تبادل الأدوار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استخدام فنية ضبط المثيرات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400" b="1" i="1" dirty="0">
                <a:solidFill>
                  <a:srgbClr val="FF0000"/>
                </a:solidFill>
                <a:latin typeface="Calibri" panose="020F0502020204030204" pitchFamily="34" charset="0"/>
                <a:ea typeface="Calibri" panose="020F0502020204030204" pitchFamily="34" charset="0"/>
              </a:rPr>
              <a:t>فوق السن :</a:t>
            </a:r>
            <a:endParaRPr lang="en-US" sz="14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ومن أسبابها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الحرمان العاطفي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حيث ان اغلب السرقات تتم نتيجة للحرمان العاطفي ( متخيل / حقيقي ) حيث نجد البيئة التي يعيش فيها الطفل فقيرة عاطفيا ، وكل المسروقات ماهي الا تعبير عن الحرمان العاطفي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الفشل الدراسي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حيث يلجا الي سرقة الأدوات الخاصة بالطفل الموق بهدف الانتقام منه او سرقة مجهود او إجابات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الغيرة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اذا شعر الطفل بفارق بينه و بين احد اخواته يلجا الي سرقة بعض ممتلكاته بهدف الغيرة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حب الاستطلاع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59549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4602" y="210915"/>
            <a:ext cx="13226602" cy="7289688"/>
          </a:xfrm>
          <a:prstGeom prst="rect">
            <a:avLst/>
          </a:prstGeom>
        </p:spPr>
        <p:txBody>
          <a:bodyPr wrap="square">
            <a:spAutoFit/>
          </a:bodyPr>
          <a:lstStyle/>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حيث أحيانا تكون الام حريصة بشكل مبالغ فيه علي الحرص علي أشياء معينة مما يدفع الطفل الي </a:t>
            </a:r>
            <a:r>
              <a:rPr lang="ar-EG" dirty="0" err="1">
                <a:latin typeface="Calibri" panose="020F0502020204030204" pitchFamily="34" charset="0"/>
                <a:ea typeface="Calibri" panose="020F0502020204030204" pitchFamily="34" charset="0"/>
              </a:rPr>
              <a:t>سرقيته</a:t>
            </a:r>
            <a:r>
              <a:rPr lang="ar-EG" dirty="0">
                <a:latin typeface="Calibri" panose="020F0502020204030204" pitchFamily="34" charset="0"/>
                <a:ea typeface="Calibri" panose="020F0502020204030204" pitchFamily="34" charset="0"/>
              </a:rPr>
              <a:t> للعبث به " الممنوع مرغوب"</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الفقر و الحرمان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dirty="0">
                <a:latin typeface="Calibri" panose="020F0502020204030204" pitchFamily="34" charset="0"/>
                <a:ea typeface="Calibri" panose="020F0502020204030204" pitchFamily="34" charset="0"/>
              </a:rPr>
              <a:t>الخوف من العقاب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Symbol" panose="05050102010706020507" pitchFamily="18" charset="2"/>
              <a:buChar char=""/>
            </a:pPr>
            <a:r>
              <a:rPr lang="ar-EG" sz="2800" b="1" i="1" u="sng" dirty="0">
                <a:solidFill>
                  <a:srgbClr val="FF0000"/>
                </a:solidFill>
                <a:latin typeface="Calibri" panose="020F0502020204030204" pitchFamily="34" charset="0"/>
                <a:ea typeface="Calibri" panose="020F0502020204030204" pitchFamily="34" charset="0"/>
              </a:rPr>
              <a:t>العلاج :</a:t>
            </a:r>
            <a:endParaRPr lang="en-US" sz="16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b="1" i="1" dirty="0">
                <a:solidFill>
                  <a:srgbClr val="FF0000"/>
                </a:solidFill>
                <a:latin typeface="Calibri" panose="020F0502020204030204" pitchFamily="34" charset="0"/>
                <a:ea typeface="Calibri" panose="020F0502020204030204" pitchFamily="34" charset="0"/>
              </a:rPr>
              <a:t>العلاج المعرفي :</a:t>
            </a:r>
            <a:endParaRPr lang="en-US" sz="1100" b="1" i="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الفشل الدراسي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9144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حيث يتم التعامل مع كل طفل علي حدة ووضع معايير مختلفة للتدعيم خاصة بكل طفل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التفوق البديل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9144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وذلك بخلق مجال اخر للطفل ينجح فيه بعيدا عن مجال تعثره</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تنمية القدرة علي التعبير عن المخاوف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EG" b="1" i="1" dirty="0">
                <a:solidFill>
                  <a:srgbClr val="FF0000"/>
                </a:solidFill>
                <a:latin typeface="Calibri" panose="020F0502020204030204" pitchFamily="34" charset="0"/>
                <a:ea typeface="Calibri" panose="020F0502020204030204" pitchFamily="34" charset="0"/>
              </a:rPr>
              <a:t>العلاج السلوكي </a:t>
            </a:r>
            <a:r>
              <a:rPr lang="ar-EG" dirty="0">
                <a:latin typeface="Calibri" panose="020F0502020204030204" pitchFamily="34" charset="0"/>
                <a:ea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يمكن استخدام فنية تكاليف الاستجابة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يمكن استخدام فنية القصص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err="1">
                <a:latin typeface="Calibri" panose="020F0502020204030204" pitchFamily="34" charset="0"/>
                <a:ea typeface="Calibri" panose="020F0502020204030204" pitchFamily="34" charset="0"/>
              </a:rPr>
              <a:t>النمذجة</a:t>
            </a:r>
            <a:r>
              <a:rPr lang="ar-EG" dirty="0">
                <a:latin typeface="Calibri" panose="020F0502020204030204" pitchFamily="34" charset="0"/>
                <a:ea typeface="Calibri" panose="020F050202020403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EG" dirty="0">
                <a:latin typeface="Calibri" panose="020F0502020204030204" pitchFamily="34" charset="0"/>
                <a:ea typeface="Calibri" panose="020F0502020204030204" pitchFamily="34" charset="0"/>
              </a:rPr>
              <a:t>بناء المكعبات مع الشخص الذي يسرق منه</a:t>
            </a:r>
            <a:endParaRPr lang="en-US" sz="1100" dirty="0">
              <a:latin typeface="Calibri" panose="020F0502020204030204" pitchFamily="34" charset="0"/>
              <a:ea typeface="Calibri" panose="020F0502020204030204" pitchFamily="34" charset="0"/>
              <a:cs typeface="Arial" panose="020B0604020202020204" pitchFamily="34" charset="0"/>
            </a:endParaRPr>
          </a:p>
          <a:p>
            <a:pPr marL="6858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                                             تم بحمد الله</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5609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979" y="147334"/>
            <a:ext cx="9720072" cy="1499616"/>
          </a:xfrm>
        </p:spPr>
        <p:txBody>
          <a:bodyPr/>
          <a:lstStyle/>
          <a:p>
            <a:r>
              <a:rPr lang="ar-EG" b="1" i="1" u="sng" dirty="0" smtClean="0">
                <a:solidFill>
                  <a:srgbClr val="FF0000"/>
                </a:solidFill>
              </a:rPr>
              <a:t>النظريات المفسرة للعلاج السلوكي</a:t>
            </a:r>
            <a:endParaRPr lang="en-US" b="1" i="1" u="sng" dirty="0">
              <a:solidFill>
                <a:srgbClr val="FF0000"/>
              </a:solidFill>
            </a:endParaRPr>
          </a:p>
        </p:txBody>
      </p:sp>
      <p:pic>
        <p:nvPicPr>
          <p:cNvPr id="3" name="Picture 2"/>
          <p:cNvPicPr>
            <a:picLocks noChangeAspect="1"/>
          </p:cNvPicPr>
          <p:nvPr/>
        </p:nvPicPr>
        <p:blipFill>
          <a:blip r:embed="rId2"/>
          <a:stretch>
            <a:fillRect/>
          </a:stretch>
        </p:blipFill>
        <p:spPr>
          <a:xfrm>
            <a:off x="1358979" y="1819522"/>
            <a:ext cx="9720072" cy="4233548"/>
          </a:xfrm>
          <a:prstGeom prst="rect">
            <a:avLst/>
          </a:prstGeom>
        </p:spPr>
      </p:pic>
    </p:spTree>
    <p:extLst>
      <p:ext uri="{BB962C8B-B14F-4D97-AF65-F5344CB8AC3E}">
        <p14:creationId xmlns:p14="http://schemas.microsoft.com/office/powerpoint/2010/main" val="20311015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92428" y="334850"/>
            <a:ext cx="10547797" cy="6207617"/>
          </a:xfrm>
          <a:prstGeom prst="rect">
            <a:avLst/>
          </a:prstGeom>
        </p:spPr>
      </p:pic>
    </p:spTree>
    <p:extLst>
      <p:ext uri="{BB962C8B-B14F-4D97-AF65-F5344CB8AC3E}">
        <p14:creationId xmlns:p14="http://schemas.microsoft.com/office/powerpoint/2010/main" val="310960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4552" y="137233"/>
            <a:ext cx="12775842" cy="6913950"/>
          </a:xfrm>
          <a:prstGeom prst="rect">
            <a:avLst/>
          </a:prstGeom>
        </p:spPr>
      </p:pic>
    </p:spTree>
    <p:extLst>
      <p:ext uri="{BB962C8B-B14F-4D97-AF65-F5344CB8AC3E}">
        <p14:creationId xmlns:p14="http://schemas.microsoft.com/office/powerpoint/2010/main" val="92697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2130" y="189121"/>
            <a:ext cx="13286704" cy="5091137"/>
          </a:xfrm>
          <a:prstGeom prst="rect">
            <a:avLst/>
          </a:prstGeom>
        </p:spPr>
        <p:txBody>
          <a:bodyPr wrap="square">
            <a:spAutoFit/>
          </a:bodyPr>
          <a:lstStyle/>
          <a:p>
            <a:pPr algn="r" rtl="1">
              <a:lnSpc>
                <a:spcPct val="115000"/>
              </a:lnSpc>
              <a:spcAft>
                <a:spcPts val="1000"/>
              </a:spcAft>
            </a:pPr>
            <a:r>
              <a:rPr lang="ar-EG" dirty="0">
                <a:solidFill>
                  <a:srgbClr val="FF0000"/>
                </a:solidFill>
                <a:latin typeface="Calibri" panose="020F0502020204030204" pitchFamily="34" charset="0"/>
                <a:ea typeface="Calibri" panose="020F0502020204030204" pitchFamily="34" charset="0"/>
              </a:rPr>
              <a:t>د-التشكيل :</a:t>
            </a:r>
            <a:endPar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يستخدم عندما نريد ان نعلم سلوكا مركبا يصعب تعلمه مرة واحدة و تتطلب هذه الطريقة تقسيم السلوك الي خطوات صغيرة و </a:t>
            </a:r>
            <a:r>
              <a:rPr lang="ar-EG" dirty="0" err="1">
                <a:latin typeface="Calibri" panose="020F0502020204030204" pitchFamily="34" charset="0"/>
                <a:ea typeface="Calibri" panose="020F0502020204030204" pitchFamily="34" charset="0"/>
              </a:rPr>
              <a:t>دعيم</a:t>
            </a:r>
            <a:r>
              <a:rPr lang="ar-EG" dirty="0">
                <a:latin typeface="Calibri" panose="020F0502020204030204" pitchFamily="34" charset="0"/>
                <a:ea typeface="Calibri" panose="020F0502020204030204" pitchFamily="34" charset="0"/>
              </a:rPr>
              <a:t> انجاز كل خطوة توصل الي الهدف النهائي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b="1" i="1" u="sng" dirty="0">
                <a:solidFill>
                  <a:srgbClr val="FF0000"/>
                </a:solidFill>
                <a:latin typeface="Calibri" panose="020F0502020204030204" pitchFamily="34" charset="0"/>
                <a:ea typeface="Calibri" panose="020F0502020204030204" pitchFamily="34" charset="0"/>
              </a:rPr>
              <a:t>3- نظرية التعلم الاجتماعي :</a:t>
            </a:r>
            <a:endParaRPr lang="en-US" sz="12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من اهم اسهامات </a:t>
            </a:r>
            <a:r>
              <a:rPr lang="ar-EG" dirty="0" err="1">
                <a:latin typeface="Calibri" panose="020F0502020204030204" pitchFamily="34" charset="0"/>
                <a:ea typeface="Calibri" panose="020F0502020204030204" pitchFamily="34" charset="0"/>
              </a:rPr>
              <a:t>باندورا</a:t>
            </a:r>
            <a:r>
              <a:rPr lang="ar-EG" dirty="0">
                <a:latin typeface="Calibri" panose="020F0502020204030204" pitchFamily="34" charset="0"/>
                <a:ea typeface="Calibri" panose="020F0502020204030204" pitchFamily="34" charset="0"/>
              </a:rPr>
              <a:t> في مجال العلاج السلوكي دراسته و تجاربه علي الأطفال التي حاول ان يبن فيها ان كثير من الجوانب المرضية من سلوك الأطفال تتكون بفعل القدوة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b="1" i="1" u="sng" dirty="0">
                <a:solidFill>
                  <a:srgbClr val="FF0000"/>
                </a:solidFill>
                <a:latin typeface="Calibri" panose="020F0502020204030204" pitchFamily="34" charset="0"/>
                <a:ea typeface="Calibri" panose="020F0502020204030204" pitchFamily="34" charset="0"/>
              </a:rPr>
              <a:t>4- نظرية التعلم المعرفي :</a:t>
            </a:r>
            <a:endParaRPr lang="en-US" sz="1200" b="1" i="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وتري ان الناس لا يتعلمون فقط من خلال القواعد </a:t>
            </a:r>
            <a:r>
              <a:rPr lang="ar-EG" dirty="0" err="1">
                <a:latin typeface="Calibri" panose="020F0502020204030204" pitchFamily="34" charset="0"/>
                <a:ea typeface="Calibri" panose="020F0502020204030204" pitchFamily="34" charset="0"/>
              </a:rPr>
              <a:t>التشريطية</a:t>
            </a:r>
            <a:r>
              <a:rPr lang="ar-EG" dirty="0">
                <a:latin typeface="Calibri" panose="020F0502020204030204" pitchFamily="34" charset="0"/>
                <a:ea typeface="Calibri" panose="020F0502020204030204" pitchFamily="34" charset="0"/>
              </a:rPr>
              <a:t> او التعلم الاجتماعي ، بل و أيضا من </a:t>
            </a:r>
            <a:r>
              <a:rPr lang="ar-EG" dirty="0" err="1">
                <a:latin typeface="Calibri" panose="020F0502020204030204" pitchFamily="34" charset="0"/>
                <a:ea typeface="Calibri" panose="020F0502020204030204" pitchFamily="34" charset="0"/>
              </a:rPr>
              <a:t>خالال</a:t>
            </a:r>
            <a:r>
              <a:rPr lang="ar-EG" dirty="0">
                <a:latin typeface="Calibri" panose="020F0502020204030204" pitchFamily="34" charset="0"/>
                <a:ea typeface="Calibri" panose="020F0502020204030204" pitchFamily="34" charset="0"/>
              </a:rPr>
              <a:t> التفكير في المواقف ز من خلال ادراكنا و تفسيرنا للحوادث</a:t>
            </a:r>
            <a:endParaRPr lang="en-US" sz="12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cs"/>
              <a:buAutoNum type="arabic1Minus"/>
            </a:pPr>
            <a:r>
              <a:rPr lang="ar-EG" dirty="0">
                <a:solidFill>
                  <a:srgbClr val="FF0000"/>
                </a:solidFill>
                <a:latin typeface="Calibri" panose="020F0502020204030204" pitchFamily="34" charset="0"/>
                <a:ea typeface="Calibri" panose="020F0502020204030204" pitchFamily="34" charset="0"/>
              </a:rPr>
              <a:t>الكفاءة او القصور المعرفي :</a:t>
            </a:r>
            <a:endPar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أي </a:t>
            </a:r>
            <a:r>
              <a:rPr lang="ar-EG" dirty="0" smtClean="0">
                <a:latin typeface="Calibri" panose="020F0502020204030204" pitchFamily="34" charset="0"/>
                <a:ea typeface="Calibri" panose="020F0502020204030204" pitchFamily="34" charset="0"/>
              </a:rPr>
              <a:t>المهارات </a:t>
            </a:r>
            <a:r>
              <a:rPr lang="ar-EG" dirty="0">
                <a:latin typeface="Calibri" panose="020F0502020204030204" pitchFamily="34" charset="0"/>
                <a:ea typeface="Calibri" panose="020F0502020204030204" pitchFamily="34" charset="0"/>
              </a:rPr>
              <a:t>و </a:t>
            </a:r>
            <a:r>
              <a:rPr lang="ar-EG" dirty="0" err="1">
                <a:latin typeface="Calibri" panose="020F0502020204030204" pitchFamily="34" charset="0"/>
                <a:ea typeface="Calibri" panose="020F0502020204030204" pitchFamily="34" charset="0"/>
              </a:rPr>
              <a:t>القدرا</a:t>
            </a:r>
            <a:r>
              <a:rPr lang="ar-EG" dirty="0">
                <a:latin typeface="Calibri" panose="020F0502020204030204" pitchFamily="34" charset="0"/>
                <a:ea typeface="Calibri" panose="020F0502020204030204" pitchFamily="34" charset="0"/>
              </a:rPr>
              <a:t> ت الخاصة و الذكاء فالشخص الذكي و المرن يتعلم بسرعة و بطريقة افضل من الشخص محدود المعرفة</a:t>
            </a:r>
            <a:endParaRPr lang="en-US" sz="12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cs"/>
              <a:buAutoNum type="arabic1Minus"/>
            </a:pPr>
            <a:r>
              <a:rPr lang="ar-EG" dirty="0">
                <a:solidFill>
                  <a:srgbClr val="FF0000"/>
                </a:solidFill>
                <a:latin typeface="Calibri" panose="020F0502020204030204" pitchFamily="34" charset="0"/>
                <a:ea typeface="Calibri" panose="020F0502020204030204" pitchFamily="34" charset="0"/>
              </a:rPr>
              <a:t>مفهوم الذات:</a:t>
            </a:r>
            <a:endPar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r>
              <a:rPr lang="ar-EG" dirty="0">
                <a:latin typeface="Calibri" panose="020F0502020204030204" pitchFamily="34" charset="0"/>
                <a:ea typeface="Calibri" panose="020F0502020204030204" pitchFamily="34" charset="0"/>
              </a:rPr>
              <a:t>أي ما نحمله من </a:t>
            </a:r>
            <a:r>
              <a:rPr lang="ar-EG" dirty="0" err="1">
                <a:latin typeface="Calibri" panose="020F0502020204030204" pitchFamily="34" charset="0"/>
                <a:ea typeface="Calibri" panose="020F0502020204030204" pitchFamily="34" charset="0"/>
              </a:rPr>
              <a:t>اعقادات</a:t>
            </a:r>
            <a:r>
              <a:rPr lang="ar-EG" dirty="0">
                <a:latin typeface="Calibri" panose="020F0502020204030204" pitchFamily="34" charset="0"/>
                <a:ea typeface="Calibri" panose="020F0502020204030204" pitchFamily="34" charset="0"/>
              </a:rPr>
              <a:t> خاصة عن امكاناتنا الشخصية و قدراتنا فالطفل الذي لديه مفهوم عن نفسه انه اقل كفاءة من غيره او انه غير محبوب عادة ما سيتبني جوانب من السلوك المرضي " كالقلق و الاكتئاب"</a:t>
            </a:r>
            <a:endParaRPr lang="en-US" sz="1200" dirty="0">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spcBef>
                <a:spcPts val="0"/>
              </a:spcBef>
              <a:spcAft>
                <a:spcPts val="100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86570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7431" y="1533610"/>
            <a:ext cx="8126569" cy="3472233"/>
          </a:xfrm>
          <a:prstGeom prst="rect">
            <a:avLst/>
          </a:prstGeom>
        </p:spPr>
        <p:txBody>
          <a:bodyPr wrap="square">
            <a:spAutoFit/>
          </a:bodyPr>
          <a:lstStyle/>
          <a:p>
            <a:pPr marL="457200" lvl="0" algn="r" rtl="1">
              <a:lnSpc>
                <a:spcPct val="115000"/>
              </a:lnSpc>
              <a:spcAft>
                <a:spcPts val="1000"/>
              </a:spcAft>
            </a:pPr>
            <a:r>
              <a:rPr lang="ar-EG" dirty="0">
                <a:solidFill>
                  <a:srgbClr val="FF0000"/>
                </a:solidFill>
                <a:latin typeface="Calibri" panose="020F0502020204030204" pitchFamily="34" charset="0"/>
                <a:ea typeface="Calibri" panose="020F0502020204030204" pitchFamily="34" charset="0"/>
              </a:rPr>
              <a:t>ج- القيم و الاتجاهات :</a:t>
            </a:r>
            <a:endPar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lvl="0" algn="r" rtl="1">
              <a:lnSpc>
                <a:spcPct val="115000"/>
              </a:lnSpc>
              <a:spcAft>
                <a:spcPts val="1000"/>
              </a:spcAft>
            </a:pPr>
            <a:r>
              <a:rPr lang="ar-EG" dirty="0">
                <a:solidFill>
                  <a:prstClr val="black"/>
                </a:solidFill>
                <a:latin typeface="Calibri" panose="020F0502020204030204" pitchFamily="34" charset="0"/>
                <a:ea typeface="Calibri" panose="020F0502020204030204" pitchFamily="34" charset="0"/>
              </a:rPr>
              <a:t>ان افكارنا تجاه المواقف او الأشخاص اللذين نتفاعل معهم تؤثر في سلوكنا ، فالطفل الذي يعتقد ان الجاذبية الاجتماعية و تقبل الأطفال الاخرين له اهم لديه من النجاح الاكاديمي ،و لكن عندما يتعرض للرفض من الاخرين يشعر بالإحباط </a:t>
            </a:r>
            <a:endParaRPr lang="en-US" sz="12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457200" lvl="0" algn="r" rtl="1">
              <a:lnSpc>
                <a:spcPct val="115000"/>
              </a:lnSpc>
              <a:spcAft>
                <a:spcPts val="1000"/>
              </a:spcAft>
            </a:pPr>
            <a:r>
              <a:rPr lang="ar-EG" dirty="0">
                <a:solidFill>
                  <a:srgbClr val="FF0000"/>
                </a:solidFill>
                <a:latin typeface="Calibri" panose="020F0502020204030204" pitchFamily="34" charset="0"/>
                <a:ea typeface="Calibri" panose="020F0502020204030204" pitchFamily="34" charset="0"/>
              </a:rPr>
              <a:t>د-التوقعات :</a:t>
            </a:r>
            <a:endPar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lvl="0" algn="r" rtl="1">
              <a:lnSpc>
                <a:spcPct val="115000"/>
              </a:lnSpc>
              <a:spcAft>
                <a:spcPts val="1000"/>
              </a:spcAft>
            </a:pPr>
            <a:r>
              <a:rPr lang="ar-EG" dirty="0">
                <a:solidFill>
                  <a:prstClr val="black"/>
                </a:solidFill>
                <a:latin typeface="Calibri" panose="020F0502020204030204" pitchFamily="34" charset="0"/>
                <a:ea typeface="Calibri" panose="020F0502020204030204" pitchFamily="34" charset="0"/>
              </a:rPr>
              <a:t>التوقعات التي نتبناها عند التفاعل مع المواقف </a:t>
            </a:r>
            <a:r>
              <a:rPr lang="ar-EG" dirty="0" err="1">
                <a:solidFill>
                  <a:prstClr val="black"/>
                </a:solidFill>
                <a:latin typeface="Calibri" panose="020F0502020204030204" pitchFamily="34" charset="0"/>
                <a:ea typeface="Calibri" panose="020F0502020204030204" pitchFamily="34" charset="0"/>
              </a:rPr>
              <a:t>الخاجية</a:t>
            </a:r>
            <a:r>
              <a:rPr lang="ar-EG" dirty="0">
                <a:solidFill>
                  <a:prstClr val="black"/>
                </a:solidFill>
                <a:latin typeface="Calibri" panose="020F0502020204030204" pitchFamily="34" charset="0"/>
                <a:ea typeface="Calibri" panose="020F0502020204030204" pitchFamily="34" charset="0"/>
              </a:rPr>
              <a:t> تحدد نوع المشاعر التي نتبناها في هذه المواقف ، ان الكثير من الاضطرابات النفسية و </a:t>
            </a:r>
            <a:r>
              <a:rPr lang="ar-EG" dirty="0" err="1">
                <a:solidFill>
                  <a:prstClr val="black"/>
                </a:solidFill>
                <a:latin typeface="Calibri" panose="020F0502020204030204" pitchFamily="34" charset="0"/>
                <a:ea typeface="Calibri" panose="020F0502020204030204" pitchFamily="34" charset="0"/>
              </a:rPr>
              <a:t>العقليه</a:t>
            </a:r>
            <a:r>
              <a:rPr lang="ar-EG" dirty="0">
                <a:solidFill>
                  <a:prstClr val="black"/>
                </a:solidFill>
                <a:latin typeface="Calibri" panose="020F0502020204030204" pitchFamily="34" charset="0"/>
                <a:ea typeface="Calibri" panose="020F0502020204030204" pitchFamily="34" charset="0"/>
              </a:rPr>
              <a:t> تتكون بفعل توقعاتنا الا- عقلانية خلال التفاعلات المختلفة مع الاخرين </a:t>
            </a:r>
            <a:endParaRPr lang="en-US" sz="12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15000"/>
              </a:lnSpc>
              <a:spcAft>
                <a:spcPts val="1000"/>
              </a:spcAft>
            </a:pPr>
            <a:r>
              <a:rPr lang="en-US" dirty="0">
                <a:solidFill>
                  <a:prstClr val="black"/>
                </a:solidFill>
                <a:latin typeface="Arial" panose="020B0604020202020204" pitchFamily="34" charset="0"/>
                <a:ea typeface="Calibri" panose="020F050202020403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1473404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757004"/>
            <a:ext cx="6096000" cy="3343992"/>
          </a:xfrm>
          <a:prstGeom prst="rect">
            <a:avLst/>
          </a:prstGeom>
        </p:spPr>
        <p:txBody>
          <a:bodyPr>
            <a:spAutoFit/>
          </a:bodyPr>
          <a:lstStyle/>
          <a:p>
            <a:pPr marL="457200" lvl="0" algn="r" rtl="1">
              <a:lnSpc>
                <a:spcPct val="115000"/>
              </a:lnSpc>
              <a:spcAft>
                <a:spcPts val="1000"/>
              </a:spcAft>
            </a:pPr>
            <a:r>
              <a:rPr lang="ar-EG" dirty="0">
                <a:solidFill>
                  <a:srgbClr val="FF0000"/>
                </a:solidFill>
                <a:latin typeface="Calibri" panose="020F0502020204030204" pitchFamily="34" charset="0"/>
                <a:ea typeface="Calibri" panose="020F0502020204030204" pitchFamily="34" charset="0"/>
              </a:rPr>
              <a:t>ج- القيم و الاتجاهات :</a:t>
            </a:r>
            <a:endPar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lvl="0" algn="r" rtl="1">
              <a:lnSpc>
                <a:spcPct val="115000"/>
              </a:lnSpc>
              <a:spcAft>
                <a:spcPts val="1000"/>
              </a:spcAft>
            </a:pPr>
            <a:r>
              <a:rPr lang="ar-EG" dirty="0">
                <a:solidFill>
                  <a:prstClr val="black"/>
                </a:solidFill>
                <a:latin typeface="Calibri" panose="020F0502020204030204" pitchFamily="34" charset="0"/>
                <a:ea typeface="Calibri" panose="020F0502020204030204" pitchFamily="34" charset="0"/>
              </a:rPr>
              <a:t>ان افكارنا تجاه المواقف او الأشخاص اللذين نتفاعل معهم تؤثر في سلوكنا ، فالطفل الذي يعتقد ان الجاذبية الاجتماعية و تقبل الأطفال الاخرين له اهم لديه من النجاح الاكاديمي ،و لكن عندما يتعرض للرفض من الاخرين يشعر بالإحباط </a:t>
            </a:r>
            <a:endParaRPr lang="en-US" sz="12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457200" lvl="0" algn="r" rtl="1">
              <a:lnSpc>
                <a:spcPct val="115000"/>
              </a:lnSpc>
              <a:spcAft>
                <a:spcPts val="1000"/>
              </a:spcAft>
            </a:pPr>
            <a:r>
              <a:rPr lang="ar-EG" dirty="0">
                <a:solidFill>
                  <a:srgbClr val="FF0000"/>
                </a:solidFill>
                <a:latin typeface="Calibri" panose="020F0502020204030204" pitchFamily="34" charset="0"/>
                <a:ea typeface="Calibri" panose="020F0502020204030204" pitchFamily="34" charset="0"/>
              </a:rPr>
              <a:t>د-التوقعات :</a:t>
            </a:r>
            <a:endPar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457200" lvl="0" algn="r" rtl="1">
              <a:lnSpc>
                <a:spcPct val="115000"/>
              </a:lnSpc>
              <a:spcAft>
                <a:spcPts val="1000"/>
              </a:spcAft>
            </a:pPr>
            <a:r>
              <a:rPr lang="ar-EG" dirty="0">
                <a:solidFill>
                  <a:prstClr val="black"/>
                </a:solidFill>
                <a:latin typeface="Calibri" panose="020F0502020204030204" pitchFamily="34" charset="0"/>
                <a:ea typeface="Calibri" panose="020F0502020204030204" pitchFamily="34" charset="0"/>
              </a:rPr>
              <a:t>التوقعات التي نتبناها عند التفاعل مع المواقف </a:t>
            </a:r>
            <a:r>
              <a:rPr lang="ar-EG" dirty="0" err="1">
                <a:solidFill>
                  <a:prstClr val="black"/>
                </a:solidFill>
                <a:latin typeface="Calibri" panose="020F0502020204030204" pitchFamily="34" charset="0"/>
                <a:ea typeface="Calibri" panose="020F0502020204030204" pitchFamily="34" charset="0"/>
              </a:rPr>
              <a:t>الخاجية</a:t>
            </a:r>
            <a:r>
              <a:rPr lang="ar-EG" dirty="0">
                <a:solidFill>
                  <a:prstClr val="black"/>
                </a:solidFill>
                <a:latin typeface="Calibri" panose="020F0502020204030204" pitchFamily="34" charset="0"/>
                <a:ea typeface="Calibri" panose="020F0502020204030204" pitchFamily="34" charset="0"/>
              </a:rPr>
              <a:t> تحدد نوع المشاعر التي نتبناها في هذه المواقف ، ان الكثير من الاضطرابات النفسية و </a:t>
            </a:r>
            <a:r>
              <a:rPr lang="ar-EG" dirty="0" err="1">
                <a:solidFill>
                  <a:prstClr val="black"/>
                </a:solidFill>
                <a:latin typeface="Calibri" panose="020F0502020204030204" pitchFamily="34" charset="0"/>
                <a:ea typeface="Calibri" panose="020F0502020204030204" pitchFamily="34" charset="0"/>
              </a:rPr>
              <a:t>العقليه</a:t>
            </a:r>
            <a:r>
              <a:rPr lang="ar-EG" dirty="0">
                <a:solidFill>
                  <a:prstClr val="black"/>
                </a:solidFill>
                <a:latin typeface="Calibri" panose="020F0502020204030204" pitchFamily="34" charset="0"/>
                <a:ea typeface="Calibri" panose="020F0502020204030204" pitchFamily="34" charset="0"/>
              </a:rPr>
              <a:t> تتكون بفعل توقعاتنا الا- عقلانية خلال التفاعلات المختلفة مع الاخرين </a:t>
            </a:r>
            <a:endParaRPr lang="en-US" sz="12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67922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94705" y="1220369"/>
            <a:ext cx="10328856" cy="4600882"/>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7861" y="1535001"/>
            <a:ext cx="4286250" cy="4286250"/>
          </a:xfrm>
          <a:prstGeom prst="rect">
            <a:avLst/>
          </a:prstGeom>
        </p:spPr>
      </p:pic>
    </p:spTree>
    <p:extLst>
      <p:ext uri="{BB962C8B-B14F-4D97-AF65-F5344CB8AC3E}">
        <p14:creationId xmlns:p14="http://schemas.microsoft.com/office/powerpoint/2010/main" val="30548220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463</TotalTime>
  <Words>2349</Words>
  <Application>Microsoft Office PowerPoint</Application>
  <PresentationFormat>Widescreen</PresentationFormat>
  <Paragraphs>253</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Symbol</vt:lpstr>
      <vt:lpstr>Tw Cen MT</vt:lpstr>
      <vt:lpstr>Tw Cen MT Condensed</vt:lpstr>
      <vt:lpstr>Wingdings 3</vt:lpstr>
      <vt:lpstr>Integral</vt:lpstr>
      <vt:lpstr>تعديل السلوك  للعاديين و ذوي الاحتياجات الخاصة</vt:lpstr>
      <vt:lpstr>PowerPoint Presentation</vt:lpstr>
      <vt:lpstr>النظريات المفسرة للعلاج السلوكي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استراتيجيات تعديل السلوك                   </vt:lpstr>
      <vt:lpstr>PowerPoint Presentation</vt:lpstr>
      <vt:lpstr>PowerPoint Presentation</vt:lpstr>
      <vt:lpstr>PowerPoint Presentation</vt:lpstr>
      <vt:lpstr>PowerPoint Presentation</vt:lpstr>
      <vt:lpstr>PowerPoint Presentation</vt:lpstr>
      <vt:lpstr>بعض المشكلات السلوكية         </vt:lpstr>
      <vt:lpstr>PowerPoint Presentation</vt:lpstr>
      <vt:lpstr>أسباب العدوان: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تعديل السلوك  للعاديين و ذوي الاحتياجات الخاصة</dc:title>
  <dc:creator>Unicomp</dc:creator>
  <cp:lastModifiedBy>Unicomp</cp:lastModifiedBy>
  <cp:revision>21</cp:revision>
  <dcterms:created xsi:type="dcterms:W3CDTF">2015-12-10T19:35:14Z</dcterms:created>
  <dcterms:modified xsi:type="dcterms:W3CDTF">2015-12-11T23:55:45Z</dcterms:modified>
</cp:coreProperties>
</file>