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3309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543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9448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4908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36594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2082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9653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0309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2242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04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4967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3ACD8-F143-45F6-A745-3D749C4AE1C2}" type="datetimeFigureOut">
              <a:rPr lang="ar-EG" smtClean="0"/>
              <a:t>30/03/1435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3A8F3-BEAE-4F9D-9120-0ADA6602B1F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9149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Glossary of terms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en-US" dirty="0" err="1" smtClean="0"/>
              <a:t>Phoniatrics</a:t>
            </a:r>
            <a:r>
              <a:rPr lang="en-US" dirty="0" smtClean="0"/>
              <a:t> ( </a:t>
            </a:r>
            <a:r>
              <a:rPr lang="ar-EG" dirty="0" smtClean="0"/>
              <a:t>التخاطب</a:t>
            </a:r>
            <a:r>
              <a:rPr lang="en-US" dirty="0" smtClean="0"/>
              <a:t>)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68672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 smtClean="0"/>
              <a:t>Language disorders(</a:t>
            </a:r>
            <a:r>
              <a:rPr lang="ar-EG" sz="2800" dirty="0" smtClean="0"/>
              <a:t>أمراض اللغة</a:t>
            </a:r>
            <a:r>
              <a:rPr lang="en-US" sz="2800" dirty="0" smtClean="0"/>
              <a:t>)</a:t>
            </a:r>
            <a:endParaRPr lang="ar-E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4038600" cy="5976664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Delayed </a:t>
            </a:r>
            <a:r>
              <a:rPr lang="en-US" dirty="0" smtClean="0"/>
              <a:t>language development (DLD):</a:t>
            </a:r>
          </a:p>
          <a:p>
            <a:pPr lvl="1" algn="l" rtl="0"/>
            <a:r>
              <a:rPr lang="en-US" dirty="0" smtClean="0"/>
              <a:t>DLD</a:t>
            </a:r>
          </a:p>
          <a:p>
            <a:pPr lvl="1" algn="l" rtl="0"/>
            <a:r>
              <a:rPr lang="en-US" dirty="0" smtClean="0"/>
              <a:t>Specific language impairment (SLI)</a:t>
            </a:r>
          </a:p>
          <a:p>
            <a:pPr lvl="1" algn="l" rtl="0"/>
            <a:r>
              <a:rPr lang="en-US" dirty="0" smtClean="0"/>
              <a:t>Brain damaged </a:t>
            </a:r>
            <a:r>
              <a:rPr lang="en-US" dirty="0" err="1" smtClean="0"/>
              <a:t>motory</a:t>
            </a:r>
            <a:r>
              <a:rPr lang="en-US" dirty="0" smtClean="0"/>
              <a:t> handicapped BDMH</a:t>
            </a:r>
          </a:p>
          <a:p>
            <a:pPr lvl="1" algn="l" rtl="0"/>
            <a:r>
              <a:rPr lang="en-US" dirty="0" smtClean="0"/>
              <a:t>Autism spectrum disorders ASD</a:t>
            </a:r>
          </a:p>
          <a:p>
            <a:pPr lvl="1" algn="l" rtl="0"/>
            <a:r>
              <a:rPr lang="en-US" dirty="0" err="1" smtClean="0"/>
              <a:t>Sensorineural</a:t>
            </a:r>
            <a:r>
              <a:rPr lang="en-US" dirty="0" smtClean="0"/>
              <a:t> hearing loss SNHL</a:t>
            </a:r>
          </a:p>
          <a:p>
            <a:pPr lvl="1" algn="l" rtl="0"/>
            <a:r>
              <a:rPr lang="en-US" dirty="0" smtClean="0"/>
              <a:t>Environmental </a:t>
            </a:r>
            <a:r>
              <a:rPr lang="en-US" dirty="0" smtClean="0"/>
              <a:t>deprivation</a:t>
            </a:r>
          </a:p>
          <a:p>
            <a:pPr lvl="1" algn="l" rtl="0"/>
            <a:r>
              <a:rPr lang="en-US" dirty="0" smtClean="0"/>
              <a:t>Attention deficit hyperactivity disorders</a:t>
            </a:r>
            <a:endParaRPr lang="en-US" dirty="0" smtClean="0"/>
          </a:p>
          <a:p>
            <a:pPr lvl="1" algn="l" rtl="0"/>
            <a:endParaRPr lang="ar-E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48680"/>
            <a:ext cx="4038600" cy="6048672"/>
          </a:xfrm>
        </p:spPr>
        <p:txBody>
          <a:bodyPr>
            <a:normAutofit lnSpcReduction="10000"/>
          </a:bodyPr>
          <a:lstStyle/>
          <a:p>
            <a:r>
              <a:rPr lang="ar-EG" sz="5400" dirty="0" smtClean="0"/>
              <a:t>تأخر </a:t>
            </a:r>
            <a:r>
              <a:rPr lang="ar-EG" sz="5400" dirty="0" smtClean="0"/>
              <a:t>نمو اللغة</a:t>
            </a:r>
          </a:p>
          <a:p>
            <a:pPr lvl="1"/>
            <a:r>
              <a:rPr lang="ar-EG" dirty="0" smtClean="0"/>
              <a:t>تأخر نمو اللغة</a:t>
            </a:r>
          </a:p>
          <a:p>
            <a:pPr lvl="1"/>
            <a:r>
              <a:rPr lang="ar-EG" dirty="0" smtClean="0"/>
              <a:t>تأخر نمو اللغة النوعى</a:t>
            </a:r>
          </a:p>
          <a:p>
            <a:pPr marL="457200" lvl="1" indent="0">
              <a:buNone/>
            </a:pPr>
            <a:endParaRPr lang="ar-EG" dirty="0" smtClean="0"/>
          </a:p>
          <a:p>
            <a:pPr lvl="1"/>
            <a:r>
              <a:rPr lang="ar-EG" dirty="0" smtClean="0"/>
              <a:t>الشلل التوافقى</a:t>
            </a:r>
          </a:p>
          <a:p>
            <a:pPr marL="457200" lvl="1" indent="0">
              <a:buNone/>
            </a:pPr>
            <a:endParaRPr lang="ar-EG" dirty="0" smtClean="0"/>
          </a:p>
          <a:p>
            <a:pPr lvl="1"/>
            <a:r>
              <a:rPr lang="ar-EG" dirty="0" smtClean="0"/>
              <a:t>أمراض طيف التوحد</a:t>
            </a:r>
          </a:p>
          <a:p>
            <a:pPr marL="457200" lvl="1" indent="0">
              <a:buNone/>
            </a:pPr>
            <a:endParaRPr lang="ar-EG" dirty="0" smtClean="0"/>
          </a:p>
          <a:p>
            <a:pPr lvl="1"/>
            <a:r>
              <a:rPr lang="ar-EG" dirty="0" smtClean="0"/>
              <a:t>الضعف السمعى الحسى العصبى</a:t>
            </a:r>
          </a:p>
          <a:p>
            <a:pPr marL="457200" lvl="1" indent="0">
              <a:buNone/>
            </a:pPr>
            <a:endParaRPr lang="ar-EG" dirty="0" smtClean="0"/>
          </a:p>
          <a:p>
            <a:pPr lvl="1">
              <a:lnSpc>
                <a:spcPct val="110000"/>
              </a:lnSpc>
            </a:pPr>
            <a:r>
              <a:rPr lang="ar-EG" dirty="0" smtClean="0"/>
              <a:t>الحرمان </a:t>
            </a:r>
            <a:r>
              <a:rPr lang="ar-EG" dirty="0" smtClean="0"/>
              <a:t>البيئى</a:t>
            </a:r>
          </a:p>
          <a:p>
            <a:pPr lvl="1">
              <a:lnSpc>
                <a:spcPct val="110000"/>
              </a:lnSpc>
            </a:pPr>
            <a:r>
              <a:rPr lang="ar-EG" dirty="0" smtClean="0"/>
              <a:t>متلازمة فرط الحركة وضعف الإنتباه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14003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6632"/>
            <a:ext cx="4038600" cy="6624736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Pervasive developmental disorders</a:t>
            </a:r>
          </a:p>
          <a:p>
            <a:pPr algn="l" rtl="0"/>
            <a:r>
              <a:rPr lang="en-US" dirty="0" smtClean="0"/>
              <a:t>Autism</a:t>
            </a:r>
            <a:endParaRPr lang="en-US" dirty="0" smtClean="0"/>
          </a:p>
          <a:p>
            <a:pPr algn="l" rtl="0"/>
            <a:r>
              <a:rPr lang="en-US" dirty="0" smtClean="0"/>
              <a:t>Asperger syndrome</a:t>
            </a:r>
          </a:p>
          <a:p>
            <a:pPr algn="l" rtl="0"/>
            <a:r>
              <a:rPr lang="en-US" dirty="0" err="1" smtClean="0"/>
              <a:t>Rett’s</a:t>
            </a:r>
            <a:r>
              <a:rPr lang="en-US" dirty="0" smtClean="0"/>
              <a:t> syndrome</a:t>
            </a:r>
          </a:p>
          <a:p>
            <a:pPr algn="l" rtl="0"/>
            <a:r>
              <a:rPr lang="en-US" dirty="0" smtClean="0"/>
              <a:t>Childhood disintegrative disorder</a:t>
            </a:r>
          </a:p>
          <a:p>
            <a:pPr algn="l" rtl="0"/>
            <a:r>
              <a:rPr lang="en-US" sz="2400" dirty="0" smtClean="0"/>
              <a:t>Pervasive developmental disorders not otherwise </a:t>
            </a:r>
            <a:r>
              <a:rPr lang="en-US" sz="2400" dirty="0" smtClean="0"/>
              <a:t>specified (</a:t>
            </a:r>
            <a:r>
              <a:rPr lang="en-US" sz="2400" dirty="0" err="1" smtClean="0"/>
              <a:t>PDDnos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algn="l" rtl="0"/>
            <a:r>
              <a:rPr lang="en-US" sz="2400" dirty="0" smtClean="0"/>
              <a:t>Mental retardation MR</a:t>
            </a:r>
          </a:p>
          <a:p>
            <a:pPr lvl="1" algn="l" rtl="0"/>
            <a:r>
              <a:rPr lang="en-US" sz="2000" dirty="0" smtClean="0"/>
              <a:t>Mild (50-69)</a:t>
            </a:r>
          </a:p>
          <a:p>
            <a:pPr lvl="1" algn="l" rtl="0"/>
            <a:r>
              <a:rPr lang="en-US" sz="2000" dirty="0" smtClean="0"/>
              <a:t>Moderate (35-49)</a:t>
            </a:r>
          </a:p>
          <a:p>
            <a:pPr lvl="1" algn="l" rtl="0"/>
            <a:r>
              <a:rPr lang="en-US" sz="2000" dirty="0" smtClean="0"/>
              <a:t>Severe (20-34)</a:t>
            </a:r>
          </a:p>
          <a:p>
            <a:pPr lvl="1" algn="l" rtl="0"/>
            <a:r>
              <a:rPr lang="en-US" sz="2000" dirty="0" smtClean="0"/>
              <a:t>Profound (&lt; 20)</a:t>
            </a:r>
          </a:p>
          <a:p>
            <a:pPr algn="l" rtl="0"/>
            <a:r>
              <a:rPr lang="en-US" dirty="0" smtClean="0"/>
              <a:t>Below average mentality(70-90)</a:t>
            </a:r>
            <a:endParaRPr lang="ar-E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632"/>
            <a:ext cx="4038600" cy="6480720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اضطرابات النمو الشاملة</a:t>
            </a:r>
          </a:p>
          <a:p>
            <a:pPr marL="0" indent="0">
              <a:buNone/>
            </a:pPr>
            <a:endParaRPr lang="ar-EG" dirty="0" smtClean="0"/>
          </a:p>
          <a:p>
            <a:r>
              <a:rPr lang="ar-EG" dirty="0" smtClean="0"/>
              <a:t>التوحد</a:t>
            </a:r>
            <a:endParaRPr lang="ar-EG" dirty="0" smtClean="0"/>
          </a:p>
          <a:p>
            <a:r>
              <a:rPr lang="ar-EG" dirty="0" smtClean="0"/>
              <a:t>متلازمة أسبرجر</a:t>
            </a:r>
          </a:p>
          <a:p>
            <a:r>
              <a:rPr lang="ar-EG" dirty="0" smtClean="0"/>
              <a:t>متلازمة ريت</a:t>
            </a:r>
          </a:p>
          <a:p>
            <a:r>
              <a:rPr lang="ar-EG" dirty="0"/>
              <a:t> </a:t>
            </a:r>
            <a:r>
              <a:rPr lang="ar-EG" dirty="0" smtClean="0"/>
              <a:t>اضطرابات الطفولة التفككية أو التراجعية</a:t>
            </a:r>
          </a:p>
          <a:p>
            <a:pPr>
              <a:lnSpc>
                <a:spcPct val="120000"/>
              </a:lnSpc>
            </a:pPr>
            <a:r>
              <a:rPr lang="ar-EG" dirty="0" smtClean="0"/>
              <a:t>اضطرابات النمو الشاملة الغير محددة</a:t>
            </a:r>
            <a:r>
              <a:rPr lang="ar-EG" dirty="0" smtClean="0"/>
              <a:t>  </a:t>
            </a:r>
            <a:endParaRPr lang="ar-EG" dirty="0" smtClean="0"/>
          </a:p>
          <a:p>
            <a:r>
              <a:rPr lang="ar-EG" dirty="0" smtClean="0"/>
              <a:t>تأخر فكرى</a:t>
            </a:r>
          </a:p>
          <a:p>
            <a:pPr lvl="1"/>
            <a:r>
              <a:rPr lang="ar-EG" dirty="0" smtClean="0"/>
              <a:t>بسيط</a:t>
            </a:r>
          </a:p>
          <a:p>
            <a:pPr lvl="1"/>
            <a:r>
              <a:rPr lang="ar-EG" dirty="0" smtClean="0"/>
              <a:t>متوسط</a:t>
            </a:r>
          </a:p>
          <a:p>
            <a:pPr lvl="1"/>
            <a:r>
              <a:rPr lang="ar-EG" dirty="0" smtClean="0"/>
              <a:t>شديد</a:t>
            </a:r>
          </a:p>
          <a:p>
            <a:pPr lvl="1"/>
            <a:r>
              <a:rPr lang="ar-EG" dirty="0" smtClean="0"/>
              <a:t>عميق</a:t>
            </a:r>
          </a:p>
          <a:p>
            <a:r>
              <a:rPr lang="ar-EG" sz="3500" dirty="0" smtClean="0"/>
              <a:t>ذكاء أقل من الطبيعى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5179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54743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/>
              <a:t>Dysphasia (</a:t>
            </a:r>
            <a:r>
              <a:rPr lang="ar-EG" sz="3200" dirty="0" smtClean="0"/>
              <a:t>العى</a:t>
            </a:r>
            <a:r>
              <a:rPr lang="en-US" sz="3200" dirty="0" smtClean="0"/>
              <a:t>)</a:t>
            </a:r>
            <a:endParaRPr lang="ar-E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Expressive dysphasia</a:t>
            </a:r>
          </a:p>
          <a:p>
            <a:pPr algn="l" rtl="0"/>
            <a:r>
              <a:rPr lang="en-US" dirty="0" smtClean="0"/>
              <a:t>Receptive dysphasia</a:t>
            </a:r>
          </a:p>
          <a:p>
            <a:pPr algn="l" rtl="0"/>
            <a:r>
              <a:rPr lang="en-US" dirty="0" smtClean="0"/>
              <a:t>Mixed receptive expressive</a:t>
            </a:r>
          </a:p>
          <a:p>
            <a:pPr algn="l" rtl="0"/>
            <a:r>
              <a:rPr lang="en-US" dirty="0" smtClean="0"/>
              <a:t>Global dysphasia </a:t>
            </a:r>
          </a:p>
          <a:p>
            <a:pPr algn="l" rtl="0"/>
            <a:r>
              <a:rPr lang="en-US" dirty="0" err="1" smtClean="0"/>
              <a:t>Agnosia</a:t>
            </a:r>
            <a:endParaRPr lang="en-US" dirty="0" smtClean="0"/>
          </a:p>
          <a:p>
            <a:pPr algn="l" rtl="0"/>
            <a:r>
              <a:rPr lang="en-US" dirty="0" smtClean="0"/>
              <a:t>Apraxia </a:t>
            </a:r>
            <a:endParaRPr lang="ar-E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ar-EG" dirty="0" smtClean="0"/>
              <a:t>عى تعبيرى</a:t>
            </a:r>
          </a:p>
          <a:p>
            <a:r>
              <a:rPr lang="ar-EG" dirty="0" smtClean="0"/>
              <a:t>عى استقبالى</a:t>
            </a:r>
          </a:p>
          <a:p>
            <a:r>
              <a:rPr lang="ar-EG" dirty="0" smtClean="0"/>
              <a:t>عى مختلط استقبالى تعبيرى</a:t>
            </a:r>
          </a:p>
          <a:p>
            <a:endParaRPr lang="ar-EG" dirty="0"/>
          </a:p>
          <a:p>
            <a:r>
              <a:rPr lang="ar-EG" dirty="0" smtClean="0"/>
              <a:t>عى شامل</a:t>
            </a:r>
          </a:p>
          <a:p>
            <a:r>
              <a:rPr lang="ar-EG" dirty="0" smtClean="0"/>
              <a:t>العمه</a:t>
            </a:r>
          </a:p>
          <a:p>
            <a:r>
              <a:rPr lang="ar-EG" dirty="0" smtClean="0"/>
              <a:t>الأفرقسية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165412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/>
              <a:t>Learning disabilities (</a:t>
            </a:r>
            <a:r>
              <a:rPr lang="ar-EG" sz="3200" dirty="0" smtClean="0"/>
              <a:t>صعوبات التعلم</a:t>
            </a:r>
            <a:r>
              <a:rPr lang="en-US" sz="3200" dirty="0" smtClean="0"/>
              <a:t>)</a:t>
            </a:r>
            <a:endParaRPr lang="ar-E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4038600" cy="5760640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Language based learning disability</a:t>
            </a:r>
          </a:p>
          <a:p>
            <a:pPr lvl="1" algn="l" rtl="0"/>
            <a:r>
              <a:rPr lang="en-US" dirty="0" smtClean="0"/>
              <a:t>Lower order processing disorders</a:t>
            </a:r>
          </a:p>
          <a:p>
            <a:pPr lvl="2" algn="l" rtl="0"/>
            <a:r>
              <a:rPr lang="en-US" dirty="0" smtClean="0"/>
              <a:t>Phonological awareness</a:t>
            </a:r>
          </a:p>
          <a:p>
            <a:pPr lvl="3" algn="l" rtl="0"/>
            <a:r>
              <a:rPr lang="en-US" dirty="0" smtClean="0"/>
              <a:t>Segmenting </a:t>
            </a:r>
          </a:p>
          <a:p>
            <a:pPr lvl="3" algn="l" rtl="0"/>
            <a:r>
              <a:rPr lang="en-US" dirty="0" smtClean="0"/>
              <a:t>Rhyming</a:t>
            </a:r>
          </a:p>
          <a:p>
            <a:pPr lvl="3" algn="l" rtl="0"/>
            <a:r>
              <a:rPr lang="en-US" dirty="0" smtClean="0"/>
              <a:t>Blending</a:t>
            </a:r>
          </a:p>
          <a:p>
            <a:pPr lvl="3" algn="l" rtl="0"/>
            <a:r>
              <a:rPr lang="en-US" dirty="0" smtClean="0"/>
              <a:t>Phoneme grapheme correspondence</a:t>
            </a:r>
          </a:p>
          <a:p>
            <a:pPr lvl="2" algn="l" rtl="0"/>
            <a:r>
              <a:rPr lang="en-US" dirty="0" smtClean="0"/>
              <a:t>Sound production</a:t>
            </a:r>
          </a:p>
          <a:p>
            <a:pPr lvl="1" algn="l" rtl="0"/>
            <a:r>
              <a:rPr lang="en-US" dirty="0" smtClean="0"/>
              <a:t>Higher order processing disorders</a:t>
            </a:r>
          </a:p>
          <a:p>
            <a:pPr lvl="2" algn="l" rtl="0"/>
            <a:r>
              <a:rPr lang="en-US" dirty="0" smtClean="0"/>
              <a:t>Word finding difficulty</a:t>
            </a:r>
          </a:p>
          <a:p>
            <a:pPr lvl="2" algn="l" rtl="0"/>
            <a:r>
              <a:rPr lang="en-US" dirty="0" smtClean="0"/>
              <a:t>Semantic disorder</a:t>
            </a:r>
          </a:p>
          <a:p>
            <a:pPr lvl="2" algn="l" rtl="0"/>
            <a:r>
              <a:rPr lang="en-US" dirty="0" smtClean="0"/>
              <a:t>Syntactic disorder</a:t>
            </a:r>
          </a:p>
          <a:p>
            <a:pPr algn="l" rtl="0"/>
            <a:r>
              <a:rPr lang="en-US" dirty="0" smtClean="0"/>
              <a:t>dyslexia</a:t>
            </a:r>
            <a:endParaRPr lang="ar-E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38600" cy="5217443"/>
          </a:xfrm>
        </p:spPr>
        <p:txBody>
          <a:bodyPr>
            <a:normAutofit fontScale="92500" lnSpcReduction="20000"/>
          </a:bodyPr>
          <a:lstStyle/>
          <a:p>
            <a:r>
              <a:rPr lang="ar-EG" dirty="0" smtClean="0"/>
              <a:t>صعوبات التعلم ذات الخلفية اللغوية</a:t>
            </a:r>
          </a:p>
          <a:p>
            <a:pPr lvl="1"/>
            <a:r>
              <a:rPr lang="ar-EG" sz="2600" dirty="0" smtClean="0"/>
              <a:t>مشاكل العمليات المركزية السفلى</a:t>
            </a:r>
          </a:p>
          <a:p>
            <a:pPr lvl="2"/>
            <a:r>
              <a:rPr lang="ar-EG" sz="1900" dirty="0" smtClean="0"/>
              <a:t>مشاكل الوعى اللفظى</a:t>
            </a:r>
          </a:p>
          <a:p>
            <a:pPr lvl="3"/>
            <a:r>
              <a:rPr lang="ar-EG" sz="1900" dirty="0" smtClean="0"/>
              <a:t>التقسيم</a:t>
            </a:r>
          </a:p>
          <a:p>
            <a:pPr lvl="3"/>
            <a:r>
              <a:rPr lang="ar-EG" sz="1900" dirty="0" smtClean="0"/>
              <a:t>التنغيم</a:t>
            </a:r>
          </a:p>
          <a:p>
            <a:pPr lvl="3"/>
            <a:r>
              <a:rPr lang="ar-EG" sz="1900" dirty="0" smtClean="0"/>
              <a:t>الإدماج</a:t>
            </a:r>
          </a:p>
          <a:p>
            <a:pPr lvl="3"/>
            <a:r>
              <a:rPr lang="ar-EG" sz="1900" dirty="0" smtClean="0"/>
              <a:t>معرفة الحروف الأبجدية وما يقابلها من أصوات</a:t>
            </a:r>
          </a:p>
          <a:p>
            <a:pPr lvl="2"/>
            <a:r>
              <a:rPr lang="ar-EG" sz="1900" dirty="0" smtClean="0"/>
              <a:t>مشاكل فى الإخراج الصوتى</a:t>
            </a:r>
          </a:p>
          <a:p>
            <a:pPr lvl="1"/>
            <a:r>
              <a:rPr lang="ar-EG" sz="2600" dirty="0" smtClean="0"/>
              <a:t>مشاكل العمليات المركزية العليا</a:t>
            </a:r>
          </a:p>
          <a:p>
            <a:pPr lvl="2"/>
            <a:r>
              <a:rPr lang="ar-EG" sz="2200" dirty="0" smtClean="0"/>
              <a:t>صعوبة إيجاد الكلمة</a:t>
            </a:r>
          </a:p>
          <a:p>
            <a:pPr lvl="2"/>
            <a:r>
              <a:rPr lang="ar-EG" sz="2200" dirty="0" smtClean="0"/>
              <a:t>مشاكل فى المضمون</a:t>
            </a:r>
          </a:p>
          <a:p>
            <a:pPr lvl="2"/>
            <a:r>
              <a:rPr lang="ar-EG" sz="2200" dirty="0" smtClean="0"/>
              <a:t>مشاكل فى السياق</a:t>
            </a:r>
          </a:p>
          <a:p>
            <a:r>
              <a:rPr lang="ar-EG" dirty="0" smtClean="0"/>
              <a:t>صعوبة القراءة</a:t>
            </a:r>
          </a:p>
          <a:p>
            <a:pPr lvl="2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078532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/>
              <a:t>Speech disorders (</a:t>
            </a:r>
            <a:r>
              <a:rPr lang="ar-EG" sz="2800" dirty="0" smtClean="0"/>
              <a:t>أمراض الكلام</a:t>
            </a:r>
            <a:r>
              <a:rPr lang="en-US" sz="2800" dirty="0" smtClean="0"/>
              <a:t>)</a:t>
            </a:r>
            <a:endParaRPr lang="ar-E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4038600" cy="5832648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Fluency disorders:</a:t>
            </a:r>
          </a:p>
          <a:p>
            <a:pPr lvl="1" algn="l" rtl="0"/>
            <a:r>
              <a:rPr lang="en-US" dirty="0" smtClean="0"/>
              <a:t>Stuttering</a:t>
            </a:r>
          </a:p>
          <a:p>
            <a:pPr lvl="1" algn="l" rtl="0"/>
            <a:r>
              <a:rPr lang="en-US" dirty="0" smtClean="0"/>
              <a:t>Cluttering</a:t>
            </a:r>
          </a:p>
          <a:p>
            <a:pPr algn="l" rtl="0"/>
            <a:r>
              <a:rPr lang="en-US" dirty="0" smtClean="0"/>
              <a:t>Nasality</a:t>
            </a:r>
          </a:p>
          <a:p>
            <a:pPr algn="l" rtl="0"/>
            <a:r>
              <a:rPr lang="en-US" dirty="0" err="1" smtClean="0"/>
              <a:t>Dyslalia</a:t>
            </a:r>
            <a:endParaRPr lang="en-US" dirty="0" smtClean="0"/>
          </a:p>
          <a:p>
            <a:pPr algn="l" rtl="0"/>
            <a:r>
              <a:rPr lang="en-US" dirty="0" smtClean="0"/>
              <a:t>Motor speech disorders</a:t>
            </a:r>
          </a:p>
          <a:p>
            <a:pPr lvl="1" algn="l" rtl="0"/>
            <a:r>
              <a:rPr lang="en-US" dirty="0" smtClean="0"/>
              <a:t>Apraxia</a:t>
            </a:r>
          </a:p>
          <a:p>
            <a:pPr lvl="1" algn="l" rtl="0"/>
            <a:r>
              <a:rPr lang="en-US" dirty="0" smtClean="0"/>
              <a:t>Dysarthria</a:t>
            </a:r>
          </a:p>
          <a:p>
            <a:pPr lvl="2" algn="l" rtl="0"/>
            <a:r>
              <a:rPr lang="en-US" dirty="0" smtClean="0"/>
              <a:t>Spastic (</a:t>
            </a:r>
            <a:r>
              <a:rPr lang="en-US" dirty="0" err="1" smtClean="0"/>
              <a:t>suprabulbar</a:t>
            </a:r>
            <a:r>
              <a:rPr lang="en-US" dirty="0" smtClean="0"/>
              <a:t>)</a:t>
            </a:r>
          </a:p>
          <a:p>
            <a:pPr lvl="2" algn="l" rtl="0"/>
            <a:r>
              <a:rPr lang="en-US" dirty="0" smtClean="0"/>
              <a:t>Flaccid (bulbar)</a:t>
            </a:r>
          </a:p>
          <a:p>
            <a:pPr lvl="2" algn="l" rtl="0"/>
            <a:r>
              <a:rPr lang="en-US" dirty="0" smtClean="0"/>
              <a:t>Ataxic</a:t>
            </a:r>
          </a:p>
          <a:p>
            <a:pPr lvl="2" algn="l" rtl="0"/>
            <a:r>
              <a:rPr lang="en-US" dirty="0" err="1" smtClean="0"/>
              <a:t>Dyskinetic</a:t>
            </a:r>
            <a:endParaRPr lang="en-US" dirty="0" smtClean="0"/>
          </a:p>
          <a:p>
            <a:pPr lvl="3" algn="l" rtl="0"/>
            <a:r>
              <a:rPr lang="en-US" dirty="0" smtClean="0"/>
              <a:t>Hyperkinetic (chorea-</a:t>
            </a:r>
            <a:r>
              <a:rPr lang="en-US" dirty="0" err="1" smtClean="0"/>
              <a:t>athetosis</a:t>
            </a:r>
            <a:r>
              <a:rPr lang="en-US" dirty="0" smtClean="0"/>
              <a:t>)</a:t>
            </a:r>
          </a:p>
          <a:p>
            <a:pPr lvl="3" algn="l" rtl="0"/>
            <a:r>
              <a:rPr lang="en-US" dirty="0" smtClean="0"/>
              <a:t>Hypokinetic (</a:t>
            </a:r>
            <a:r>
              <a:rPr lang="en-US" dirty="0" err="1" smtClean="0"/>
              <a:t>parkinson’s</a:t>
            </a:r>
            <a:r>
              <a:rPr lang="en-US" dirty="0" smtClean="0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038600" cy="6336704"/>
          </a:xfrm>
        </p:spPr>
        <p:txBody>
          <a:bodyPr>
            <a:normAutofit fontScale="92500"/>
          </a:bodyPr>
          <a:lstStyle/>
          <a:p>
            <a:r>
              <a:rPr lang="ar-EG" dirty="0" smtClean="0"/>
              <a:t>أمراض الطلاقة:</a:t>
            </a:r>
          </a:p>
          <a:p>
            <a:pPr lvl="1"/>
            <a:r>
              <a:rPr lang="ar-EG" dirty="0" smtClean="0"/>
              <a:t>التلعثم</a:t>
            </a:r>
          </a:p>
          <a:p>
            <a:pPr lvl="1"/>
            <a:r>
              <a:rPr lang="ar-EG" dirty="0" smtClean="0"/>
              <a:t>تدافع الكلام</a:t>
            </a:r>
          </a:p>
          <a:p>
            <a:r>
              <a:rPr lang="ar-EG" dirty="0" smtClean="0"/>
              <a:t>الخنف</a:t>
            </a:r>
          </a:p>
          <a:p>
            <a:r>
              <a:rPr lang="ar-EG" dirty="0" smtClean="0"/>
              <a:t>اللثغة</a:t>
            </a:r>
          </a:p>
          <a:p>
            <a:r>
              <a:rPr lang="ar-EG" dirty="0" smtClean="0"/>
              <a:t>أمراض الكلام الحركية:</a:t>
            </a:r>
          </a:p>
          <a:p>
            <a:pPr lvl="1"/>
            <a:r>
              <a:rPr lang="ar-EG" dirty="0" smtClean="0"/>
              <a:t>الأفرقسية</a:t>
            </a:r>
          </a:p>
          <a:p>
            <a:pPr lvl="1"/>
            <a:r>
              <a:rPr lang="ar-EG" dirty="0" smtClean="0"/>
              <a:t>الحبسة الكلامية</a:t>
            </a:r>
          </a:p>
          <a:p>
            <a:pPr lvl="2"/>
            <a:r>
              <a:rPr lang="ar-EG" dirty="0" smtClean="0"/>
              <a:t>التشنجية</a:t>
            </a:r>
          </a:p>
          <a:p>
            <a:pPr lvl="2"/>
            <a:r>
              <a:rPr lang="ar-EG" dirty="0" smtClean="0"/>
              <a:t>الرخوية</a:t>
            </a:r>
          </a:p>
          <a:p>
            <a:pPr lvl="2"/>
            <a:r>
              <a:rPr lang="ar-EG" dirty="0" smtClean="0"/>
              <a:t>الرنحية</a:t>
            </a:r>
          </a:p>
          <a:p>
            <a:pPr lvl="2"/>
            <a:r>
              <a:rPr lang="ar-EG" dirty="0" smtClean="0"/>
              <a:t>الحركية</a:t>
            </a:r>
          </a:p>
          <a:p>
            <a:pPr lvl="3"/>
            <a:r>
              <a:rPr lang="ar-EG" dirty="0" smtClean="0"/>
              <a:t>الفرط حركية</a:t>
            </a:r>
          </a:p>
          <a:p>
            <a:pPr lvl="3"/>
            <a:endParaRPr lang="ar-EG" dirty="0" smtClean="0"/>
          </a:p>
          <a:p>
            <a:pPr lvl="3"/>
            <a:r>
              <a:rPr lang="ar-EG" dirty="0" smtClean="0"/>
              <a:t>الهبط حركية(الشلل الرعاش)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814048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/>
              <a:t>Voice disorders (</a:t>
            </a:r>
            <a:r>
              <a:rPr lang="ar-EG" sz="3200" dirty="0" smtClean="0"/>
              <a:t>أمراض الصوت</a:t>
            </a:r>
            <a:r>
              <a:rPr lang="en-US" sz="3200" dirty="0" smtClean="0"/>
              <a:t>)</a:t>
            </a:r>
            <a:endParaRPr lang="ar-E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573216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Organic voice disorders</a:t>
            </a:r>
          </a:p>
          <a:p>
            <a:pPr algn="l" rtl="0"/>
            <a:r>
              <a:rPr lang="en-US" sz="2400" dirty="0" smtClean="0"/>
              <a:t>Functional voice disorders</a:t>
            </a:r>
          </a:p>
          <a:p>
            <a:pPr algn="l" rtl="0"/>
            <a:r>
              <a:rPr lang="en-US" sz="2400" dirty="0" smtClean="0"/>
              <a:t>Minimal associated pathological lesions:</a:t>
            </a:r>
          </a:p>
          <a:p>
            <a:pPr lvl="1" algn="l" rtl="0"/>
            <a:r>
              <a:rPr lang="en-US" sz="2000" dirty="0" smtClean="0"/>
              <a:t>Vocal fold nodules</a:t>
            </a:r>
          </a:p>
          <a:p>
            <a:pPr lvl="1" algn="l" rtl="0"/>
            <a:r>
              <a:rPr lang="en-US" sz="2000" dirty="0" smtClean="0"/>
              <a:t>Vocal fold polyp</a:t>
            </a:r>
          </a:p>
          <a:p>
            <a:pPr lvl="1" algn="l" rtl="0"/>
            <a:r>
              <a:rPr lang="en-US" sz="2000" dirty="0" smtClean="0"/>
              <a:t>Vocal fold cyst</a:t>
            </a:r>
          </a:p>
          <a:p>
            <a:pPr lvl="1" algn="l" rtl="0"/>
            <a:r>
              <a:rPr lang="en-US" sz="2000" dirty="0" err="1" smtClean="0"/>
              <a:t>Reink’s</a:t>
            </a:r>
            <a:r>
              <a:rPr lang="en-US" sz="2000" dirty="0" smtClean="0"/>
              <a:t> edema</a:t>
            </a:r>
          </a:p>
          <a:p>
            <a:pPr lvl="1" algn="l" rtl="0"/>
            <a:r>
              <a:rPr lang="en-US" sz="2000" dirty="0" err="1" smtClean="0"/>
              <a:t>Polypoidal</a:t>
            </a:r>
            <a:r>
              <a:rPr lang="en-US" sz="2000" dirty="0" smtClean="0"/>
              <a:t> degeneration</a:t>
            </a:r>
          </a:p>
          <a:p>
            <a:pPr lvl="1" algn="l" rtl="0"/>
            <a:r>
              <a:rPr lang="en-US" sz="2000" dirty="0" smtClean="0"/>
              <a:t>Contact granuloma</a:t>
            </a:r>
            <a:endParaRPr lang="ar-EG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5373216"/>
          </a:xfrm>
        </p:spPr>
        <p:txBody>
          <a:bodyPr/>
          <a:lstStyle/>
          <a:p>
            <a:r>
              <a:rPr lang="ar-EG" dirty="0" smtClean="0"/>
              <a:t>أمراض الصوت العضوية</a:t>
            </a:r>
          </a:p>
          <a:p>
            <a:r>
              <a:rPr lang="ar-EG" dirty="0" smtClean="0"/>
              <a:t>أمراض الصوت الوظيفية</a:t>
            </a:r>
          </a:p>
          <a:p>
            <a:r>
              <a:rPr lang="ar-EG" sz="2400" dirty="0" smtClean="0"/>
              <a:t>الأعطاب المرضية الطفيفة المصاحبة لبحوحة الصوت الوظيفية:</a:t>
            </a:r>
          </a:p>
          <a:p>
            <a:pPr lvl="1"/>
            <a:r>
              <a:rPr lang="ar-EG" sz="2000" dirty="0" smtClean="0"/>
              <a:t>حبيبات الثنايا الصوتية</a:t>
            </a:r>
          </a:p>
          <a:p>
            <a:pPr lvl="1"/>
            <a:r>
              <a:rPr lang="ar-EG" sz="2000" dirty="0" smtClean="0"/>
              <a:t>لحمية الثنايا الصوتية</a:t>
            </a:r>
          </a:p>
          <a:p>
            <a:pPr lvl="1"/>
            <a:r>
              <a:rPr lang="ar-EG" sz="2000" dirty="0" smtClean="0"/>
              <a:t>أكياس الثنايا الصوتية</a:t>
            </a:r>
          </a:p>
          <a:p>
            <a:pPr lvl="1"/>
            <a:r>
              <a:rPr lang="ar-EG" sz="2000" dirty="0" smtClean="0"/>
              <a:t>أوديما رينك</a:t>
            </a:r>
          </a:p>
          <a:p>
            <a:pPr lvl="1"/>
            <a:r>
              <a:rPr lang="ar-EG" sz="2000" dirty="0" smtClean="0"/>
              <a:t>التهدل اللحمى</a:t>
            </a:r>
          </a:p>
          <a:p>
            <a:pPr lvl="1"/>
            <a:r>
              <a:rPr lang="ar-EG" sz="2000" dirty="0" smtClean="0"/>
              <a:t>حبيبات التماس</a:t>
            </a:r>
            <a:endParaRPr lang="ar-EG" sz="2000" dirty="0"/>
          </a:p>
        </p:txBody>
      </p:sp>
    </p:spTree>
    <p:extLst>
      <p:ext uri="{BB962C8B-B14F-4D97-AF65-F5344CB8AC3E}">
        <p14:creationId xmlns:p14="http://schemas.microsoft.com/office/powerpoint/2010/main" val="150307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/>
              <a:t>Organic voice disorders:</a:t>
            </a:r>
            <a:endParaRPr lang="ar-E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5904656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Congenital anomalies:</a:t>
            </a:r>
          </a:p>
          <a:p>
            <a:pPr lvl="1" algn="l" rtl="0"/>
            <a:r>
              <a:rPr lang="en-US" dirty="0" err="1" smtClean="0"/>
              <a:t>Laryngomalacia</a:t>
            </a:r>
            <a:endParaRPr lang="en-US" dirty="0" smtClean="0"/>
          </a:p>
          <a:p>
            <a:pPr lvl="1" algn="l" rtl="0"/>
            <a:r>
              <a:rPr lang="en-US" dirty="0" smtClean="0"/>
              <a:t>Laryngeal web</a:t>
            </a:r>
          </a:p>
          <a:p>
            <a:pPr lvl="1" algn="l" rtl="0"/>
            <a:r>
              <a:rPr lang="en-US" dirty="0" smtClean="0"/>
              <a:t>Vocal fold fissure</a:t>
            </a:r>
          </a:p>
          <a:p>
            <a:pPr lvl="1" algn="l" rtl="0"/>
            <a:r>
              <a:rPr lang="en-US" dirty="0" smtClean="0"/>
              <a:t>Congenital </a:t>
            </a:r>
            <a:r>
              <a:rPr lang="en-US" dirty="0" err="1" smtClean="0"/>
              <a:t>laryngocele</a:t>
            </a:r>
            <a:endParaRPr lang="en-US" dirty="0" smtClean="0"/>
          </a:p>
          <a:p>
            <a:pPr algn="l" rtl="0"/>
            <a:r>
              <a:rPr lang="en-US" dirty="0" smtClean="0"/>
              <a:t>Acquired disorders:</a:t>
            </a:r>
          </a:p>
          <a:p>
            <a:pPr lvl="1" algn="l" rtl="0"/>
            <a:r>
              <a:rPr lang="en-US" dirty="0" smtClean="0"/>
              <a:t>Laryngeal trauma</a:t>
            </a:r>
          </a:p>
          <a:p>
            <a:pPr lvl="1" algn="l" rtl="0"/>
            <a:r>
              <a:rPr lang="en-US" dirty="0" smtClean="0"/>
              <a:t>Laryngitis</a:t>
            </a:r>
          </a:p>
          <a:p>
            <a:pPr lvl="1" algn="l" rtl="0"/>
            <a:r>
              <a:rPr lang="en-US" dirty="0" smtClean="0"/>
              <a:t>Laryngeal allergy</a:t>
            </a:r>
          </a:p>
          <a:p>
            <a:pPr lvl="1" algn="l" rtl="0"/>
            <a:r>
              <a:rPr lang="en-US" dirty="0" smtClean="0"/>
              <a:t>Laryngeal tumor</a:t>
            </a:r>
          </a:p>
          <a:p>
            <a:pPr lvl="1" algn="l" rtl="0"/>
            <a:r>
              <a:rPr lang="en-US" dirty="0" smtClean="0"/>
              <a:t>Neurological disorders</a:t>
            </a:r>
          </a:p>
          <a:p>
            <a:pPr lvl="1" algn="l" rtl="0"/>
            <a:r>
              <a:rPr lang="en-US" dirty="0" smtClean="0"/>
              <a:t>Endocrinal disorders</a:t>
            </a:r>
          </a:p>
          <a:p>
            <a:pPr lvl="1" algn="l" rtl="0"/>
            <a:r>
              <a:rPr lang="en-US" dirty="0" smtClean="0"/>
              <a:t>Iatrogenic </a:t>
            </a:r>
            <a:endParaRPr lang="ar-E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92696"/>
            <a:ext cx="4038600" cy="5976664"/>
          </a:xfrm>
        </p:spPr>
        <p:txBody>
          <a:bodyPr>
            <a:normAutofit/>
          </a:bodyPr>
          <a:lstStyle/>
          <a:p>
            <a:r>
              <a:rPr lang="ar-EG" dirty="0" smtClean="0"/>
              <a:t>عيوب خلقية:</a:t>
            </a:r>
          </a:p>
          <a:p>
            <a:pPr lvl="1"/>
            <a:r>
              <a:rPr lang="ar-EG" dirty="0" smtClean="0"/>
              <a:t>لين الحنجرة</a:t>
            </a:r>
          </a:p>
          <a:p>
            <a:pPr lvl="1"/>
            <a:r>
              <a:rPr lang="ar-EG" dirty="0" smtClean="0"/>
              <a:t>غشاء المزمار</a:t>
            </a:r>
          </a:p>
          <a:p>
            <a:pPr lvl="1"/>
            <a:r>
              <a:rPr lang="ar-EG" dirty="0" smtClean="0"/>
              <a:t>أخدود الثنايا الصوتية</a:t>
            </a:r>
          </a:p>
          <a:p>
            <a:pPr lvl="1"/>
            <a:r>
              <a:rPr lang="ar-EG" dirty="0" smtClean="0"/>
              <a:t>الكيس الحنجرى الخلقى</a:t>
            </a:r>
          </a:p>
          <a:p>
            <a:r>
              <a:rPr lang="ar-EG" dirty="0" smtClean="0"/>
              <a:t>أسباب مكتسبة:</a:t>
            </a:r>
          </a:p>
          <a:p>
            <a:pPr lvl="1"/>
            <a:r>
              <a:rPr lang="ar-EG" dirty="0" smtClean="0"/>
              <a:t>إصابة الحنجرة</a:t>
            </a:r>
          </a:p>
          <a:p>
            <a:pPr lvl="1"/>
            <a:r>
              <a:rPr lang="ar-EG" dirty="0" smtClean="0"/>
              <a:t>التهاب الحنجرة</a:t>
            </a:r>
          </a:p>
          <a:p>
            <a:pPr lvl="1"/>
            <a:r>
              <a:rPr lang="ar-EG" dirty="0" smtClean="0"/>
              <a:t>حساسية الحنجرة</a:t>
            </a:r>
          </a:p>
          <a:p>
            <a:pPr lvl="1"/>
            <a:r>
              <a:rPr lang="ar-EG" dirty="0" smtClean="0"/>
              <a:t>أورام الحنجرة</a:t>
            </a:r>
          </a:p>
          <a:p>
            <a:pPr lvl="1"/>
            <a:r>
              <a:rPr lang="ar-EG" dirty="0" smtClean="0"/>
              <a:t>اضطرابات عصبية</a:t>
            </a:r>
          </a:p>
          <a:p>
            <a:pPr lvl="1"/>
            <a:r>
              <a:rPr lang="ar-EG" dirty="0" smtClean="0"/>
              <a:t>اضطرابات الغدد الصماء</a:t>
            </a:r>
          </a:p>
          <a:p>
            <a:pPr lvl="1"/>
            <a:r>
              <a:rPr lang="ar-EG" dirty="0" smtClean="0"/>
              <a:t>ناتج عن الأدوية (الهرمونات)</a:t>
            </a:r>
          </a:p>
          <a:p>
            <a:pPr lvl="1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333556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/>
              <a:t>Functional voice disorders:</a:t>
            </a:r>
            <a:endParaRPr lang="ar-E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5361459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Chronic habitual childhood dysphonia.</a:t>
            </a:r>
          </a:p>
          <a:p>
            <a:pPr algn="l" rtl="0"/>
            <a:r>
              <a:rPr lang="en-US" sz="2400" dirty="0" smtClean="0"/>
              <a:t>Incomplete mutation</a:t>
            </a:r>
          </a:p>
          <a:p>
            <a:pPr algn="l" rtl="0"/>
            <a:r>
              <a:rPr lang="en-US" sz="2400" dirty="0" err="1" smtClean="0"/>
              <a:t>Phonasthenia</a:t>
            </a:r>
            <a:endParaRPr lang="en-US" sz="2400" dirty="0" smtClean="0"/>
          </a:p>
          <a:p>
            <a:pPr algn="l" rtl="0"/>
            <a:r>
              <a:rPr lang="en-US" sz="2400" dirty="0" err="1" smtClean="0"/>
              <a:t>Hyperfunctional</a:t>
            </a:r>
            <a:r>
              <a:rPr lang="en-US" sz="2400" dirty="0" smtClean="0"/>
              <a:t> dysphonia</a:t>
            </a:r>
          </a:p>
          <a:p>
            <a:pPr algn="l" rtl="0"/>
            <a:r>
              <a:rPr lang="en-US" sz="2400" dirty="0" err="1" smtClean="0"/>
              <a:t>Hypofunctional</a:t>
            </a:r>
            <a:r>
              <a:rPr lang="en-US" sz="2400" dirty="0" smtClean="0"/>
              <a:t> dysphonia</a:t>
            </a:r>
          </a:p>
          <a:p>
            <a:pPr algn="l" rtl="0"/>
            <a:r>
              <a:rPr lang="en-US" sz="2400" dirty="0" smtClean="0"/>
              <a:t>Ventricular dysphonia</a:t>
            </a:r>
          </a:p>
          <a:p>
            <a:pPr marL="0" indent="0" algn="l" rtl="0">
              <a:buNone/>
            </a:pPr>
            <a:endParaRPr lang="en-US" sz="2400" dirty="0" smtClean="0"/>
          </a:p>
          <a:p>
            <a:pPr algn="l" rtl="0"/>
            <a:r>
              <a:rPr lang="en-US" sz="2400" dirty="0" smtClean="0"/>
              <a:t>Habitual psychogenic </a:t>
            </a:r>
            <a:r>
              <a:rPr lang="en-US" sz="2400" dirty="0" err="1" smtClean="0"/>
              <a:t>aphonia</a:t>
            </a:r>
            <a:r>
              <a:rPr lang="en-US" sz="2400" dirty="0" smtClean="0"/>
              <a:t>.</a:t>
            </a:r>
            <a:endParaRPr lang="ar-EG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4704"/>
            <a:ext cx="4038600" cy="5361459"/>
          </a:xfrm>
        </p:spPr>
        <p:txBody>
          <a:bodyPr>
            <a:normAutofit/>
          </a:bodyPr>
          <a:lstStyle/>
          <a:p>
            <a:r>
              <a:rPr lang="ar-EG" sz="2400" dirty="0" smtClean="0"/>
              <a:t>بحوحة الصوت المزمنة عند الأطفال</a:t>
            </a:r>
          </a:p>
          <a:p>
            <a:pPr marL="0" indent="0">
              <a:buNone/>
            </a:pPr>
            <a:endParaRPr lang="ar-EG" sz="2400" dirty="0" smtClean="0"/>
          </a:p>
          <a:p>
            <a:r>
              <a:rPr lang="ar-EG" sz="2400" dirty="0" smtClean="0"/>
              <a:t>الطفرة الغير مكتملة</a:t>
            </a:r>
          </a:p>
          <a:p>
            <a:r>
              <a:rPr lang="ar-EG" sz="2400" dirty="0" smtClean="0"/>
              <a:t>الوهن الصوتى</a:t>
            </a:r>
          </a:p>
          <a:p>
            <a:r>
              <a:rPr lang="ar-EG" sz="2400" dirty="0" smtClean="0"/>
              <a:t>البحوحة الفوق وظيفية</a:t>
            </a:r>
          </a:p>
          <a:p>
            <a:r>
              <a:rPr lang="ar-EG" sz="2400" dirty="0" smtClean="0"/>
              <a:t>البحوحة التحت وظيفية</a:t>
            </a:r>
          </a:p>
          <a:p>
            <a:r>
              <a:rPr lang="ar-EG" sz="2400" dirty="0" smtClean="0"/>
              <a:t>بحوحة الصوت الناتجة عن استعمال الثنايا الصوتية الكاذبة</a:t>
            </a:r>
          </a:p>
          <a:p>
            <a:r>
              <a:rPr lang="ar-EG" sz="2400" dirty="0" smtClean="0"/>
              <a:t>بحوحة الصوت الوظيفية النفسية.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3784759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484</Words>
  <Application>Microsoft Office PowerPoint</Application>
  <PresentationFormat>On-screen Show (4:3)</PresentationFormat>
  <Paragraphs>182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Glossary of terms</vt:lpstr>
      <vt:lpstr>Language disorders(أمراض اللغة)</vt:lpstr>
      <vt:lpstr>PowerPoint Presentation</vt:lpstr>
      <vt:lpstr>Dysphasia (العى)</vt:lpstr>
      <vt:lpstr>Learning disabilities (صعوبات التعلم)</vt:lpstr>
      <vt:lpstr>Speech disorders (أمراض الكلام)</vt:lpstr>
      <vt:lpstr>Voice disorders (أمراض الصوت)</vt:lpstr>
      <vt:lpstr>Organic voice disorders:</vt:lpstr>
      <vt:lpstr>Functional voice disorders: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Glossary of terms</dc:title>
  <dc:creator>Dr. Mahmoud Zakaria El-Ganzouri</dc:creator>
  <cp:lastModifiedBy>Dr. Mahmoud Zakaria El-Ganzouri</cp:lastModifiedBy>
  <cp:revision>38</cp:revision>
  <dcterms:created xsi:type="dcterms:W3CDTF">2014-01-30T23:38:33Z</dcterms:created>
  <dcterms:modified xsi:type="dcterms:W3CDTF">2014-01-31T08:03:02Z</dcterms:modified>
</cp:coreProperties>
</file>