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70" d="100"/>
          <a:sy n="70" d="100"/>
        </p:scale>
        <p:origin x="-19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0594D0E-EEF7-4172-A90E-F5DBC488B8E5}" type="datetimeFigureOut">
              <a:rPr lang="ar-EG" smtClean="0"/>
              <a:t>01/07/1438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313330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0594D0E-EEF7-4172-A90E-F5DBC488B8E5}" type="datetimeFigureOut">
              <a:rPr lang="ar-EG" smtClean="0"/>
              <a:t>01/07/1438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45234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0594D0E-EEF7-4172-A90E-F5DBC488B8E5}" type="datetimeFigureOut">
              <a:rPr lang="ar-EG" smtClean="0"/>
              <a:t>01/07/1438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18330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0594D0E-EEF7-4172-A90E-F5DBC488B8E5}" type="datetimeFigureOut">
              <a:rPr lang="ar-EG" smtClean="0"/>
              <a:t>01/07/1438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13427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94D0E-EEF7-4172-A90E-F5DBC488B8E5}" type="datetimeFigureOut">
              <a:rPr lang="ar-EG" smtClean="0"/>
              <a:t>01/07/1438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48734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0594D0E-EEF7-4172-A90E-F5DBC488B8E5}" type="datetimeFigureOut">
              <a:rPr lang="ar-EG" smtClean="0"/>
              <a:t>01/07/1438</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118271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0594D0E-EEF7-4172-A90E-F5DBC488B8E5}" type="datetimeFigureOut">
              <a:rPr lang="ar-EG" smtClean="0"/>
              <a:t>01/07/1438</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68147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0594D0E-EEF7-4172-A90E-F5DBC488B8E5}" type="datetimeFigureOut">
              <a:rPr lang="ar-EG" smtClean="0"/>
              <a:t>01/07/1438</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422488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4D0E-EEF7-4172-A90E-F5DBC488B8E5}" type="datetimeFigureOut">
              <a:rPr lang="ar-EG" smtClean="0"/>
              <a:t>01/07/1438</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90283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94D0E-EEF7-4172-A90E-F5DBC488B8E5}" type="datetimeFigureOut">
              <a:rPr lang="ar-EG" smtClean="0"/>
              <a:t>01/07/1438</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63050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94D0E-EEF7-4172-A90E-F5DBC488B8E5}" type="datetimeFigureOut">
              <a:rPr lang="ar-EG" smtClean="0"/>
              <a:t>01/07/1438</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960459A-07AF-4D73-A6DE-538CA594DD49}" type="slidenum">
              <a:rPr lang="ar-EG" smtClean="0"/>
              <a:t>‹#›</a:t>
            </a:fld>
            <a:endParaRPr lang="ar-EG"/>
          </a:p>
        </p:txBody>
      </p:sp>
    </p:spTree>
    <p:extLst>
      <p:ext uri="{BB962C8B-B14F-4D97-AF65-F5344CB8AC3E}">
        <p14:creationId xmlns:p14="http://schemas.microsoft.com/office/powerpoint/2010/main" val="295719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594D0E-EEF7-4172-A90E-F5DBC488B8E5}" type="datetimeFigureOut">
              <a:rPr lang="ar-EG" smtClean="0"/>
              <a:t>01/07/1438</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60459A-07AF-4D73-A6DE-538CA594DD49}" type="slidenum">
              <a:rPr lang="ar-EG" smtClean="0"/>
              <a:t>‹#›</a:t>
            </a:fld>
            <a:endParaRPr lang="ar-EG"/>
          </a:p>
        </p:txBody>
      </p:sp>
    </p:spTree>
    <p:extLst>
      <p:ext uri="{BB962C8B-B14F-4D97-AF65-F5344CB8AC3E}">
        <p14:creationId xmlns:p14="http://schemas.microsoft.com/office/powerpoint/2010/main" val="279298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3264" y="260648"/>
            <a:ext cx="8677472" cy="5716016"/>
          </a:xfrm>
          <a:prstGeom prst="roundRect">
            <a:avLst/>
          </a:prstGeom>
          <a:solidFill>
            <a:schemeClr val="accent2">
              <a:lumMod val="50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EG" sz="3200" dirty="0">
              <a:ln w="18415" cmpd="sng">
                <a:solidFill>
                  <a:srgbClr val="FFFFFF"/>
                </a:solidFill>
                <a:prstDash val="solid"/>
              </a:ln>
              <a:solidFill>
                <a:schemeClr val="accent2">
                  <a:lumMod val="75000"/>
                </a:schemeClr>
              </a:solidFill>
              <a:effectLst>
                <a:glow rad="127000">
                  <a:schemeClr val="accent2">
                    <a:lumMod val="75000"/>
                  </a:schemeClr>
                </a:glow>
                <a:outerShdw blurRad="63500" dir="3600000" algn="tl" rotWithShape="0">
                  <a:srgbClr val="000000">
                    <a:alpha val="70000"/>
                  </a:srgbClr>
                </a:outerShdw>
              </a:effectLst>
            </a:endParaRPr>
          </a:p>
        </p:txBody>
      </p:sp>
      <p:sp>
        <p:nvSpPr>
          <p:cNvPr id="8" name="Rectangle 7"/>
          <p:cNvSpPr/>
          <p:nvPr/>
        </p:nvSpPr>
        <p:spPr>
          <a:xfrm>
            <a:off x="611561" y="3212977"/>
            <a:ext cx="7272808" cy="432047"/>
          </a:xfrm>
          <a:prstGeom prst="rect">
            <a:avLst/>
          </a:prstGeom>
          <a:noFill/>
          <a:scene3d>
            <a:camera prst="isometricOffAxis2Left"/>
            <a:lightRig rig="threePt" dir="t"/>
          </a:scene3d>
        </p:spPr>
        <p:txBody>
          <a:bodyPr wrap="none" lIns="91440" tIns="45720" rIns="91440" bIns="45720">
            <a:prstTxWarp prst="textArchUp">
              <a:avLst/>
            </a:prstTxWarp>
            <a:spAutoFit/>
          </a:bodyPr>
          <a:lstStyle/>
          <a:p>
            <a:pPr algn="ctr"/>
            <a:r>
              <a:rPr lang="ar-EG"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 دعاء عبد الله</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wn Ribbon 8"/>
          <p:cNvSpPr/>
          <p:nvPr/>
        </p:nvSpPr>
        <p:spPr>
          <a:xfrm>
            <a:off x="611561" y="548680"/>
            <a:ext cx="7848871" cy="1152128"/>
          </a:xfrm>
          <a:prstGeom prst="ribbon">
            <a:avLst/>
          </a:prstGeom>
          <a:solidFill>
            <a:schemeClr val="accent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EG" sz="5400" b="1" dirty="0" smtClean="0"/>
              <a:t>برنامج البورتاج</a:t>
            </a:r>
            <a:endParaRPr lang="ar-EG" sz="5400" b="1" dirty="0"/>
          </a:p>
        </p:txBody>
      </p:sp>
    </p:spTree>
    <p:extLst>
      <p:ext uri="{BB962C8B-B14F-4D97-AF65-F5344CB8AC3E}">
        <p14:creationId xmlns:p14="http://schemas.microsoft.com/office/powerpoint/2010/main" val="3136711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655676" y="404664"/>
            <a:ext cx="5688632" cy="1008112"/>
          </a:xfrm>
          <a:prstGeom prst="flowChartAlternateProcess">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rtlCol="1" anchor="ctr"/>
          <a:lstStyle/>
          <a:p>
            <a:r>
              <a:rPr lang="ar-EG" sz="4000" b="1" dirty="0" smtClean="0"/>
              <a:t>● </a:t>
            </a:r>
            <a:r>
              <a:rPr lang="ar-EG" sz="3600" b="1" dirty="0" smtClean="0"/>
              <a:t>مجال الرعاية الذاتية 104بند </a:t>
            </a:r>
            <a:endParaRPr lang="ar-EG" sz="3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4863256" cy="355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760" y="1819905"/>
            <a:ext cx="4065736" cy="343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562" y="5901032"/>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418587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655676" y="404664"/>
            <a:ext cx="5688632" cy="1008112"/>
          </a:xfrm>
          <a:prstGeom prst="flowChartAlternateProcess">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rtlCol="1" anchor="ctr"/>
          <a:lstStyle/>
          <a:p>
            <a:r>
              <a:rPr lang="ar-EG" sz="4000" b="1" dirty="0" smtClean="0"/>
              <a:t>● </a:t>
            </a:r>
            <a:r>
              <a:rPr lang="ar-EG" sz="3600" b="1" dirty="0" smtClean="0"/>
              <a:t>المجال الحركى 138 بند</a:t>
            </a:r>
            <a:endParaRPr lang="ar-EG" sz="3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44172"/>
            <a:ext cx="856895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562" y="5901032"/>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80406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619672" y="199859"/>
            <a:ext cx="5832647" cy="612648"/>
          </a:xfrm>
          <a:prstGeom prst="flowChartAlternateProcess">
            <a:avLst/>
          </a:prstGeom>
          <a:ln>
            <a:noFill/>
          </a:ln>
          <a:effectLst>
            <a:glow rad="63500">
              <a:schemeClr val="accent4">
                <a:satMod val="175000"/>
                <a:alpha val="40000"/>
              </a:schemeClr>
            </a:glow>
            <a:innerShdw blurRad="63500" dist="50800" dir="8100000">
              <a:prstClr val="black">
                <a:alpha val="50000"/>
              </a:prstClr>
            </a:innerShdw>
          </a:effectLst>
          <a:scene3d>
            <a:camera prst="perspectiveLeft"/>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r>
              <a:rPr lang="ar-SA" sz="3200" b="1" dirty="0"/>
              <a:t>الشروط التى يجب مراعتها </a:t>
            </a:r>
            <a:r>
              <a:rPr lang="ar-EG" sz="3200" b="1" dirty="0" smtClean="0"/>
              <a:t>لإدارة </a:t>
            </a:r>
            <a:r>
              <a:rPr lang="ar-SA" sz="3200" b="1" dirty="0" smtClean="0"/>
              <a:t>الجلس</a:t>
            </a:r>
            <a:r>
              <a:rPr lang="ar-EG" sz="3200" b="1" dirty="0" smtClean="0"/>
              <a:t>ة</a:t>
            </a:r>
            <a:r>
              <a:rPr lang="ar-SA" sz="3200" b="1" dirty="0" smtClean="0"/>
              <a:t> </a:t>
            </a:r>
            <a:endParaRPr lang="en-US" sz="3200" b="1" dirty="0"/>
          </a:p>
        </p:txBody>
      </p:sp>
      <p:sp>
        <p:nvSpPr>
          <p:cNvPr id="3" name="Flowchart: Alternate Process 2"/>
          <p:cNvSpPr/>
          <p:nvPr/>
        </p:nvSpPr>
        <p:spPr>
          <a:xfrm>
            <a:off x="234621" y="1268760"/>
            <a:ext cx="8568952" cy="5040560"/>
          </a:xfrm>
          <a:prstGeom prst="flowChartAlternateProcess">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r>
              <a:rPr lang="ar-EG" sz="3200" dirty="0" smtClean="0"/>
              <a:t>أولاً إصدار الأمر :</a:t>
            </a:r>
          </a:p>
          <a:p>
            <a:pPr marL="457200" indent="-457200">
              <a:buFont typeface="Arial" pitchFamily="34" charset="0"/>
              <a:buChar char="•"/>
            </a:pPr>
            <a:r>
              <a:rPr lang="ar-EG" sz="3200" dirty="0" smtClean="0"/>
              <a:t>الجلوس فى مستوى الطفل وأمامه بشكل موازى </a:t>
            </a:r>
          </a:p>
          <a:p>
            <a:pPr marL="457200" indent="-457200">
              <a:buFont typeface="Arial" pitchFamily="34" charset="0"/>
              <a:buChar char="•"/>
            </a:pPr>
            <a:r>
              <a:rPr lang="ar-EG" sz="3200" dirty="0" smtClean="0"/>
              <a:t>المكان يجب أن يكون خال من الضوضاء والمشتتات</a:t>
            </a:r>
          </a:p>
          <a:p>
            <a:pPr marL="457200" indent="-457200">
              <a:buFont typeface="Arial" pitchFamily="34" charset="0"/>
              <a:buChar char="•"/>
            </a:pPr>
            <a:r>
              <a:rPr lang="ar-EG" sz="3200" dirty="0" smtClean="0"/>
              <a:t>التأكد من انتباه الطفل لفظياً أو جسدياً </a:t>
            </a:r>
            <a:endParaRPr lang="ar-EG" sz="3200" dirty="0"/>
          </a:p>
          <a:p>
            <a:pPr marL="457200" indent="-457200">
              <a:buFont typeface="Arial" pitchFamily="34" charset="0"/>
              <a:buChar char="•"/>
            </a:pPr>
            <a:r>
              <a:rPr lang="en-US" sz="3200" dirty="0" smtClean="0"/>
              <a:t> </a:t>
            </a:r>
            <a:r>
              <a:rPr lang="ar-EG" sz="3200" dirty="0" smtClean="0"/>
              <a:t>استخدام كلمات بسيطة وواضحة والأمر واضح</a:t>
            </a:r>
          </a:p>
          <a:p>
            <a:pPr marL="457200" indent="-457200">
              <a:buFont typeface="Arial" pitchFamily="34" charset="0"/>
              <a:buChar char="•"/>
            </a:pPr>
            <a:r>
              <a:rPr lang="ar-EG" sz="3200" dirty="0" smtClean="0"/>
              <a:t>تعدد نبرة الصوت </a:t>
            </a:r>
          </a:p>
          <a:p>
            <a:pPr marL="457200" indent="-457200">
              <a:buFont typeface="Arial" pitchFamily="34" charset="0"/>
              <a:buChar char="•"/>
            </a:pPr>
            <a:r>
              <a:rPr lang="ar-EG" sz="3200" dirty="0" smtClean="0"/>
              <a:t>ليس من الضرورى تواصل الاخصائى بصريا مع الطفل أثناء إصدار الأمر الانتباه للشئ نفسه  </a:t>
            </a:r>
          </a:p>
          <a:p>
            <a:pPr marL="457200" indent="-457200">
              <a:buFont typeface="Arial" pitchFamily="34" charset="0"/>
              <a:buChar char="•"/>
            </a:pPr>
            <a:endParaRPr lang="ar-EG" sz="3200" dirty="0"/>
          </a:p>
        </p:txBody>
      </p:sp>
      <p:sp>
        <p:nvSpPr>
          <p:cNvPr id="4" name="Rectangle 3"/>
          <p:cNvSpPr/>
          <p:nvPr/>
        </p:nvSpPr>
        <p:spPr>
          <a:xfrm>
            <a:off x="450535" y="5343599"/>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89409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67544" y="1292520"/>
            <a:ext cx="8568952" cy="5304832"/>
          </a:xfrm>
          <a:prstGeom prst="flowChartAlternateProcess">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endParaRPr lang="ar-EG" sz="3200" dirty="0" smtClean="0"/>
          </a:p>
          <a:p>
            <a:endParaRPr lang="ar-EG" sz="3200" dirty="0"/>
          </a:p>
          <a:p>
            <a:r>
              <a:rPr lang="ar-EG" sz="3200" dirty="0" smtClean="0"/>
              <a:t>ثانياً الاستجابة :</a:t>
            </a:r>
          </a:p>
          <a:p>
            <a:pPr algn="just"/>
            <a:r>
              <a:rPr lang="ar-EG" sz="3200" dirty="0" smtClean="0"/>
              <a:t>    </a:t>
            </a:r>
          </a:p>
          <a:p>
            <a:pPr algn="just"/>
            <a:r>
              <a:rPr lang="ar-EG" sz="3200" dirty="0"/>
              <a:t> </a:t>
            </a:r>
            <a:r>
              <a:rPr lang="ar-EG" sz="3200" dirty="0" smtClean="0"/>
              <a:t>   </a:t>
            </a:r>
          </a:p>
          <a:p>
            <a:pPr algn="just"/>
            <a:endParaRPr lang="ar-EG" sz="3200" dirty="0"/>
          </a:p>
          <a:p>
            <a:pPr algn="just"/>
            <a:r>
              <a:rPr lang="ar-EG" sz="3200" dirty="0" smtClean="0"/>
              <a:t>    بعد إصدار الأمر ينتظر الاخصائى من 3 : 5 ثوانى للاستيعاب وترجمة الأمر لدى الطفل والمتوقع من الطفل استجابات متعددة :</a:t>
            </a:r>
          </a:p>
          <a:p>
            <a:pPr algn="just"/>
            <a:r>
              <a:rPr lang="ar-EG" sz="3200" dirty="0" smtClean="0"/>
              <a:t>- أن يجيب اجابات صحيحة </a:t>
            </a:r>
          </a:p>
          <a:p>
            <a:pPr algn="just"/>
            <a:r>
              <a:rPr lang="ar-EG" sz="3200" dirty="0" smtClean="0"/>
              <a:t>- أن يجيب اجابات خاطئة </a:t>
            </a:r>
          </a:p>
          <a:p>
            <a:pPr algn="just"/>
            <a:r>
              <a:rPr lang="ar-EG" sz="3200" dirty="0" smtClean="0"/>
              <a:t>- أن يجيب اجابات قريبة من الصحيح</a:t>
            </a:r>
          </a:p>
          <a:p>
            <a:pPr algn="just"/>
            <a:r>
              <a:rPr lang="ar-EG" sz="3200" dirty="0" smtClean="0"/>
              <a:t>- لا يبدى الطفل أى استجابة </a:t>
            </a:r>
          </a:p>
          <a:p>
            <a:endParaRPr lang="ar-EG" sz="3200" dirty="0" smtClean="0"/>
          </a:p>
          <a:p>
            <a:endParaRPr lang="ar-EG" sz="3200" dirty="0" smtClean="0"/>
          </a:p>
          <a:p>
            <a:r>
              <a:rPr lang="ar-EG" sz="3200" dirty="0" smtClean="0"/>
              <a:t> </a:t>
            </a:r>
          </a:p>
          <a:p>
            <a:pPr marL="457200" indent="-457200">
              <a:buFont typeface="Arial" pitchFamily="34" charset="0"/>
              <a:buChar char="•"/>
            </a:pPr>
            <a:endParaRPr lang="ar-EG" sz="3200" dirty="0"/>
          </a:p>
        </p:txBody>
      </p:sp>
      <p:sp>
        <p:nvSpPr>
          <p:cNvPr id="3" name="Rectangle 2"/>
          <p:cNvSpPr/>
          <p:nvPr/>
        </p:nvSpPr>
        <p:spPr>
          <a:xfrm>
            <a:off x="899592" y="5684579"/>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166013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96752"/>
            <a:ext cx="8280920" cy="4536504"/>
          </a:xfrm>
          <a:prstGeom prst="rect">
            <a:avLst/>
          </a:prstGeom>
          <a:ln>
            <a:noFill/>
          </a:ln>
          <a:effectLst>
            <a:glow rad="63500">
              <a:schemeClr val="accent4">
                <a:satMod val="175000"/>
                <a:alpha val="40000"/>
              </a:schemeClr>
            </a:glow>
            <a:outerShdw blurRad="50800" dist="38100" dir="5400000" algn="t" rotWithShape="0">
              <a:prstClr val="black">
                <a:alpha val="40000"/>
              </a:prstClr>
            </a:outerShdw>
          </a:effectLst>
          <a:scene3d>
            <a:camera prst="perspectiveFront"/>
            <a:lightRig rig="balanced" dir="t">
              <a:rot lat="0" lon="0" rev="8700000"/>
            </a:lightRig>
          </a:scene3d>
          <a:sp3d>
            <a:bevelT w="190500" h="38100" prst="angle"/>
          </a:sp3d>
        </p:spPr>
        <p:style>
          <a:lnRef idx="1">
            <a:schemeClr val="accent4"/>
          </a:lnRef>
          <a:fillRef idx="2">
            <a:schemeClr val="accent4"/>
          </a:fillRef>
          <a:effectRef idx="1">
            <a:schemeClr val="accent4"/>
          </a:effectRef>
          <a:fontRef idx="minor">
            <a:schemeClr val="dk1"/>
          </a:fontRef>
        </p:style>
        <p:txBody>
          <a:bodyPr rtlCol="1" anchor="ctr"/>
          <a:lstStyle/>
          <a:p>
            <a:endParaRPr lang="ar-EG" sz="3600" dirty="0" smtClean="0"/>
          </a:p>
          <a:p>
            <a:endParaRPr lang="ar-EG" sz="3600" dirty="0"/>
          </a:p>
          <a:p>
            <a:r>
              <a:rPr lang="ar-EG" sz="3600" dirty="0" smtClean="0"/>
              <a:t>ماقبل التقييم :</a:t>
            </a:r>
          </a:p>
          <a:p>
            <a:r>
              <a:rPr lang="ar-EG" sz="3600" dirty="0" smtClean="0"/>
              <a:t>- تصميم استمارة المجالات </a:t>
            </a:r>
          </a:p>
          <a:p>
            <a:r>
              <a:rPr lang="ar-EG" sz="3600" dirty="0" smtClean="0"/>
              <a:t>- تجهيز الأدوات المستخدمة </a:t>
            </a:r>
          </a:p>
          <a:p>
            <a:endParaRPr lang="ar-EG" sz="3600" dirty="0"/>
          </a:p>
        </p:txBody>
      </p:sp>
      <p:sp>
        <p:nvSpPr>
          <p:cNvPr id="3" name="Rectangle 2"/>
          <p:cNvSpPr/>
          <p:nvPr/>
        </p:nvSpPr>
        <p:spPr>
          <a:xfrm>
            <a:off x="512271" y="4809926"/>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43486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4" y="399894"/>
            <a:ext cx="8208912" cy="5261353"/>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rtlCol="1" anchor="ctr"/>
          <a:lstStyle/>
          <a:p>
            <a:endParaRPr lang="ar-EG" sz="3600" b="1" dirty="0" smtClean="0"/>
          </a:p>
          <a:p>
            <a:r>
              <a:rPr lang="ar-SA" sz="3600" b="1" dirty="0" smtClean="0"/>
              <a:t>س</a:t>
            </a:r>
            <a:r>
              <a:rPr lang="en-US" sz="3600" b="1" dirty="0" smtClean="0"/>
              <a:t> : </a:t>
            </a:r>
            <a:r>
              <a:rPr lang="ar-SA" sz="3600" b="1" dirty="0"/>
              <a:t>كيف يمكن حساب العمر الزمنى </a:t>
            </a:r>
            <a:r>
              <a:rPr lang="ar-SA" sz="3600" b="1" dirty="0" smtClean="0"/>
              <a:t>للطفل</a:t>
            </a:r>
            <a:r>
              <a:rPr lang="ar-EG" sz="3600" b="1" dirty="0" smtClean="0"/>
              <a:t> ؟</a:t>
            </a:r>
          </a:p>
          <a:p>
            <a:r>
              <a:rPr lang="ar-EG" sz="3600" b="1" dirty="0" smtClean="0"/>
              <a:t>ج  : </a:t>
            </a:r>
            <a:r>
              <a:rPr lang="ar-EG" sz="3600" b="1" dirty="0"/>
              <a:t> </a:t>
            </a:r>
            <a:r>
              <a:rPr lang="ar-EG" sz="3600" b="1" dirty="0" smtClean="0"/>
              <a:t>  </a:t>
            </a:r>
            <a:r>
              <a:rPr lang="ar-EG" sz="2800" dirty="0" smtClean="0"/>
              <a:t>يكون بطرح تاريخ ميلاد الطفل من تاريخ التقييم </a:t>
            </a:r>
            <a:r>
              <a:rPr lang="ar-SA" sz="2800" dirty="0"/>
              <a:t>الايام من الايام والشهور من الشهور والسنوات من السنوات مع </a:t>
            </a:r>
            <a:r>
              <a:rPr lang="ar-SA" sz="2800" dirty="0" smtClean="0"/>
              <a:t>مراعا</a:t>
            </a:r>
            <a:r>
              <a:rPr lang="ar-EG" sz="2800" dirty="0"/>
              <a:t>ة</a:t>
            </a:r>
            <a:r>
              <a:rPr lang="ar-SA" sz="2800" dirty="0" smtClean="0"/>
              <a:t> </a:t>
            </a:r>
            <a:r>
              <a:rPr lang="ar-SA" sz="2800" dirty="0"/>
              <a:t>انه فى </a:t>
            </a:r>
            <a:r>
              <a:rPr lang="ar-SA" sz="2800" dirty="0" smtClean="0"/>
              <a:t>حال</a:t>
            </a:r>
            <a:r>
              <a:rPr lang="ar-EG" sz="2800" dirty="0" smtClean="0"/>
              <a:t>ة</a:t>
            </a:r>
            <a:r>
              <a:rPr lang="ar-SA" sz="2800" dirty="0" smtClean="0"/>
              <a:t> </a:t>
            </a:r>
            <a:r>
              <a:rPr lang="ar-SA" sz="2800" dirty="0"/>
              <a:t>ما كان يوم التقييم</a:t>
            </a:r>
            <a:r>
              <a:rPr lang="en-US" sz="2800" dirty="0"/>
              <a:t>   </a:t>
            </a:r>
            <a:r>
              <a:rPr lang="ar-SA" sz="2800" dirty="0"/>
              <a:t>اقل من يوم نقوم باستلاف شهر من الشهور ونضيف </a:t>
            </a:r>
            <a:r>
              <a:rPr lang="ar-SA" sz="2800" dirty="0" smtClean="0"/>
              <a:t>ل</a:t>
            </a:r>
            <a:r>
              <a:rPr lang="ar-EG" sz="2800" dirty="0" smtClean="0"/>
              <a:t>أ</a:t>
            </a:r>
            <a:r>
              <a:rPr lang="ar-SA" sz="2800" dirty="0" smtClean="0"/>
              <a:t>يام </a:t>
            </a:r>
            <a:r>
              <a:rPr lang="ar-SA" sz="2800" dirty="0"/>
              <a:t>الميلاد </a:t>
            </a:r>
            <a:r>
              <a:rPr lang="en-US" sz="2800" dirty="0" smtClean="0"/>
              <a:t>30</a:t>
            </a:r>
            <a:r>
              <a:rPr lang="ar-EG" sz="2800" dirty="0" smtClean="0"/>
              <a:t> </a:t>
            </a:r>
            <a:r>
              <a:rPr lang="ar-SA" sz="2800" dirty="0" smtClean="0"/>
              <a:t>يوم </a:t>
            </a:r>
            <a:r>
              <a:rPr lang="ar-EG" sz="2800" dirty="0" smtClean="0"/>
              <a:t> </a:t>
            </a:r>
            <a:r>
              <a:rPr lang="ar-SA" sz="2800" dirty="0" smtClean="0"/>
              <a:t>وفى حال</a:t>
            </a:r>
            <a:r>
              <a:rPr lang="ar-EG" sz="2800" dirty="0" smtClean="0"/>
              <a:t>ة</a:t>
            </a:r>
            <a:r>
              <a:rPr lang="ar-SA" sz="2800" dirty="0" smtClean="0"/>
              <a:t> </a:t>
            </a:r>
            <a:r>
              <a:rPr lang="ar-SA" sz="2800" dirty="0"/>
              <a:t>ماكان شهر التقييم اقل من شهر الميلاد نقوم باستلاف </a:t>
            </a:r>
            <a:r>
              <a:rPr lang="ar-SA" sz="2800" dirty="0" smtClean="0"/>
              <a:t>سن</a:t>
            </a:r>
            <a:r>
              <a:rPr lang="ar-EG" sz="2800" dirty="0" smtClean="0"/>
              <a:t>ة</a:t>
            </a:r>
            <a:r>
              <a:rPr lang="ar-SA" sz="2800" dirty="0" smtClean="0"/>
              <a:t> </a:t>
            </a:r>
            <a:r>
              <a:rPr lang="ar-SA" sz="2800" dirty="0"/>
              <a:t>من سنوات التقييم ونضيفها لشهور الميلاد ب </a:t>
            </a:r>
            <a:r>
              <a:rPr lang="en-US" sz="2800" dirty="0"/>
              <a:t>12 </a:t>
            </a:r>
            <a:r>
              <a:rPr lang="ar-SA" sz="2800" dirty="0"/>
              <a:t>شهر</a:t>
            </a:r>
            <a:endParaRPr lang="en-US" sz="2800" dirty="0"/>
          </a:p>
          <a:p>
            <a:endParaRPr lang="ar-EG" sz="3600" b="1" dirty="0" smtClean="0"/>
          </a:p>
          <a:p>
            <a:r>
              <a:rPr lang="ar-SA" sz="3600" b="1" dirty="0" smtClean="0"/>
              <a:t> </a:t>
            </a:r>
            <a:endParaRPr lang="en-US" sz="3600" b="1" dirty="0"/>
          </a:p>
        </p:txBody>
      </p:sp>
      <p:sp>
        <p:nvSpPr>
          <p:cNvPr id="3" name="Rectangle 2"/>
          <p:cNvSpPr/>
          <p:nvPr/>
        </p:nvSpPr>
        <p:spPr>
          <a:xfrm>
            <a:off x="971600" y="4437112"/>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83986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709" y="476672"/>
            <a:ext cx="7704856" cy="52565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just"/>
            <a:r>
              <a:rPr lang="ar-EG" sz="3200" dirty="0" smtClean="0"/>
              <a:t>القاعدة : تتحدد بحصول الطفل على 10 نقاط صحيحة متتالية </a:t>
            </a:r>
          </a:p>
          <a:p>
            <a:pPr algn="just"/>
            <a:r>
              <a:rPr lang="ar-EG" sz="3200" dirty="0" smtClean="0"/>
              <a:t>السقف : يتحدد بحصول الطفل على 10 نقاط خطأ متتالية </a:t>
            </a:r>
            <a:endParaRPr lang="ar-EG" sz="3200" dirty="0"/>
          </a:p>
        </p:txBody>
      </p:sp>
      <p:sp>
        <p:nvSpPr>
          <p:cNvPr id="5" name="Rectangle 4"/>
          <p:cNvSpPr/>
          <p:nvPr/>
        </p:nvSpPr>
        <p:spPr>
          <a:xfrm>
            <a:off x="1187624" y="4509120"/>
            <a:ext cx="4014240" cy="923330"/>
          </a:xfrm>
          <a:prstGeom prst="rect">
            <a:avLst/>
          </a:prstGeom>
          <a:solidFill>
            <a:schemeClr val="accent6">
              <a:lumMod val="60000"/>
              <a:lumOff val="40000"/>
            </a:schemeClr>
          </a:solid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391891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836712"/>
            <a:ext cx="8352928" cy="5472608"/>
          </a:xfrm>
          <a:prstGeom prst="roundRect">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1" anchor="ctr"/>
          <a:lstStyle/>
          <a:p>
            <a:r>
              <a:rPr lang="ar-EG" sz="2800" b="1" dirty="0" smtClean="0">
                <a:solidFill>
                  <a:schemeClr val="tx2">
                    <a:lumMod val="50000"/>
                  </a:schemeClr>
                </a:solidFill>
              </a:rPr>
              <a:t>البرنامج الفردى الشهرى :</a:t>
            </a:r>
          </a:p>
          <a:p>
            <a:r>
              <a:rPr lang="ar-EG" sz="2800" dirty="0" smtClean="0">
                <a:solidFill>
                  <a:schemeClr val="tx2">
                    <a:lumMod val="50000"/>
                  </a:schemeClr>
                </a:solidFill>
              </a:rPr>
              <a:t> </a:t>
            </a:r>
            <a:r>
              <a:rPr lang="ar-EG" sz="2400" dirty="0" smtClean="0">
                <a:solidFill>
                  <a:schemeClr val="tx2">
                    <a:lumMod val="50000"/>
                  </a:schemeClr>
                </a:solidFill>
              </a:rPr>
              <a:t>عبارة عن </a:t>
            </a:r>
            <a:r>
              <a:rPr lang="ar-SA" sz="2800" dirty="0" smtClean="0">
                <a:solidFill>
                  <a:schemeClr val="tx2">
                    <a:lumMod val="50000"/>
                  </a:schemeClr>
                </a:solidFill>
              </a:rPr>
              <a:t>خطة </a:t>
            </a:r>
            <a:r>
              <a:rPr lang="ar-SA" sz="2800" dirty="0">
                <a:solidFill>
                  <a:schemeClr val="tx2">
                    <a:lumMod val="50000"/>
                  </a:schemeClr>
                </a:solidFill>
              </a:rPr>
              <a:t>اولية للتدريب وفق نظام القائمة التي تم التقييم </a:t>
            </a:r>
            <a:r>
              <a:rPr lang="ar-SA" sz="2800" dirty="0" smtClean="0">
                <a:solidFill>
                  <a:schemeClr val="tx2">
                    <a:lumMod val="50000"/>
                  </a:schemeClr>
                </a:solidFill>
              </a:rPr>
              <a:t>منها</a:t>
            </a:r>
            <a:endParaRPr lang="ar-EG" sz="2800" dirty="0" smtClean="0">
              <a:solidFill>
                <a:schemeClr val="tx2">
                  <a:lumMod val="50000"/>
                </a:schemeClr>
              </a:solidFill>
            </a:endParaRPr>
          </a:p>
          <a:p>
            <a:r>
              <a:rPr lang="ar-SA" sz="2800" dirty="0" smtClean="0">
                <a:solidFill>
                  <a:schemeClr val="tx2">
                    <a:lumMod val="50000"/>
                  </a:schemeClr>
                </a:solidFill>
              </a:rPr>
              <a:t> </a:t>
            </a:r>
            <a:endParaRPr lang="en-US" sz="2800" dirty="0">
              <a:solidFill>
                <a:schemeClr val="tx2">
                  <a:lumMod val="50000"/>
                </a:schemeClr>
              </a:solidFill>
            </a:endParaRPr>
          </a:p>
          <a:p>
            <a:r>
              <a:rPr lang="ar-SA" sz="2800" b="1" dirty="0">
                <a:solidFill>
                  <a:schemeClr val="tx2">
                    <a:lumMod val="50000"/>
                  </a:schemeClr>
                </a:solidFill>
              </a:rPr>
              <a:t>محتويات </a:t>
            </a:r>
            <a:r>
              <a:rPr lang="ar-SA" sz="2800" b="1" dirty="0" smtClean="0">
                <a:solidFill>
                  <a:schemeClr val="tx2">
                    <a:lumMod val="50000"/>
                  </a:schemeClr>
                </a:solidFill>
              </a:rPr>
              <a:t>الخط</a:t>
            </a:r>
            <a:r>
              <a:rPr lang="ar-EG" sz="2800" b="1" dirty="0" smtClean="0">
                <a:solidFill>
                  <a:schemeClr val="tx2">
                    <a:lumMod val="50000"/>
                  </a:schemeClr>
                </a:solidFill>
              </a:rPr>
              <a:t>ة :</a:t>
            </a:r>
          </a:p>
          <a:p>
            <a:r>
              <a:rPr lang="ar-EG" sz="2800" dirty="0" smtClean="0">
                <a:solidFill>
                  <a:schemeClr val="tx2">
                    <a:lumMod val="50000"/>
                  </a:schemeClr>
                </a:solidFill>
              </a:rPr>
              <a:t>- الجدول </a:t>
            </a:r>
          </a:p>
          <a:p>
            <a:r>
              <a:rPr lang="ar-EG" sz="2800" dirty="0" smtClean="0">
                <a:solidFill>
                  <a:schemeClr val="tx2">
                    <a:lumMod val="50000"/>
                  </a:schemeClr>
                </a:solidFill>
              </a:rPr>
              <a:t>- تحديد أهداف مناسبة للطفل </a:t>
            </a:r>
          </a:p>
          <a:p>
            <a:r>
              <a:rPr lang="ar-EG" sz="2800" dirty="0" smtClean="0">
                <a:solidFill>
                  <a:schemeClr val="tx2">
                    <a:lumMod val="50000"/>
                  </a:schemeClr>
                </a:solidFill>
              </a:rPr>
              <a:t>- </a:t>
            </a:r>
            <a:r>
              <a:rPr lang="ar-SA" sz="2800" dirty="0" smtClean="0">
                <a:solidFill>
                  <a:schemeClr val="tx2">
                    <a:lumMod val="50000"/>
                  </a:schemeClr>
                </a:solidFill>
              </a:rPr>
              <a:t>تقسيم </a:t>
            </a:r>
            <a:r>
              <a:rPr lang="ar-SA" sz="2800" dirty="0">
                <a:solidFill>
                  <a:schemeClr val="tx2">
                    <a:lumMod val="50000"/>
                  </a:schemeClr>
                </a:solidFill>
              </a:rPr>
              <a:t>الوقت </a:t>
            </a:r>
            <a:r>
              <a:rPr lang="ar-SA" sz="2800" dirty="0" smtClean="0">
                <a:solidFill>
                  <a:schemeClr val="tx2">
                    <a:lumMod val="50000"/>
                  </a:schemeClr>
                </a:solidFill>
              </a:rPr>
              <a:t>للاهداف</a:t>
            </a:r>
            <a:endParaRPr lang="ar-EG" sz="2800" dirty="0" smtClean="0">
              <a:solidFill>
                <a:schemeClr val="tx2">
                  <a:lumMod val="50000"/>
                </a:schemeClr>
              </a:solidFill>
            </a:endParaRPr>
          </a:p>
          <a:p>
            <a:r>
              <a:rPr lang="ar-EG" sz="2800" dirty="0" smtClean="0">
                <a:solidFill>
                  <a:schemeClr val="tx2">
                    <a:lumMod val="50000"/>
                  </a:schemeClr>
                </a:solidFill>
              </a:rPr>
              <a:t>- </a:t>
            </a:r>
            <a:r>
              <a:rPr lang="ar-SA" sz="2800" dirty="0" smtClean="0">
                <a:solidFill>
                  <a:schemeClr val="tx2">
                    <a:lumMod val="50000"/>
                  </a:schemeClr>
                </a:solidFill>
              </a:rPr>
              <a:t>تقييم النتائج</a:t>
            </a:r>
            <a:endParaRPr lang="ar-EG" sz="2800" dirty="0" smtClean="0">
              <a:solidFill>
                <a:schemeClr val="tx2">
                  <a:lumMod val="50000"/>
                </a:schemeClr>
              </a:solidFill>
            </a:endParaRPr>
          </a:p>
          <a:p>
            <a:endParaRPr lang="ar-EG" sz="2800" b="1" dirty="0" smtClean="0"/>
          </a:p>
          <a:p>
            <a:endParaRPr lang="ar-EG" sz="2800" dirty="0"/>
          </a:p>
        </p:txBody>
      </p:sp>
      <p:sp>
        <p:nvSpPr>
          <p:cNvPr id="3" name="Rectangle 2"/>
          <p:cNvSpPr/>
          <p:nvPr/>
        </p:nvSpPr>
        <p:spPr>
          <a:xfrm>
            <a:off x="1043608" y="5229200"/>
            <a:ext cx="4014240" cy="923330"/>
          </a:xfrm>
          <a:prstGeom prst="rect">
            <a:avLst/>
          </a:prstGeom>
          <a:blipFill>
            <a:blip r:embed="rId2"/>
            <a:tile tx="0" ty="0" sx="100000" sy="100000" flip="none" algn="tl"/>
          </a:blip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44149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335032"/>
            <a:ext cx="8208912" cy="60486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endParaRPr lang="ar-EG" sz="4000" b="1" dirty="0" smtClean="0"/>
          </a:p>
          <a:p>
            <a:endParaRPr lang="ar-EG" sz="4000" b="1" dirty="0" smtClean="0"/>
          </a:p>
          <a:p>
            <a:endParaRPr lang="ar-EG" sz="4000" b="1" dirty="0"/>
          </a:p>
          <a:p>
            <a:endParaRPr lang="ar-EG" sz="3600" b="1" dirty="0" smtClean="0"/>
          </a:p>
          <a:p>
            <a:endParaRPr lang="ar-EG" sz="3600" b="1" dirty="0"/>
          </a:p>
          <a:p>
            <a:endParaRPr lang="ar-EG" sz="3600" b="1" dirty="0" smtClean="0"/>
          </a:p>
          <a:p>
            <a:pPr algn="ctr"/>
            <a:endParaRPr lang="ar-EG" sz="3600" b="1" dirty="0" smtClean="0"/>
          </a:p>
          <a:p>
            <a:pPr algn="ctr"/>
            <a:endParaRPr lang="ar-EG" sz="3600" b="1" dirty="0"/>
          </a:p>
          <a:p>
            <a:pPr algn="ctr"/>
            <a:r>
              <a:rPr lang="ar-EG" sz="3600" b="1" dirty="0" smtClean="0">
                <a:solidFill>
                  <a:schemeClr val="accent2">
                    <a:lumMod val="75000"/>
                  </a:schemeClr>
                </a:solidFill>
              </a:rPr>
              <a:t>جوانب التقييم</a:t>
            </a:r>
          </a:p>
          <a:p>
            <a:pPr algn="ctr"/>
            <a:endParaRPr lang="ar-EG" sz="3600" b="1" dirty="0" smtClean="0"/>
          </a:p>
          <a:p>
            <a:r>
              <a:rPr lang="ar-EG" sz="3600" b="1" dirty="0" smtClean="0">
                <a:solidFill>
                  <a:schemeClr val="tx2">
                    <a:lumMod val="75000"/>
                  </a:schemeClr>
                </a:solidFill>
              </a:rPr>
              <a:t>جانب التنشئة الاجتماعية :</a:t>
            </a:r>
          </a:p>
          <a:p>
            <a:endParaRPr lang="ar-EG" sz="3600" b="1" dirty="0" smtClean="0"/>
          </a:p>
          <a:p>
            <a:pPr algn="just"/>
            <a:r>
              <a:rPr lang="ar-EG" sz="2400" b="1" dirty="0" smtClean="0"/>
              <a:t>    </a:t>
            </a:r>
            <a:r>
              <a:rPr lang="ar-EG" sz="2800" dirty="0" smtClean="0"/>
              <a:t>يقيس الجانب الاجتماعى مدى قدرة الطفل على التواصل الاجتماعى فى محيط الأسرة ومحيط الزملاء خارج المنزل وباقى أفراد المجتمع وقدرته على استخدام اللغة الاجتماعية من اعتذار واستئذان وغيرها من المهارات الاجتماعية التى تتيح للتكيف مع المجتمع فيصبح مقبول اجتماعياً</a:t>
            </a:r>
          </a:p>
          <a:p>
            <a:pPr algn="just"/>
            <a:endParaRPr lang="ar-EG" sz="2800" dirty="0" smtClean="0"/>
          </a:p>
          <a:p>
            <a:endParaRPr lang="ar-EG" sz="2400" b="1" dirty="0" smtClean="0"/>
          </a:p>
          <a:p>
            <a:endParaRPr lang="ar-EG" sz="4000" b="1" dirty="0"/>
          </a:p>
          <a:p>
            <a:endParaRPr lang="ar-EG" sz="4000" b="1" dirty="0" smtClean="0"/>
          </a:p>
          <a:p>
            <a:endParaRPr lang="ar-EG" sz="4000" b="1" dirty="0"/>
          </a:p>
          <a:p>
            <a:endParaRPr lang="ar-EG" sz="4000" b="1" dirty="0" smtClean="0"/>
          </a:p>
          <a:p>
            <a:endParaRPr lang="ar-EG" sz="4000" b="1" dirty="0" smtClean="0"/>
          </a:p>
          <a:p>
            <a:endParaRPr lang="ar-EG" sz="4000" b="1" dirty="0" smtClean="0"/>
          </a:p>
          <a:p>
            <a:endParaRPr lang="ar-EG" sz="4000" b="1" dirty="0" smtClean="0"/>
          </a:p>
          <a:p>
            <a:r>
              <a:rPr lang="ar-SA" sz="4000" b="1" dirty="0" smtClean="0"/>
              <a:t> </a:t>
            </a:r>
            <a:endParaRPr lang="ar-EG" sz="4000" b="1" dirty="0"/>
          </a:p>
        </p:txBody>
      </p:sp>
      <p:sp>
        <p:nvSpPr>
          <p:cNvPr id="4" name="Rectangle 3"/>
          <p:cNvSpPr/>
          <p:nvPr/>
        </p:nvSpPr>
        <p:spPr>
          <a:xfrm>
            <a:off x="1043608" y="5229200"/>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70918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576" y="661440"/>
            <a:ext cx="7488832" cy="4896544"/>
          </a:xfrm>
          <a:prstGeom prst="roundRect">
            <a:avLst/>
          </a:prstGeom>
          <a:ln>
            <a:noFill/>
          </a:ln>
          <a:effectLst>
            <a:outerShdw blurRad="50800" dist="38100" dir="5400000" algn="t" rotWithShape="0">
              <a:prstClr val="black">
                <a:alpha val="40000"/>
              </a:prstClr>
            </a:outerShdw>
          </a:effectLst>
          <a:scene3d>
            <a:camera prst="perspectiveFron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r>
              <a:rPr lang="ar-SA" sz="3600" b="1" dirty="0">
                <a:solidFill>
                  <a:schemeClr val="tx2">
                    <a:lumMod val="75000"/>
                  </a:schemeClr>
                </a:solidFill>
              </a:rPr>
              <a:t>الجانب </a:t>
            </a:r>
            <a:r>
              <a:rPr lang="ar-SA" sz="3600" b="1" dirty="0" smtClean="0">
                <a:solidFill>
                  <a:schemeClr val="tx2">
                    <a:lumMod val="75000"/>
                  </a:schemeClr>
                </a:solidFill>
              </a:rPr>
              <a:t>الحركي</a:t>
            </a:r>
            <a:r>
              <a:rPr lang="en-US" sz="3600" b="1" dirty="0">
                <a:solidFill>
                  <a:schemeClr val="tx2">
                    <a:lumMod val="75000"/>
                  </a:schemeClr>
                </a:solidFill>
              </a:rPr>
              <a:t> </a:t>
            </a:r>
            <a:r>
              <a:rPr lang="en-US" sz="3600" b="1" dirty="0" smtClean="0">
                <a:solidFill>
                  <a:schemeClr val="tx2">
                    <a:lumMod val="75000"/>
                  </a:schemeClr>
                </a:solidFill>
              </a:rPr>
              <a:t>  :</a:t>
            </a:r>
          </a:p>
          <a:p>
            <a:endParaRPr lang="ar-EG" sz="2800" dirty="0" smtClean="0">
              <a:solidFill>
                <a:schemeClr val="tx2">
                  <a:lumMod val="75000"/>
                </a:schemeClr>
              </a:solidFill>
            </a:endParaRPr>
          </a:p>
          <a:p>
            <a:pPr algn="just"/>
            <a:r>
              <a:rPr lang="ar-EG" sz="2800" dirty="0" smtClean="0">
                <a:solidFill>
                  <a:schemeClr val="tx2">
                    <a:lumMod val="75000"/>
                  </a:schemeClr>
                </a:solidFill>
              </a:rPr>
              <a:t>يقيس هذا الجانب مدى قدرة الطفل على الحركة سواء القدرة الحركية الكبرى( كالمشى والجرى والصعود والهبوط للسلم وركل الكرة والقفز ....) أم الصغرى (المهارات الدقيقة كحركة الأصابع واليد وفك وربط الأشياء ومسك القلم بشكل سليم والقيام بمهارات الرعاية الذاتية   </a:t>
            </a:r>
            <a:endParaRPr lang="en-US" sz="2800" dirty="0" smtClean="0">
              <a:solidFill>
                <a:schemeClr val="tx2">
                  <a:lumMod val="75000"/>
                </a:schemeClr>
              </a:solidFill>
            </a:endParaRPr>
          </a:p>
          <a:p>
            <a:pPr algn="just"/>
            <a:endParaRPr lang="en-US" sz="3600" b="1" dirty="0" smtClean="0">
              <a:solidFill>
                <a:schemeClr val="tx2">
                  <a:lumMod val="75000"/>
                </a:schemeClr>
              </a:solidFill>
            </a:endParaRPr>
          </a:p>
          <a:p>
            <a:endParaRPr lang="en-US" sz="3600" b="1" dirty="0">
              <a:solidFill>
                <a:schemeClr val="tx2">
                  <a:lumMod val="75000"/>
                </a:schemeClr>
              </a:solidFill>
            </a:endParaRPr>
          </a:p>
        </p:txBody>
      </p:sp>
      <p:sp>
        <p:nvSpPr>
          <p:cNvPr id="4" name="Rectangle 3"/>
          <p:cNvSpPr/>
          <p:nvPr/>
        </p:nvSpPr>
        <p:spPr>
          <a:xfrm>
            <a:off x="1331640" y="4585110"/>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329980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6084168" y="620688"/>
            <a:ext cx="2808312" cy="972688"/>
          </a:xfrm>
          <a:prstGeom prst="cloudCallou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smtClean="0">
                <a:solidFill>
                  <a:schemeClr val="accent2">
                    <a:lumMod val="50000"/>
                  </a:schemeClr>
                </a:solidFill>
              </a:rPr>
              <a:t>مقدمة : </a:t>
            </a:r>
            <a:endParaRPr lang="ar-EG" sz="4800" b="1" dirty="0">
              <a:solidFill>
                <a:schemeClr val="accent2">
                  <a:lumMod val="50000"/>
                </a:schemeClr>
              </a:solidFill>
            </a:endParaRPr>
          </a:p>
        </p:txBody>
      </p:sp>
      <p:sp>
        <p:nvSpPr>
          <p:cNvPr id="13" name="Rounded Rectangle 12"/>
          <p:cNvSpPr/>
          <p:nvPr/>
        </p:nvSpPr>
        <p:spPr>
          <a:xfrm>
            <a:off x="539552" y="1844824"/>
            <a:ext cx="8208912" cy="187220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dirty="0" smtClean="0"/>
              <a:t>هو برنامج تنمية شاملة لمهارات الطفولة المبكرة من سن الميلاد حتى سن 6 سنوات </a:t>
            </a:r>
            <a:endParaRPr lang="ar-EG" sz="4000" dirty="0"/>
          </a:p>
        </p:txBody>
      </p:sp>
      <p:sp>
        <p:nvSpPr>
          <p:cNvPr id="14" name="Rectangle 13"/>
          <p:cNvSpPr/>
          <p:nvPr/>
        </p:nvSpPr>
        <p:spPr>
          <a:xfrm>
            <a:off x="1466318" y="620688"/>
            <a:ext cx="3629520" cy="923330"/>
          </a:xfrm>
          <a:prstGeom prst="rect">
            <a:avLst/>
          </a:prstGeom>
          <a:noFill/>
        </p:spPr>
        <p:txBody>
          <a:bodyPr wrap="none" lIns="91440" tIns="45720" rIns="91440" bIns="45720">
            <a:prstTxWarp prst="textArchUp">
              <a:avLst/>
            </a:prstTxWarp>
            <a:spAutoFit/>
          </a:bodyPr>
          <a:lstStyle/>
          <a:p>
            <a:pPr algn="ctr"/>
            <a:r>
              <a:rPr lang="ar-EG"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أ/ دعاء عبد الله</a:t>
            </a:r>
            <a:endParaRPr lang="en-US" sz="5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6" name="Picture 2" descr="C:\Users\h\AppData\Local\Microsoft\Windows\Temporary Internet Files\Content.IE5\OZJCGOBH\ba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990" y="4077072"/>
            <a:ext cx="352425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AppData\Local\Microsoft\Windows\Temporary Internet Files\Content.IE5\4EBU5ZSU\boy-playing-with-toy-truck-6565-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77072"/>
            <a:ext cx="3672408" cy="252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45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6120" y="1113146"/>
            <a:ext cx="7776864" cy="5472608"/>
          </a:xfrm>
          <a:prstGeom prst="roundRect">
            <a:avLst/>
          </a:prstGeom>
          <a:ln>
            <a:noFill/>
          </a:ln>
          <a:effectLst>
            <a:outerShdw blurRad="50800" dist="38100" dir="5400000" algn="t" rotWithShape="0">
              <a:prstClr val="black">
                <a:alpha val="40000"/>
              </a:prstClr>
            </a:outerShdw>
          </a:effectLst>
          <a:scene3d>
            <a:camera prst="perspectiveFron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600" b="1" dirty="0">
                <a:solidFill>
                  <a:schemeClr val="tx2">
                    <a:lumMod val="75000"/>
                  </a:schemeClr>
                </a:solidFill>
              </a:rPr>
              <a:t>الجانب </a:t>
            </a:r>
            <a:r>
              <a:rPr lang="ar-SA" sz="3600" b="1" dirty="0" smtClean="0">
                <a:solidFill>
                  <a:schemeClr val="tx2">
                    <a:lumMod val="75000"/>
                  </a:schemeClr>
                </a:solidFill>
              </a:rPr>
              <a:t>اللغوي</a:t>
            </a:r>
            <a:r>
              <a:rPr lang="en-US" sz="3600" b="1" dirty="0" smtClean="0">
                <a:solidFill>
                  <a:schemeClr val="tx2">
                    <a:lumMod val="75000"/>
                  </a:schemeClr>
                </a:solidFill>
              </a:rPr>
              <a:t>  :</a:t>
            </a:r>
            <a:endParaRPr lang="ar-EG" sz="3600" b="1" dirty="0" smtClean="0">
              <a:solidFill>
                <a:schemeClr val="tx2">
                  <a:lumMod val="75000"/>
                </a:schemeClr>
              </a:solidFill>
            </a:endParaRPr>
          </a:p>
          <a:p>
            <a:pPr algn="ctr"/>
            <a:r>
              <a:rPr lang="ar-EG" sz="2800" dirty="0" smtClean="0">
                <a:solidFill>
                  <a:schemeClr val="tx2">
                    <a:lumMod val="75000"/>
                  </a:schemeClr>
                </a:solidFill>
              </a:rPr>
              <a:t>يقيس مدى قدرة الطفل على استخدام اللغة بشكل سليم وتوظيفها فى الحياة اليومية والتواصل بشكل جيد مع الآخرين ويقيس نوعان من اللغة ( اللغة الاستقبالية – اللغة التعبيرية )</a:t>
            </a:r>
            <a:endParaRPr lang="en-US" sz="2800" dirty="0" smtClean="0">
              <a:solidFill>
                <a:schemeClr val="tx2">
                  <a:lumMod val="75000"/>
                </a:schemeClr>
              </a:solidFill>
            </a:endParaRPr>
          </a:p>
          <a:p>
            <a:endParaRPr lang="en-US" sz="3600" b="1" dirty="0" smtClean="0"/>
          </a:p>
          <a:p>
            <a:endParaRPr lang="en-US" sz="3600" dirty="0"/>
          </a:p>
        </p:txBody>
      </p:sp>
      <p:sp>
        <p:nvSpPr>
          <p:cNvPr id="3" name="Rectangle 2"/>
          <p:cNvSpPr/>
          <p:nvPr/>
        </p:nvSpPr>
        <p:spPr>
          <a:xfrm>
            <a:off x="1331640" y="5589240"/>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365104"/>
            <a:ext cx="2654424" cy="219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88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4" y="908720"/>
            <a:ext cx="8280920" cy="5472608"/>
          </a:xfrm>
          <a:prstGeom prst="roundRect">
            <a:avLst/>
          </a:prstGeom>
          <a:ln>
            <a:noFill/>
          </a:ln>
          <a:effectLst>
            <a:glow rad="101600">
              <a:schemeClr val="accent2">
                <a:satMod val="175000"/>
                <a:alpha val="40000"/>
              </a:schemeClr>
            </a:glow>
            <a:outerShdw blurRad="50800" dist="38100" dir="5400000" algn="t" rotWithShape="0">
              <a:prstClr val="black">
                <a:alpha val="40000"/>
              </a:prstClr>
            </a:outerShdw>
          </a:effectLst>
          <a:scene3d>
            <a:camera prst="perspectiveAbove"/>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r>
              <a:rPr lang="ar-SA" sz="2800" b="1" dirty="0">
                <a:solidFill>
                  <a:schemeClr val="accent2">
                    <a:lumMod val="50000"/>
                  </a:schemeClr>
                </a:solidFill>
              </a:rPr>
              <a:t>اللغة </a:t>
            </a:r>
            <a:r>
              <a:rPr lang="ar-SA" sz="2800" b="1" dirty="0" smtClean="0">
                <a:solidFill>
                  <a:schemeClr val="accent2">
                    <a:lumMod val="50000"/>
                  </a:schemeClr>
                </a:solidFill>
              </a:rPr>
              <a:t>الاستقبالية</a:t>
            </a:r>
            <a:r>
              <a:rPr lang="ar-EG" sz="2800" b="1" dirty="0" smtClean="0">
                <a:solidFill>
                  <a:schemeClr val="accent2">
                    <a:lumMod val="50000"/>
                  </a:schemeClr>
                </a:solidFill>
              </a:rPr>
              <a:t> </a:t>
            </a:r>
            <a:r>
              <a:rPr lang="ar-EG" sz="2800" dirty="0" smtClean="0">
                <a:solidFill>
                  <a:schemeClr val="tx2">
                    <a:lumMod val="75000"/>
                  </a:schemeClr>
                </a:solidFill>
              </a:rPr>
              <a:t>: </a:t>
            </a:r>
            <a:r>
              <a:rPr lang="en-US" sz="2800" dirty="0" smtClean="0">
                <a:solidFill>
                  <a:schemeClr val="tx2">
                    <a:lumMod val="75000"/>
                  </a:schemeClr>
                </a:solidFill>
              </a:rPr>
              <a:t> </a:t>
            </a:r>
          </a:p>
          <a:p>
            <a:pPr algn="just"/>
            <a:r>
              <a:rPr lang="ar-SA" sz="2800" dirty="0" smtClean="0">
                <a:solidFill>
                  <a:schemeClr val="tx2">
                    <a:lumMod val="75000"/>
                  </a:schemeClr>
                </a:solidFill>
              </a:rPr>
              <a:t>تقيس </a:t>
            </a:r>
            <a:r>
              <a:rPr lang="ar-SA" sz="2800" dirty="0">
                <a:solidFill>
                  <a:schemeClr val="tx2">
                    <a:lumMod val="75000"/>
                  </a:schemeClr>
                </a:solidFill>
              </a:rPr>
              <a:t>مدي فهم الطفل للغة سواء جمل بسيطة او مركبة وفهم الازمنة وتنفيذ الاوامر البسيطة والمركبة وفهم الضمائر والمفرد </a:t>
            </a:r>
            <a:r>
              <a:rPr lang="ar-SA" sz="2800" dirty="0" smtClean="0">
                <a:solidFill>
                  <a:schemeClr val="tx2">
                    <a:lumMod val="75000"/>
                  </a:schemeClr>
                </a:solidFill>
              </a:rPr>
              <a:t>والجمع</a:t>
            </a:r>
            <a:r>
              <a:rPr lang="en-US" sz="2800" dirty="0">
                <a:solidFill>
                  <a:schemeClr val="tx2">
                    <a:lumMod val="75000"/>
                  </a:schemeClr>
                </a:solidFill>
              </a:rPr>
              <a:t> </a:t>
            </a:r>
          </a:p>
          <a:p>
            <a:pPr algn="just"/>
            <a:r>
              <a:rPr lang="ar-SA" sz="2800" b="1" dirty="0">
                <a:solidFill>
                  <a:schemeClr val="accent2">
                    <a:lumMod val="50000"/>
                  </a:schemeClr>
                </a:solidFill>
              </a:rPr>
              <a:t>اللغة </a:t>
            </a:r>
            <a:r>
              <a:rPr lang="ar-SA" sz="2800" b="1" dirty="0" smtClean="0">
                <a:solidFill>
                  <a:schemeClr val="accent2">
                    <a:lumMod val="50000"/>
                  </a:schemeClr>
                </a:solidFill>
              </a:rPr>
              <a:t>التعبيرية</a:t>
            </a:r>
            <a:r>
              <a:rPr lang="en-US" sz="2800" b="1" dirty="0" smtClean="0">
                <a:solidFill>
                  <a:schemeClr val="accent2">
                    <a:lumMod val="50000"/>
                  </a:schemeClr>
                </a:solidFill>
              </a:rPr>
              <a:t>: </a:t>
            </a:r>
          </a:p>
          <a:p>
            <a:pPr algn="just"/>
            <a:r>
              <a:rPr lang="ar-SA" sz="2800" dirty="0" smtClean="0">
                <a:solidFill>
                  <a:schemeClr val="tx2">
                    <a:lumMod val="75000"/>
                  </a:schemeClr>
                </a:solidFill>
              </a:rPr>
              <a:t>تقيس </a:t>
            </a:r>
            <a:r>
              <a:rPr lang="ar-SA" sz="2800" dirty="0">
                <a:solidFill>
                  <a:schemeClr val="tx2">
                    <a:lumMod val="75000"/>
                  </a:schemeClr>
                </a:solidFill>
              </a:rPr>
              <a:t>مدي قدرة الطفل علي استخدام اللغة من خلال تسمية الاشياء واستخدام الجمل البسيطة والمركبة وسرد أحداث وإقامة حوار وإستخدام بناء الجملة بشكل صحيح من حيث الازمنة والنفي والظرف والتعبير عن الملكية والقراءة والعد وغيرها من المهارات </a:t>
            </a:r>
            <a:endParaRPr lang="en-US" sz="2800" dirty="0">
              <a:solidFill>
                <a:schemeClr val="tx2">
                  <a:lumMod val="75000"/>
                </a:schemeClr>
              </a:solidFill>
            </a:endParaRPr>
          </a:p>
        </p:txBody>
      </p:sp>
      <p:sp>
        <p:nvSpPr>
          <p:cNvPr id="3" name="Rectangle 2"/>
          <p:cNvSpPr/>
          <p:nvPr/>
        </p:nvSpPr>
        <p:spPr>
          <a:xfrm>
            <a:off x="1357437" y="5457998"/>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128379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9552" y="548680"/>
            <a:ext cx="8280920" cy="5832648"/>
          </a:xfrm>
          <a:prstGeom prst="roundRect">
            <a:avLst/>
          </a:prstGeom>
          <a:ln>
            <a:noFill/>
          </a:ln>
          <a:effectLst>
            <a:outerShdw blurRad="50800" dist="38100" dir="2700000" algn="tl" rotWithShape="0">
              <a:prstClr val="black">
                <a:alpha val="40000"/>
              </a:prstClr>
            </a:outerShdw>
          </a:effectLst>
          <a:scene3d>
            <a:camera prst="perspectiveFron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r>
              <a:rPr lang="ar-EG" sz="3600" b="1" dirty="0" smtClean="0"/>
              <a:t>الرعاية الذاتية : يقيس مدى قدرة الطفل على الاعتماد على ذاته فى القيام بمتطلبات الحياة اليومية , ويقيس أربع مهارات :</a:t>
            </a:r>
          </a:p>
          <a:p>
            <a:pPr marL="571500" indent="-571500">
              <a:buFontTx/>
              <a:buChar char="-"/>
            </a:pPr>
            <a:r>
              <a:rPr lang="ar-EG" sz="3600" b="1" dirty="0" smtClean="0"/>
              <a:t>مهارات خلع وارتداء الملابس </a:t>
            </a:r>
          </a:p>
          <a:p>
            <a:pPr marL="571500" indent="-571500">
              <a:buFontTx/>
              <a:buChar char="-"/>
            </a:pPr>
            <a:r>
              <a:rPr lang="ar-EG" sz="3600" b="1" dirty="0" smtClean="0"/>
              <a:t>مهارات تناول الطعام والشراب </a:t>
            </a:r>
          </a:p>
          <a:p>
            <a:pPr marL="571500" indent="-571500">
              <a:buFontTx/>
              <a:buChar char="-"/>
            </a:pPr>
            <a:r>
              <a:rPr lang="ar-EG" sz="3600" b="1" dirty="0" smtClean="0"/>
              <a:t>مهارات العناية الشخصية </a:t>
            </a:r>
          </a:p>
          <a:p>
            <a:pPr marL="571500" indent="-571500">
              <a:buFontTx/>
              <a:buChar char="-"/>
            </a:pPr>
            <a:r>
              <a:rPr lang="ar-EG" sz="3600" b="1" dirty="0" smtClean="0"/>
              <a:t>مهارات التدبير المنزلى </a:t>
            </a:r>
          </a:p>
          <a:p>
            <a:endParaRPr lang="ar-EG" sz="3600" dirty="0"/>
          </a:p>
        </p:txBody>
      </p:sp>
      <p:sp>
        <p:nvSpPr>
          <p:cNvPr id="3" name="Rectangle 2"/>
          <p:cNvSpPr/>
          <p:nvPr/>
        </p:nvSpPr>
        <p:spPr>
          <a:xfrm>
            <a:off x="1475656" y="5457998"/>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72176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188640"/>
            <a:ext cx="8712968" cy="6480720"/>
          </a:xfrm>
          <a:prstGeom prst="roundRect">
            <a:avLst/>
          </a:prstGeom>
          <a:ln>
            <a:noFill/>
          </a:ln>
          <a:effectLst>
            <a:outerShdw blurRad="50800" dist="38100" dir="2700000" algn="tl" rotWithShape="0">
              <a:prstClr val="black">
                <a:alpha val="40000"/>
              </a:prstClr>
            </a:outerShdw>
          </a:effectLst>
          <a:scene3d>
            <a:camera prst="perspectiveFron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600" b="1" dirty="0">
                <a:solidFill>
                  <a:schemeClr val="tx2">
                    <a:lumMod val="75000"/>
                  </a:schemeClr>
                </a:solidFill>
              </a:rPr>
              <a:t>الجانب المعرفي</a:t>
            </a:r>
            <a:r>
              <a:rPr lang="en-US" sz="3600" b="1" dirty="0">
                <a:solidFill>
                  <a:schemeClr val="tx2">
                    <a:lumMod val="75000"/>
                  </a:schemeClr>
                </a:solidFill>
              </a:rPr>
              <a:t> :</a:t>
            </a:r>
            <a:r>
              <a:rPr lang="ar-SA" sz="2800" dirty="0">
                <a:solidFill>
                  <a:schemeClr val="tx2">
                    <a:lumMod val="75000"/>
                  </a:schemeClr>
                </a:solidFill>
              </a:rPr>
              <a:t>يقيس الجوانب الاتية </a:t>
            </a:r>
            <a:endParaRPr lang="en-US" sz="2800" dirty="0">
              <a:solidFill>
                <a:schemeClr val="tx2">
                  <a:lumMod val="75000"/>
                </a:schemeClr>
              </a:solidFill>
            </a:endParaRPr>
          </a:p>
          <a:p>
            <a:r>
              <a:rPr lang="ar-SA" sz="3200" b="1" dirty="0">
                <a:solidFill>
                  <a:schemeClr val="accent2"/>
                </a:solidFill>
              </a:rPr>
              <a:t>جانب التركيز </a:t>
            </a:r>
            <a:r>
              <a:rPr lang="ar-SA" sz="3200" b="1" dirty="0" smtClean="0">
                <a:solidFill>
                  <a:schemeClr val="accent2"/>
                </a:solidFill>
              </a:rPr>
              <a:t>والانتباه</a:t>
            </a:r>
            <a:r>
              <a:rPr lang="ar-EG" sz="3200" b="1" dirty="0">
                <a:solidFill>
                  <a:schemeClr val="accent2"/>
                </a:solidFill>
              </a:rPr>
              <a:t> </a:t>
            </a:r>
            <a:r>
              <a:rPr lang="ar-EG" sz="3200" b="1" dirty="0" smtClean="0">
                <a:solidFill>
                  <a:schemeClr val="accent2"/>
                </a:solidFill>
              </a:rPr>
              <a:t>مثل :</a:t>
            </a:r>
            <a:r>
              <a:rPr lang="en-US" sz="3200" b="1" dirty="0" smtClean="0">
                <a:solidFill>
                  <a:schemeClr val="accent2"/>
                </a:solidFill>
              </a:rPr>
              <a:t>   </a:t>
            </a:r>
            <a:r>
              <a:rPr lang="ar-EG" sz="3200" b="1" dirty="0" smtClean="0">
                <a:solidFill>
                  <a:schemeClr val="accent2"/>
                </a:solidFill>
              </a:rPr>
              <a:t> </a:t>
            </a:r>
            <a:endParaRPr lang="en-US" sz="3200" b="1" dirty="0">
              <a:solidFill>
                <a:schemeClr val="accent2"/>
              </a:solidFill>
            </a:endParaRPr>
          </a:p>
          <a:p>
            <a:pPr lvl="0"/>
            <a:r>
              <a:rPr lang="ar-SA" sz="3200" dirty="0"/>
              <a:t>مدي قدرة الطفل علي تركيزالانتباه البصري </a:t>
            </a:r>
            <a:endParaRPr lang="en-US" sz="3200" dirty="0"/>
          </a:p>
          <a:p>
            <a:pPr lvl="0"/>
            <a:r>
              <a:rPr lang="ar-SA" sz="3200" dirty="0"/>
              <a:t>مدي قدرة الطفل علي تركيز الانتباه السمعي</a:t>
            </a:r>
            <a:endParaRPr lang="en-US" sz="3200" dirty="0"/>
          </a:p>
          <a:p>
            <a:pPr lvl="0"/>
            <a:r>
              <a:rPr lang="ar-SA" sz="3200" dirty="0"/>
              <a:t>مدي قدرة الطفل علي تركيز الانتباه اللمسي </a:t>
            </a:r>
            <a:endParaRPr lang="en-US" sz="3200" dirty="0"/>
          </a:p>
          <a:p>
            <a:r>
              <a:rPr lang="ar-SA" sz="3200" b="1" dirty="0">
                <a:solidFill>
                  <a:schemeClr val="accent2"/>
                </a:solidFill>
              </a:rPr>
              <a:t>جانب ادراك الاشياء والمفاهيم وتكوين مفهوم عنها </a:t>
            </a:r>
            <a:endParaRPr lang="en-US" sz="3200" b="1" dirty="0">
              <a:solidFill>
                <a:schemeClr val="accent2"/>
              </a:solidFill>
            </a:endParaRPr>
          </a:p>
          <a:p>
            <a:r>
              <a:rPr lang="en-US" sz="2800" dirty="0" smtClean="0"/>
              <a:t>-  </a:t>
            </a:r>
            <a:r>
              <a:rPr lang="ar-SA" sz="2800" dirty="0" smtClean="0"/>
              <a:t>ادراك </a:t>
            </a:r>
            <a:r>
              <a:rPr lang="ar-SA" sz="2800" dirty="0"/>
              <a:t>الطفل للاحجام </a:t>
            </a:r>
            <a:endParaRPr lang="en-US" sz="2800" dirty="0"/>
          </a:p>
          <a:p>
            <a:r>
              <a:rPr lang="en-US" sz="2800" dirty="0" smtClean="0"/>
              <a:t>-  </a:t>
            </a:r>
            <a:r>
              <a:rPr lang="ar-SA" sz="2800" dirty="0" smtClean="0"/>
              <a:t>ادراك </a:t>
            </a:r>
            <a:r>
              <a:rPr lang="ar-SA" sz="2800" dirty="0"/>
              <a:t>الطفل للاوزان </a:t>
            </a:r>
            <a:endParaRPr lang="en-US" sz="2800" dirty="0"/>
          </a:p>
          <a:p>
            <a:r>
              <a:rPr lang="en-US" sz="2800" dirty="0" smtClean="0"/>
              <a:t> - </a:t>
            </a:r>
            <a:r>
              <a:rPr lang="ar-SA" sz="2800" dirty="0" smtClean="0"/>
              <a:t>ادراك </a:t>
            </a:r>
            <a:r>
              <a:rPr lang="ar-SA" sz="2800" dirty="0"/>
              <a:t>الطفل للاطوال </a:t>
            </a:r>
            <a:endParaRPr lang="en-US" sz="2800" dirty="0"/>
          </a:p>
          <a:p>
            <a:r>
              <a:rPr lang="en-US" sz="2800" dirty="0" smtClean="0"/>
              <a:t>-  </a:t>
            </a:r>
            <a:r>
              <a:rPr lang="ar-SA" sz="2800" dirty="0" smtClean="0"/>
              <a:t>المطابقة </a:t>
            </a:r>
            <a:r>
              <a:rPr lang="ar-SA" sz="2800" dirty="0"/>
              <a:t>بين الاشياء </a:t>
            </a:r>
            <a:endParaRPr lang="en-US" sz="2800" dirty="0"/>
          </a:p>
          <a:p>
            <a:r>
              <a:rPr lang="en-US" sz="2800" dirty="0" smtClean="0"/>
              <a:t> - </a:t>
            </a:r>
            <a:r>
              <a:rPr lang="ar-SA" sz="2800" dirty="0" smtClean="0"/>
              <a:t>التعرف </a:t>
            </a:r>
            <a:r>
              <a:rPr lang="ar-SA" sz="2800" dirty="0"/>
              <a:t>علي الاشياء وتسميتها </a:t>
            </a:r>
            <a:endParaRPr lang="en-US" sz="2800" dirty="0"/>
          </a:p>
          <a:p>
            <a:r>
              <a:rPr lang="en-US" sz="2800" dirty="0" smtClean="0"/>
              <a:t> - </a:t>
            </a:r>
            <a:r>
              <a:rPr lang="ar-SA" sz="2800" dirty="0" smtClean="0"/>
              <a:t>ذاكرة </a:t>
            </a:r>
            <a:r>
              <a:rPr lang="ar-SA" sz="2800" dirty="0"/>
              <a:t>قصيرة المدي </a:t>
            </a:r>
            <a:endParaRPr lang="en-US" sz="2800" dirty="0"/>
          </a:p>
          <a:p>
            <a:r>
              <a:rPr lang="en-US" dirty="0"/>
              <a:t> </a:t>
            </a:r>
          </a:p>
        </p:txBody>
      </p:sp>
      <p:sp>
        <p:nvSpPr>
          <p:cNvPr id="3" name="Rectangle 2"/>
          <p:cNvSpPr/>
          <p:nvPr/>
        </p:nvSpPr>
        <p:spPr>
          <a:xfrm>
            <a:off x="1357437" y="5770753"/>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141939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3568" y="614346"/>
            <a:ext cx="7488832" cy="5472608"/>
          </a:xfrm>
          <a:prstGeom prst="roundRect">
            <a:avLst/>
          </a:prstGeom>
          <a:ln>
            <a:noFill/>
          </a:ln>
          <a:effectLst>
            <a:outerShdw blurRad="50800" dist="38100" dir="5400000" algn="t" rotWithShape="0">
              <a:prstClr val="black">
                <a:alpha val="40000"/>
              </a:prstClr>
            </a:outerShdw>
          </a:effectLst>
          <a:scene3d>
            <a:camera prst="perspectiveFron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r>
              <a:rPr lang="ar-SA" sz="3600" b="1" dirty="0">
                <a:solidFill>
                  <a:schemeClr val="tx2">
                    <a:lumMod val="75000"/>
                  </a:schemeClr>
                </a:solidFill>
              </a:rPr>
              <a:t>جانب مهارات ماقبل </a:t>
            </a:r>
            <a:r>
              <a:rPr lang="ar-SA" sz="3600" b="1" dirty="0" smtClean="0">
                <a:solidFill>
                  <a:schemeClr val="tx2">
                    <a:lumMod val="75000"/>
                  </a:schemeClr>
                </a:solidFill>
              </a:rPr>
              <a:t>الاكاديمي</a:t>
            </a:r>
            <a:endParaRPr lang="ar-EG" sz="3600" b="1" dirty="0" smtClean="0">
              <a:solidFill>
                <a:schemeClr val="tx2">
                  <a:lumMod val="75000"/>
                </a:schemeClr>
              </a:solidFill>
            </a:endParaRPr>
          </a:p>
          <a:p>
            <a:r>
              <a:rPr lang="ar-SA" sz="3600" b="1" dirty="0" smtClean="0">
                <a:solidFill>
                  <a:schemeClr val="tx2">
                    <a:lumMod val="75000"/>
                  </a:schemeClr>
                </a:solidFill>
              </a:rPr>
              <a:t> </a:t>
            </a:r>
            <a:endParaRPr lang="en-US" sz="3600" b="1" dirty="0">
              <a:solidFill>
                <a:schemeClr val="tx2">
                  <a:lumMod val="75000"/>
                </a:schemeClr>
              </a:solidFill>
            </a:endParaRPr>
          </a:p>
          <a:p>
            <a:r>
              <a:rPr lang="ar-EG" sz="3200" dirty="0">
                <a:solidFill>
                  <a:schemeClr val="accent4">
                    <a:lumMod val="75000"/>
                  </a:schemeClr>
                </a:solidFill>
              </a:rPr>
              <a:t>1</a:t>
            </a:r>
            <a:r>
              <a:rPr lang="ar-EG" sz="3200" dirty="0" smtClean="0">
                <a:solidFill>
                  <a:schemeClr val="accent4">
                    <a:lumMod val="75000"/>
                  </a:schemeClr>
                </a:solidFill>
              </a:rPr>
              <a:t>- </a:t>
            </a:r>
            <a:r>
              <a:rPr lang="ar-SA" sz="3200" dirty="0" smtClean="0">
                <a:solidFill>
                  <a:schemeClr val="accent4">
                    <a:lumMod val="75000"/>
                  </a:schemeClr>
                </a:solidFill>
              </a:rPr>
              <a:t>رسم </a:t>
            </a:r>
            <a:r>
              <a:rPr lang="ar-SA" sz="3200" dirty="0">
                <a:solidFill>
                  <a:schemeClr val="accent4">
                    <a:lumMod val="75000"/>
                  </a:schemeClr>
                </a:solidFill>
              </a:rPr>
              <a:t>مربع ودائرة ومثلث ومستطيل والخطوط بأنواعها المختلفة رأسي وأفقي</a:t>
            </a:r>
            <a:r>
              <a:rPr lang="en-US" sz="3200" dirty="0">
                <a:solidFill>
                  <a:schemeClr val="accent4">
                    <a:lumMod val="75000"/>
                  </a:schemeClr>
                </a:solidFill>
              </a:rPr>
              <a:t>  </a:t>
            </a:r>
            <a:r>
              <a:rPr lang="ar-SA" sz="3200" dirty="0">
                <a:solidFill>
                  <a:schemeClr val="accent4">
                    <a:lumMod val="75000"/>
                  </a:schemeClr>
                </a:solidFill>
              </a:rPr>
              <a:t>ومائل ومتعرج والسير داخل متاهات </a:t>
            </a:r>
            <a:endParaRPr lang="en-US" sz="3200" dirty="0">
              <a:solidFill>
                <a:schemeClr val="accent4">
                  <a:lumMod val="75000"/>
                </a:schemeClr>
              </a:solidFill>
            </a:endParaRPr>
          </a:p>
          <a:p>
            <a:r>
              <a:rPr lang="ar-EG" sz="3200" dirty="0" smtClean="0">
                <a:solidFill>
                  <a:schemeClr val="accent4">
                    <a:lumMod val="75000"/>
                  </a:schemeClr>
                </a:solidFill>
              </a:rPr>
              <a:t>2- </a:t>
            </a:r>
            <a:r>
              <a:rPr lang="ar-SA" sz="3200" dirty="0" smtClean="0">
                <a:solidFill>
                  <a:schemeClr val="accent4">
                    <a:lumMod val="75000"/>
                  </a:schemeClr>
                </a:solidFill>
              </a:rPr>
              <a:t>الاعداد </a:t>
            </a:r>
            <a:r>
              <a:rPr lang="ar-SA" sz="3200" dirty="0">
                <a:solidFill>
                  <a:schemeClr val="accent4">
                    <a:lumMod val="75000"/>
                  </a:schemeClr>
                </a:solidFill>
              </a:rPr>
              <a:t>وقيمتها </a:t>
            </a:r>
            <a:endParaRPr lang="en-US" sz="3200" dirty="0">
              <a:solidFill>
                <a:schemeClr val="accent4">
                  <a:lumMod val="75000"/>
                </a:schemeClr>
              </a:solidFill>
            </a:endParaRPr>
          </a:p>
          <a:p>
            <a:r>
              <a:rPr lang="ar-EG" sz="3200" dirty="0" smtClean="0">
                <a:solidFill>
                  <a:schemeClr val="accent4">
                    <a:lumMod val="75000"/>
                  </a:schemeClr>
                </a:solidFill>
              </a:rPr>
              <a:t>3- </a:t>
            </a:r>
            <a:r>
              <a:rPr lang="ar-SA" sz="3200" dirty="0" smtClean="0">
                <a:solidFill>
                  <a:schemeClr val="accent4">
                    <a:lumMod val="75000"/>
                  </a:schemeClr>
                </a:solidFill>
              </a:rPr>
              <a:t>الحروف </a:t>
            </a:r>
            <a:r>
              <a:rPr lang="ar-SA" sz="3200" dirty="0">
                <a:solidFill>
                  <a:schemeClr val="accent4">
                    <a:lumMod val="75000"/>
                  </a:schemeClr>
                </a:solidFill>
              </a:rPr>
              <a:t>الابجدية وغيرها من المهارات </a:t>
            </a:r>
            <a:endParaRPr lang="en-US" sz="3200" dirty="0">
              <a:solidFill>
                <a:schemeClr val="accent4">
                  <a:lumMod val="75000"/>
                </a:schemeClr>
              </a:solidFill>
            </a:endParaRPr>
          </a:p>
        </p:txBody>
      </p:sp>
      <p:sp>
        <p:nvSpPr>
          <p:cNvPr id="3" name="Rectangle 2"/>
          <p:cNvSpPr/>
          <p:nvPr/>
        </p:nvSpPr>
        <p:spPr>
          <a:xfrm>
            <a:off x="1547664" y="5163624"/>
            <a:ext cx="4014240" cy="923330"/>
          </a:xfrm>
          <a:prstGeom prst="rect">
            <a:avLst/>
          </a:prstGeom>
          <a:ln>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4">
                  <a:lumMod val="60000"/>
                  <a:lumOff val="4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49932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4716016" y="908720"/>
            <a:ext cx="4104456" cy="936104"/>
          </a:xfrm>
          <a:prstGeom prst="doubleWave">
            <a:avLst/>
          </a:prstGeom>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ContrastingLeftFacing"/>
            <a:lightRig rig="flood" dir="t">
              <a:rot lat="0" lon="0" rev="13800000"/>
            </a:lightRig>
          </a:scene3d>
          <a:sp3d extrusionH="107950" prstMaterial="plastic">
            <a:bevelT w="82550" h="63500" prst="divot"/>
            <a:bevelB/>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EG" sz="4400" b="1" dirty="0" smtClean="0">
                <a:solidFill>
                  <a:schemeClr val="accent4"/>
                </a:solidFill>
              </a:rPr>
              <a:t>أهداف البرنامج</a:t>
            </a:r>
            <a:endParaRPr lang="ar-EG" sz="4400" b="1" dirty="0">
              <a:solidFill>
                <a:schemeClr val="accent4"/>
              </a:solidFill>
            </a:endParaRPr>
          </a:p>
        </p:txBody>
      </p:sp>
      <p:sp>
        <p:nvSpPr>
          <p:cNvPr id="3" name="Rounded Rectangle 2"/>
          <p:cNvSpPr/>
          <p:nvPr/>
        </p:nvSpPr>
        <p:spPr>
          <a:xfrm>
            <a:off x="323528" y="2348880"/>
            <a:ext cx="8496944" cy="936104"/>
          </a:xfrm>
          <a:prstGeom prst="roundRec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1">
            <a:schemeClr val="accent4"/>
          </a:lnRef>
          <a:fillRef idx="3">
            <a:schemeClr val="accent4"/>
          </a:fillRef>
          <a:effectRef idx="2">
            <a:schemeClr val="accent4"/>
          </a:effectRef>
          <a:fontRef idx="minor">
            <a:schemeClr val="lt1"/>
          </a:fontRef>
        </p:style>
        <p:txBody>
          <a:bodyPr rtlCol="1" anchor="ctr"/>
          <a:lstStyle/>
          <a:p>
            <a:pPr marL="685800" indent="-685800">
              <a:buFont typeface="Arial" charset="0"/>
              <a:buChar char="•"/>
            </a:pPr>
            <a:r>
              <a:rPr lang="ar-EG" sz="4000" b="1" dirty="0" smtClean="0"/>
              <a:t>تحديد نقاط القوة والضعف</a:t>
            </a:r>
          </a:p>
        </p:txBody>
      </p:sp>
      <p:sp>
        <p:nvSpPr>
          <p:cNvPr id="4" name="Rounded Rectangle 3"/>
          <p:cNvSpPr/>
          <p:nvPr/>
        </p:nvSpPr>
        <p:spPr>
          <a:xfrm>
            <a:off x="333357" y="3573016"/>
            <a:ext cx="8496944" cy="936104"/>
          </a:xfrm>
          <a:prstGeom prst="roundRec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1">
            <a:schemeClr val="accent4"/>
          </a:lnRef>
          <a:fillRef idx="3">
            <a:schemeClr val="accent4"/>
          </a:fillRef>
          <a:effectRef idx="2">
            <a:schemeClr val="accent4"/>
          </a:effectRef>
          <a:fontRef idx="minor">
            <a:schemeClr val="lt1"/>
          </a:fontRef>
        </p:style>
        <p:txBody>
          <a:bodyPr rtlCol="1" anchor="ctr"/>
          <a:lstStyle/>
          <a:p>
            <a:pPr marL="685800" indent="-685800">
              <a:buFont typeface="Arial" charset="0"/>
              <a:buChar char="•"/>
            </a:pPr>
            <a:r>
              <a:rPr lang="ar-SA" sz="2800" b="1" dirty="0"/>
              <a:t>استخدام </a:t>
            </a:r>
            <a:r>
              <a:rPr lang="ar-EG" sz="2800" b="1" dirty="0" smtClean="0"/>
              <a:t>منهج </a:t>
            </a:r>
            <a:r>
              <a:rPr lang="ar-SA" sz="2800" b="1" dirty="0" smtClean="0"/>
              <a:t>متسلسل </a:t>
            </a:r>
            <a:r>
              <a:rPr lang="ar-SA" sz="2800" b="1" dirty="0"/>
              <a:t>من حيث التطور</a:t>
            </a:r>
            <a:r>
              <a:rPr lang="en-US" sz="2800" b="1" dirty="0"/>
              <a:t> "</a:t>
            </a:r>
            <a:r>
              <a:rPr lang="ar-SA" sz="2800" b="1" dirty="0"/>
              <a:t>يستخدم كاداه تعليم</a:t>
            </a:r>
            <a:endParaRPr lang="ar-EG" sz="2800" b="1" dirty="0" smtClean="0"/>
          </a:p>
        </p:txBody>
      </p:sp>
      <p:sp>
        <p:nvSpPr>
          <p:cNvPr id="5" name="Rounded Rectangle 4"/>
          <p:cNvSpPr/>
          <p:nvPr/>
        </p:nvSpPr>
        <p:spPr>
          <a:xfrm>
            <a:off x="333357" y="4869159"/>
            <a:ext cx="8496944" cy="1440159"/>
          </a:xfrm>
          <a:prstGeom prst="roundRec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1">
            <a:schemeClr val="accent4"/>
          </a:lnRef>
          <a:fillRef idx="3">
            <a:schemeClr val="accent4"/>
          </a:fillRef>
          <a:effectRef idx="2">
            <a:schemeClr val="accent4"/>
          </a:effectRef>
          <a:fontRef idx="minor">
            <a:schemeClr val="lt1"/>
          </a:fontRef>
        </p:style>
        <p:txBody>
          <a:bodyPr rtlCol="1" anchor="ctr"/>
          <a:lstStyle/>
          <a:p>
            <a:pPr marL="685800" indent="-685800">
              <a:buFont typeface="Arial" charset="0"/>
              <a:buChar char="•"/>
            </a:pPr>
            <a:r>
              <a:rPr lang="ar-EG" sz="2800" b="1" dirty="0" smtClean="0"/>
              <a:t>اشتراك الآباء والأمهات </a:t>
            </a:r>
            <a:r>
              <a:rPr lang="ar-SA" sz="2800" b="1" dirty="0" smtClean="0"/>
              <a:t>فى </a:t>
            </a:r>
            <a:r>
              <a:rPr lang="ar-SA" sz="2800" b="1" dirty="0"/>
              <a:t>عمليه </a:t>
            </a:r>
            <a:r>
              <a:rPr lang="ar-EG" sz="2800" b="1" dirty="0" smtClean="0"/>
              <a:t>تعليم </a:t>
            </a:r>
            <a:r>
              <a:rPr lang="ar-SA" sz="2800" b="1" dirty="0" smtClean="0"/>
              <a:t>الطفل </a:t>
            </a:r>
            <a:r>
              <a:rPr lang="ar-SA" sz="2800" b="1" dirty="0"/>
              <a:t>والتدريب المستمر وتزويد الطفل بالمهارات التى تساعده على التكيف فى حياته اليوميه</a:t>
            </a:r>
            <a:endParaRPr lang="ar-EG" sz="2800" b="1" dirty="0" smtClean="0"/>
          </a:p>
        </p:txBody>
      </p:sp>
    </p:spTree>
    <p:extLst>
      <p:ext uri="{BB962C8B-B14F-4D97-AF65-F5344CB8AC3E}">
        <p14:creationId xmlns:p14="http://schemas.microsoft.com/office/powerpoint/2010/main" val="1492456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195736" y="116632"/>
            <a:ext cx="4608512" cy="1080120"/>
          </a:xfrm>
          <a:prstGeom prst="cloudCallout">
            <a:avLst>
              <a:gd name="adj1" fmla="val 19881"/>
              <a:gd name="adj2" fmla="val 65798"/>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3600" b="1" dirty="0" smtClean="0">
                <a:solidFill>
                  <a:srgbClr val="11118B"/>
                </a:solidFill>
              </a:rPr>
              <a:t>مميزات البرنامج</a:t>
            </a:r>
            <a:endParaRPr lang="ar-EG" sz="3600" b="1" dirty="0">
              <a:solidFill>
                <a:srgbClr val="11118B"/>
              </a:solidFill>
            </a:endParaRPr>
          </a:p>
        </p:txBody>
      </p:sp>
      <p:sp>
        <p:nvSpPr>
          <p:cNvPr id="3" name="Rounded Rectangle 2"/>
          <p:cNvSpPr/>
          <p:nvPr/>
        </p:nvSpPr>
        <p:spPr>
          <a:xfrm>
            <a:off x="539552" y="1628800"/>
            <a:ext cx="8352928" cy="4176464"/>
          </a:xfrm>
          <a:prstGeom prst="roundRect">
            <a:avLst/>
          </a:prstGeom>
          <a:ln/>
          <a:effectLst>
            <a:innerShdw blurRad="63500" dist="50800" dir="8100000">
              <a:prstClr val="black">
                <a:alpha val="50000"/>
              </a:prstClr>
            </a:innerShdw>
          </a:effectLst>
          <a:scene3d>
            <a:camera prst="isometricOffAxis1Right"/>
            <a:lightRig rig="threePt" dir="t"/>
          </a:scene3d>
        </p:spPr>
        <p:style>
          <a:lnRef idx="1">
            <a:schemeClr val="accent5"/>
          </a:lnRef>
          <a:fillRef idx="2">
            <a:schemeClr val="accent5"/>
          </a:fillRef>
          <a:effectRef idx="1">
            <a:schemeClr val="accent5"/>
          </a:effectRef>
          <a:fontRef idx="minor">
            <a:schemeClr val="dk1"/>
          </a:fontRef>
        </p:style>
        <p:txBody>
          <a:bodyPr rtlCol="1" anchor="ctr"/>
          <a:lstStyle/>
          <a:p>
            <a:r>
              <a:rPr lang="ar-EG" sz="3200" b="1" dirty="0" smtClean="0">
                <a:solidFill>
                  <a:schemeClr val="tx2">
                    <a:lumMod val="50000"/>
                  </a:schemeClr>
                </a:solidFill>
              </a:rPr>
              <a:t>□ سهولة تطبيقه</a:t>
            </a:r>
          </a:p>
          <a:p>
            <a:r>
              <a:rPr lang="ar-EG" sz="3200" b="1" dirty="0" smtClean="0">
                <a:solidFill>
                  <a:schemeClr val="tx2">
                    <a:lumMod val="50000"/>
                  </a:schemeClr>
                </a:solidFill>
              </a:rPr>
              <a:t>□ التنظيم</a:t>
            </a:r>
          </a:p>
          <a:p>
            <a:r>
              <a:rPr lang="ar-EG" sz="3200" b="1" dirty="0" smtClean="0">
                <a:solidFill>
                  <a:schemeClr val="tx2">
                    <a:lumMod val="50000"/>
                  </a:schemeClr>
                </a:solidFill>
              </a:rPr>
              <a:t>□ الأهداف ارتقائية </a:t>
            </a:r>
          </a:p>
          <a:p>
            <a:r>
              <a:rPr lang="ar-EG" sz="3200" b="1" dirty="0" smtClean="0">
                <a:solidFill>
                  <a:schemeClr val="tx2">
                    <a:lumMod val="50000"/>
                  </a:schemeClr>
                </a:solidFill>
              </a:rPr>
              <a:t>□ سهولة توافر الأدوات</a:t>
            </a:r>
          </a:p>
          <a:p>
            <a:r>
              <a:rPr lang="ar-EG" sz="3200" b="1" dirty="0" smtClean="0">
                <a:solidFill>
                  <a:schemeClr val="tx2">
                    <a:lumMod val="50000"/>
                  </a:schemeClr>
                </a:solidFill>
              </a:rPr>
              <a:t>□ سهولة التقييم والتنفيذ والتصميم</a:t>
            </a:r>
          </a:p>
          <a:p>
            <a:r>
              <a:rPr lang="ar-EG" sz="3200" b="1" dirty="0" smtClean="0">
                <a:solidFill>
                  <a:schemeClr val="tx2">
                    <a:lumMod val="50000"/>
                  </a:schemeClr>
                </a:solidFill>
              </a:rPr>
              <a:t>□ قلة تكاليف البرنامج وأدواته</a:t>
            </a:r>
          </a:p>
          <a:p>
            <a:r>
              <a:rPr lang="ar-EG" sz="3200" b="1" dirty="0" smtClean="0">
                <a:solidFill>
                  <a:schemeClr val="tx2">
                    <a:lumMod val="50000"/>
                  </a:schemeClr>
                </a:solidFill>
              </a:rPr>
              <a:t>□ ايجاد العمر العقلى من خلاله</a:t>
            </a:r>
            <a:endParaRPr lang="ar-EG" sz="3200" b="1" dirty="0">
              <a:solidFill>
                <a:schemeClr val="tx2">
                  <a:lumMod val="50000"/>
                </a:schemeClr>
              </a:solidFill>
            </a:endParaRPr>
          </a:p>
        </p:txBody>
      </p:sp>
      <p:sp>
        <p:nvSpPr>
          <p:cNvPr id="4" name="Flowchart: Terminator 3"/>
          <p:cNvSpPr/>
          <p:nvPr/>
        </p:nvSpPr>
        <p:spPr>
          <a:xfrm rot="19358390">
            <a:off x="711561" y="2805832"/>
            <a:ext cx="4346044" cy="1728192"/>
          </a:xfrm>
          <a:prstGeom prst="flowChartTerminator">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5" name="Rectangle 4"/>
          <p:cNvSpPr/>
          <p:nvPr/>
        </p:nvSpPr>
        <p:spPr>
          <a:xfrm rot="19403705">
            <a:off x="1274130" y="3208262"/>
            <a:ext cx="362952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EG" sz="5400" b="1" cap="all" dirty="0" smtClean="0">
                <a:ln/>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أ/ دعاء عبد الله</a:t>
            </a:r>
            <a:endParaRPr lang="en-US" sz="5400" b="1" cap="all" spc="0" dirty="0">
              <a:ln/>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78888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2699792" y="620688"/>
            <a:ext cx="4536504" cy="1008112"/>
          </a:xfrm>
          <a:prstGeom prst="doubleWave">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smtClean="0">
                <a:solidFill>
                  <a:schemeClr val="tx2">
                    <a:lumMod val="50000"/>
                  </a:schemeClr>
                </a:solidFill>
              </a:rPr>
              <a:t>عيوب البرنامج</a:t>
            </a:r>
            <a:endParaRPr lang="ar-EG" sz="4400" b="1" dirty="0">
              <a:solidFill>
                <a:schemeClr val="tx2">
                  <a:lumMod val="50000"/>
                </a:schemeClr>
              </a:solidFill>
            </a:endParaRPr>
          </a:p>
        </p:txBody>
      </p:sp>
      <p:sp>
        <p:nvSpPr>
          <p:cNvPr id="3" name="Rounded Rectangle 2"/>
          <p:cNvSpPr/>
          <p:nvPr/>
        </p:nvSpPr>
        <p:spPr>
          <a:xfrm>
            <a:off x="683568" y="2618620"/>
            <a:ext cx="7992888" cy="1008112"/>
          </a:xfrm>
          <a:prstGeom prst="roundRect">
            <a:avLst/>
          </a:prstGeom>
          <a:ln>
            <a:solidFill>
              <a:schemeClr val="accent2">
                <a:lumMod val="50000"/>
              </a:schemeClr>
            </a:solidFill>
          </a:ln>
          <a:effectLst>
            <a:glow rad="228600">
              <a:schemeClr val="accent2">
                <a:satMod val="175000"/>
                <a:alpha val="40000"/>
              </a:schemeClr>
            </a:glow>
            <a:innerShdw blurRad="63500" dist="50800" dir="8100000">
              <a:prstClr val="black">
                <a:alpha val="50000"/>
              </a:prstClr>
            </a:innerShdw>
          </a:effectLst>
          <a:scene3d>
            <a:camera prst="orthographicFront">
              <a:rot lat="0" lon="0" rev="0"/>
            </a:camera>
            <a:lightRig rig="glow" dir="t">
              <a:rot lat="0" lon="0" rev="4800000"/>
            </a:lightRig>
          </a:scene3d>
          <a:sp3d prstMaterial="matte">
            <a:bevelT w="127000" h="63500" prst="angle"/>
          </a:sp3d>
        </p:spPr>
        <p:style>
          <a:lnRef idx="0">
            <a:schemeClr val="accent2"/>
          </a:lnRef>
          <a:fillRef idx="3">
            <a:schemeClr val="accent2"/>
          </a:fillRef>
          <a:effectRef idx="3">
            <a:schemeClr val="accent2"/>
          </a:effectRef>
          <a:fontRef idx="minor">
            <a:schemeClr val="lt1"/>
          </a:fontRef>
        </p:style>
        <p:txBody>
          <a:bodyPr rtlCol="1" anchor="ctr"/>
          <a:lstStyle/>
          <a:p>
            <a:r>
              <a:rPr lang="ar-EG" sz="4000" b="1" dirty="0" smtClean="0">
                <a:solidFill>
                  <a:schemeClr val="tx1">
                    <a:lumMod val="95000"/>
                    <a:lumOff val="5000"/>
                  </a:schemeClr>
                </a:solidFill>
              </a:rPr>
              <a:t>□ المجالات محدودة </a:t>
            </a:r>
          </a:p>
          <a:p>
            <a:endParaRPr lang="ar-EG" sz="3200" dirty="0"/>
          </a:p>
        </p:txBody>
      </p:sp>
      <p:sp>
        <p:nvSpPr>
          <p:cNvPr id="4" name="Rounded Rectangle 3"/>
          <p:cNvSpPr/>
          <p:nvPr/>
        </p:nvSpPr>
        <p:spPr>
          <a:xfrm>
            <a:off x="683568" y="4077072"/>
            <a:ext cx="7992888" cy="1008112"/>
          </a:xfrm>
          <a:prstGeom prst="roundRect">
            <a:avLst/>
          </a:prstGeom>
          <a:ln>
            <a:solidFill>
              <a:schemeClr val="accent2">
                <a:lumMod val="50000"/>
              </a:schemeClr>
            </a:solidFill>
          </a:ln>
          <a:effectLst>
            <a:glow rad="228600">
              <a:schemeClr val="accent2">
                <a:satMod val="175000"/>
                <a:alpha val="40000"/>
              </a:schemeClr>
            </a:glow>
            <a:innerShdw blurRad="63500" dist="50800" dir="10800000">
              <a:prstClr val="black">
                <a:alpha val="50000"/>
              </a:prstClr>
            </a:innerShdw>
          </a:effectLst>
          <a:scene3d>
            <a:camera prst="orthographicFront">
              <a:rot lat="0" lon="0" rev="0"/>
            </a:camera>
            <a:lightRig rig="glow" dir="t">
              <a:rot lat="0" lon="0" rev="4800000"/>
            </a:lightRig>
          </a:scene3d>
          <a:sp3d prstMaterial="matte">
            <a:bevelT w="127000" h="63500" prst="angle"/>
          </a:sp3d>
        </p:spPr>
        <p:style>
          <a:lnRef idx="0">
            <a:schemeClr val="accent2"/>
          </a:lnRef>
          <a:fillRef idx="3">
            <a:schemeClr val="accent2"/>
          </a:fillRef>
          <a:effectRef idx="3">
            <a:schemeClr val="accent2"/>
          </a:effectRef>
          <a:fontRef idx="minor">
            <a:schemeClr val="lt1"/>
          </a:fontRef>
        </p:style>
        <p:txBody>
          <a:bodyPr rtlCol="1" anchor="ctr"/>
          <a:lstStyle/>
          <a:p>
            <a:r>
              <a:rPr lang="ar-EG" sz="4400" b="1" dirty="0" smtClean="0">
                <a:solidFill>
                  <a:schemeClr val="tx1">
                    <a:lumMod val="95000"/>
                    <a:lumOff val="5000"/>
                  </a:schemeClr>
                </a:solidFill>
              </a:rPr>
              <a:t>□ لا تتعدى أهدافه أكثر من 6 سنوات </a:t>
            </a:r>
          </a:p>
          <a:p>
            <a:endParaRPr lang="ar-EG" sz="3200" dirty="0"/>
          </a:p>
        </p:txBody>
      </p:sp>
      <p:sp>
        <p:nvSpPr>
          <p:cNvPr id="5" name="Rectangle 4"/>
          <p:cNvSpPr/>
          <p:nvPr/>
        </p:nvSpPr>
        <p:spPr>
          <a:xfrm rot="20465312">
            <a:off x="-26695" y="5507819"/>
            <a:ext cx="4983508" cy="923330"/>
          </a:xfrm>
          <a:prstGeom prst="rect">
            <a:avLst/>
          </a:prstGeom>
          <a:noFill/>
        </p:spPr>
        <p:txBody>
          <a:bodyPr wrap="square" lIns="91440" tIns="45720" rIns="91440" bIns="45720">
            <a:spAutoFit/>
          </a:bodyPr>
          <a:lstStyle/>
          <a:p>
            <a:pPr algn="ctr"/>
            <a:r>
              <a:rPr lang="ar-EG" sz="5400" b="1" dirty="0" smtClean="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rPr>
              <a:t>أ/ دعاء عبد الله</a:t>
            </a:r>
            <a:endParaRPr lang="en-US" sz="5400" b="1" dirty="0">
              <a:ln w="12700">
                <a:solidFill>
                  <a:schemeClr val="tx2">
                    <a:satMod val="155000"/>
                  </a:schemeClr>
                </a:solidFill>
                <a:prstDash val="solid"/>
              </a:ln>
              <a:solidFill>
                <a:schemeClr val="accent6">
                  <a:lumMod val="40000"/>
                  <a:lumOff val="6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408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878013" y="32012"/>
            <a:ext cx="7488832" cy="19568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3200" b="1" dirty="0" smtClean="0">
                <a:solidFill>
                  <a:schemeClr val="tx2">
                    <a:lumMod val="50000"/>
                  </a:schemeClr>
                </a:solidFill>
              </a:rPr>
              <a:t>مجالات البرنامج وعدد بنوده</a:t>
            </a:r>
            <a:endParaRPr lang="ar-EG" sz="3200" b="1" dirty="0">
              <a:solidFill>
                <a:schemeClr val="tx2">
                  <a:lumMod val="50000"/>
                </a:schemeClr>
              </a:solidFill>
            </a:endParaRPr>
          </a:p>
        </p:txBody>
      </p:sp>
      <p:sp>
        <p:nvSpPr>
          <p:cNvPr id="3" name="Flowchart: Alternate Process 2"/>
          <p:cNvSpPr/>
          <p:nvPr/>
        </p:nvSpPr>
        <p:spPr>
          <a:xfrm>
            <a:off x="4279826" y="1994592"/>
            <a:ext cx="4802956" cy="1224136"/>
          </a:xfrm>
          <a:prstGeom prst="flowChartAlternateProcess">
            <a:avLst/>
          </a:prstGeom>
          <a:ln>
            <a:noFill/>
          </a:ln>
          <a:effectLst>
            <a:innerShdw blurRad="63500" dist="50800" dir="10800000">
              <a:prstClr val="black">
                <a:alpha val="50000"/>
              </a:prstClr>
            </a:innerShdw>
          </a:effectLst>
          <a:scene3d>
            <a:camera prst="perspectiveRelaxedModerately"/>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r>
              <a:rPr lang="ar-EG" sz="4000" b="1" dirty="0" smtClean="0"/>
              <a:t>● نمو الرضيع  45 بند </a:t>
            </a:r>
            <a:endParaRPr lang="ar-EG" sz="4000" b="1" dirty="0"/>
          </a:p>
        </p:txBody>
      </p:sp>
      <p:pic>
        <p:nvPicPr>
          <p:cNvPr id="1026" name="Picture 2" descr="C:\Users\h\AppData\Local\Microsoft\Windows\Temporary Internet Files\Content.IE5\OZJCGOBH\ba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459"/>
            <a:ext cx="4279826" cy="4713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12335" y="5661248"/>
            <a:ext cx="4145687" cy="923330"/>
          </a:xfrm>
          <a:prstGeom prst="rect">
            <a:avLst/>
          </a:prstGeom>
          <a:noFill/>
        </p:spPr>
        <p:txBody>
          <a:bodyPr wrap="none" lIns="91440" tIns="45720" rIns="91440" bIns="45720">
            <a:spAutoFit/>
          </a:bodyPr>
          <a:lstStyle/>
          <a:p>
            <a:pPr algn="ctr"/>
            <a:r>
              <a:rPr lang="ar-EG"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أ/ دعاء عبد الله </a:t>
            </a:r>
            <a:endPar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424133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203848" y="404664"/>
            <a:ext cx="5688632" cy="1008112"/>
          </a:xfrm>
          <a:prstGeom prst="flowChartAlternateProcess">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rtlCol="1" anchor="ctr"/>
          <a:lstStyle/>
          <a:p>
            <a:r>
              <a:rPr lang="ar-EG" sz="4000" b="1" dirty="0" smtClean="0"/>
              <a:t>● المجال المعرفى 106 بند </a:t>
            </a:r>
            <a:endParaRPr lang="ar-EG" sz="4000" b="1" dirty="0"/>
          </a:p>
        </p:txBody>
      </p:sp>
      <p:pic>
        <p:nvPicPr>
          <p:cNvPr id="2051" name="Picture 3" descr="C:\Users\h\AppData\Local\Microsoft\Windows\Temporary Internet Files\Content.IE5\OZJCGOBH\sensorimotor_st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9287"/>
            <a:ext cx="6624736" cy="3019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25546" y="5589240"/>
            <a:ext cx="4014240" cy="923330"/>
          </a:xfrm>
          <a:prstGeom prst="rect">
            <a:avLst/>
          </a:prstGeom>
          <a:noFill/>
        </p:spPr>
        <p:txBody>
          <a:bodyPr wrap="none" lIns="91440" tIns="45720" rIns="91440" bIns="45720">
            <a:spAutoFit/>
            <a:scene3d>
              <a:camera prst="perspectiveAbove"/>
              <a:lightRig rig="threePt" dir="t"/>
            </a:scene3d>
          </a:bodyPr>
          <a:lstStyle/>
          <a:p>
            <a:pPr algn="ctr"/>
            <a:r>
              <a:rPr lang="ar-EG"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9477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655676" y="404664"/>
            <a:ext cx="5688632" cy="1008112"/>
          </a:xfrm>
          <a:prstGeom prst="flowChartAlternateProcess">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rtlCol="1" anchor="ctr"/>
          <a:lstStyle/>
          <a:p>
            <a:r>
              <a:rPr lang="ar-EG" sz="4000" b="1" dirty="0" smtClean="0"/>
              <a:t>● المجال اللغوى 95بند </a:t>
            </a:r>
            <a:endParaRPr lang="ar-EG" sz="4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410445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h\AppData\Local\Microsoft\Windows\Temporary Internet Files\Content.IE5\0SMH2U5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30524"/>
            <a:ext cx="4392488" cy="34426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92652" y="5765449"/>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227766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1655676" y="404664"/>
            <a:ext cx="5688632" cy="1008112"/>
          </a:xfrm>
          <a:prstGeom prst="flowChartAlternateProcess">
            <a:avLst/>
          </a:prstGeom>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rtlCol="1" anchor="ctr"/>
          <a:lstStyle/>
          <a:p>
            <a:r>
              <a:rPr lang="ar-EG" sz="4000" b="1" dirty="0" smtClean="0"/>
              <a:t>● </a:t>
            </a:r>
            <a:r>
              <a:rPr lang="ar-EG" sz="3600" b="1" dirty="0" smtClean="0"/>
              <a:t>مجال التنشئة الاجتماعية 83 بند </a:t>
            </a:r>
            <a:endParaRPr lang="ar-EG" sz="36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8208912" cy="230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562" y="5901032"/>
            <a:ext cx="4014240" cy="923330"/>
          </a:xfrm>
          <a:prstGeom prst="rect">
            <a:avLst/>
          </a:prstGeom>
          <a:noFill/>
        </p:spPr>
        <p:txBody>
          <a:bodyPr wrap="none" lIns="91440" tIns="45720" rIns="91440" bIns="45720">
            <a:spAutoFit/>
          </a:bodyPr>
          <a:lstStyle/>
          <a:p>
            <a:pPr algn="ctr"/>
            <a:r>
              <a:rPr lang="ar-EG"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أ/ دعاء عبد الله</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1910440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1129</TotalTime>
  <Words>815</Words>
  <Application>Microsoft Office PowerPoint</Application>
  <PresentationFormat>On-screen Show (4:3)</PresentationFormat>
  <Paragraphs>145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h</cp:lastModifiedBy>
  <cp:revision>82</cp:revision>
  <dcterms:created xsi:type="dcterms:W3CDTF">2017-03-25T20:47:40Z</dcterms:created>
  <dcterms:modified xsi:type="dcterms:W3CDTF">2017-03-28T12:48:14Z</dcterms:modified>
</cp:coreProperties>
</file>