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37"/>
  </p:notesMasterIdLst>
  <p:handoutMasterIdLst>
    <p:handoutMasterId r:id="rId38"/>
  </p:handoutMasterIdLst>
  <p:sldIdLst>
    <p:sldId id="256" r:id="rId3"/>
    <p:sldId id="257" r:id="rId4"/>
    <p:sldId id="270" r:id="rId5"/>
    <p:sldId id="271" r:id="rId6"/>
    <p:sldId id="272" r:id="rId7"/>
    <p:sldId id="261" r:id="rId8"/>
    <p:sldId id="273" r:id="rId9"/>
    <p:sldId id="274" r:id="rId10"/>
    <p:sldId id="275" r:id="rId11"/>
    <p:sldId id="276" r:id="rId12"/>
    <p:sldId id="269" r:id="rId13"/>
    <p:sldId id="277" r:id="rId14"/>
    <p:sldId id="260" r:id="rId15"/>
    <p:sldId id="278" r:id="rId16"/>
    <p:sldId id="279" r:id="rId17"/>
    <p:sldId id="262" r:id="rId18"/>
    <p:sldId id="280" r:id="rId19"/>
    <p:sldId id="284" r:id="rId20"/>
    <p:sldId id="286" r:id="rId21"/>
    <p:sldId id="285" r:id="rId22"/>
    <p:sldId id="283" r:id="rId23"/>
    <p:sldId id="287"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56" autoAdjust="0"/>
    <p:restoredTop sz="94660"/>
  </p:normalViewPr>
  <p:slideViewPr>
    <p:cSldViewPr snapToGrid="0">
      <p:cViewPr varScale="1">
        <p:scale>
          <a:sx n="52" d="100"/>
          <a:sy n="52" d="100"/>
        </p:scale>
        <p:origin x="612"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ar-SA" sz="1200"/>
            </a:lvl1pPr>
          </a:lstStyle>
          <a:p>
            <a:pPr algn="r" rtl="1"/>
            <a:endParaRPr lang="ar-SA" dirty="0">
              <a:latin typeface="Tahoma" panose="020B0604030504040204" pitchFamily="34" charset="0"/>
            </a:endParaRPr>
          </a:p>
        </p:txBody>
      </p:sp>
      <p:sp>
        <p:nvSpPr>
          <p:cNvPr id="3" name="عنصر نائب للتاريخ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ar-SA" sz="1200"/>
            </a:lvl1pPr>
          </a:lstStyle>
          <a:p>
            <a:pPr algn="r" rtl="1"/>
            <a:fld id="{8EB33BB8-6C7A-4BE0-9B55-9EAC48D52EC6}" type="datetimeFigureOut">
              <a:rPr lang="ar-SA">
                <a:latin typeface="Tahoma" panose="020B0604030504040204" pitchFamily="34" charset="0"/>
              </a:rPr>
              <a:t>25/12/36</a:t>
            </a:fld>
            <a:endParaRPr lang="ar-SA" dirty="0">
              <a:latin typeface="Tahoma" panose="020B0604030504040204" pitchFamily="34" charset="0"/>
            </a:endParaRPr>
          </a:p>
        </p:txBody>
      </p:sp>
      <p:sp>
        <p:nvSpPr>
          <p:cNvPr id="4" name="عنصر نائب للتذييل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ar-SA" sz="1200"/>
            </a:lvl1pPr>
          </a:lstStyle>
          <a:p>
            <a:pPr algn="r" rtl="1"/>
            <a:endParaRPr lang="ar-SA" dirty="0">
              <a:latin typeface="Tahoma" panose="020B0604030504040204" pitchFamily="34" charset="0"/>
            </a:endParaRPr>
          </a:p>
        </p:txBody>
      </p:sp>
      <p:sp>
        <p:nvSpPr>
          <p:cNvPr id="5" name="عنصر نائب لرقم الشريحة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ar-SA" sz="1200"/>
            </a:lvl1pPr>
          </a:lstStyle>
          <a:p>
            <a:pPr algn="r" rtl="1"/>
            <a:fld id="{73F7AA83-DE31-4E93-AB07-EF7FB05F6670}" type="slidenum">
              <a:rPr lang="ar-SA">
                <a:latin typeface="Tahoma" panose="020B0604030504040204" pitchFamily="34" charset="0"/>
              </a:rPr>
              <a:t>‹#›</a:t>
            </a:fld>
            <a:endParaRPr lang="ar-SA" dirty="0">
              <a:latin typeface="Tahoma" panose="020B0604030504040204" pitchFamily="34" charset="0"/>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ar-SA" sz="1200">
                <a:latin typeface="Tahoma" panose="020B0604030504040204" pitchFamily="34" charset="0"/>
              </a:defRPr>
            </a:lvl1pPr>
          </a:lstStyle>
          <a:p>
            <a:pPr rtl="1"/>
            <a:endParaRPr lang="ar-SA" dirty="0"/>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ar-SA" sz="1200">
                <a:latin typeface="Tahoma" panose="020B0604030504040204" pitchFamily="34" charset="0"/>
              </a:defRPr>
            </a:lvl1pPr>
          </a:lstStyle>
          <a:p>
            <a:pPr rtl="1"/>
            <a:fld id="{C611EF64-F73B-4314-BB6F-BC0937BBDF19}" type="datetimeFigureOut">
              <a:rPr lang="ar-SA" smtClean="0"/>
              <a:pPr rtl="1"/>
              <a:t>25/12/36</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algn="r" rtl="1"/>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ar-SA" sz="1200">
                <a:latin typeface="Tahoma" panose="020B0604030504040204" pitchFamily="34" charset="0"/>
              </a:defRPr>
            </a:lvl1pPr>
          </a:lstStyle>
          <a:p>
            <a:pPr rtl="1"/>
            <a:endParaRPr lang="ar-SA" dirty="0"/>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ar-SA" sz="1200">
                <a:latin typeface="Tahoma" panose="020B0604030504040204" pitchFamily="34" charset="0"/>
              </a:defRPr>
            </a:lvl1pPr>
          </a:lstStyle>
          <a:p>
            <a:pPr rtl="1"/>
            <a:fld id="{935E2820-AFE1-45FA-949E-17BDB534E1DC}" type="slidenum">
              <a:rPr lang="ar-SA" smtClean="0"/>
              <a:pPr rtl="1"/>
              <a:t>‹#›</a:t>
            </a:fld>
            <a:endParaRPr lang="ar-SA"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r" defTabSz="914400" rtl="0" eaLnBrk="1" latinLnBrk="0" hangingPunct="1">
      <a:defRPr lang="ar-SA" sz="1200" kern="1200">
        <a:solidFill>
          <a:schemeClr val="tx1"/>
        </a:solidFill>
        <a:latin typeface="Tahoma" panose="020B0604030504040204" pitchFamily="34" charset="0"/>
        <a:ea typeface="+mn-ea"/>
        <a:cs typeface="+mn-cs"/>
      </a:defRPr>
    </a:lvl1pPr>
    <a:lvl2pPr marL="457200" algn="r" defTabSz="914400" rtl="0" eaLnBrk="1" latinLnBrk="0" hangingPunct="1">
      <a:defRPr lang="ar-SA" sz="1200" kern="1200">
        <a:solidFill>
          <a:schemeClr val="tx1"/>
        </a:solidFill>
        <a:latin typeface="Tahoma" panose="020B0604030504040204" pitchFamily="34" charset="0"/>
        <a:ea typeface="+mn-ea"/>
        <a:cs typeface="+mn-cs"/>
      </a:defRPr>
    </a:lvl2pPr>
    <a:lvl3pPr marL="914400" algn="r" defTabSz="914400" rtl="0" eaLnBrk="1" latinLnBrk="0" hangingPunct="1">
      <a:defRPr lang="ar-SA" sz="1200" kern="1200">
        <a:solidFill>
          <a:schemeClr val="tx1"/>
        </a:solidFill>
        <a:latin typeface="Tahoma" panose="020B0604030504040204" pitchFamily="34" charset="0"/>
        <a:ea typeface="+mn-ea"/>
        <a:cs typeface="+mn-cs"/>
      </a:defRPr>
    </a:lvl3pPr>
    <a:lvl4pPr marL="1371600" algn="r" defTabSz="914400" rtl="0" eaLnBrk="1" latinLnBrk="0" hangingPunct="1">
      <a:defRPr lang="ar-SA" sz="1200" kern="1200">
        <a:solidFill>
          <a:schemeClr val="tx1"/>
        </a:solidFill>
        <a:latin typeface="Tahoma" panose="020B0604030504040204" pitchFamily="34" charset="0"/>
        <a:ea typeface="+mn-ea"/>
        <a:cs typeface="+mn-cs"/>
      </a:defRPr>
    </a:lvl4pPr>
    <a:lvl5pPr marL="1828800" algn="r" defTabSz="914400" rtl="0" eaLnBrk="1" latinLnBrk="0" hangingPunct="1">
      <a:defRPr lang="ar-SA" sz="1200" kern="1200">
        <a:solidFill>
          <a:schemeClr val="tx1"/>
        </a:solidFill>
        <a:latin typeface="Tahoma" panose="020B0604030504040204" pitchFamily="34" charset="0"/>
        <a:ea typeface="+mn-ea"/>
        <a:cs typeface="+mn-cs"/>
      </a:defRPr>
    </a:lvl5pPr>
    <a:lvl6pPr marL="2286000" algn="r" defTabSz="914400" rtl="0" eaLnBrk="1" latinLnBrk="0" hangingPunct="1">
      <a:defRPr lang="ar-SA" sz="1200" kern="1200">
        <a:solidFill>
          <a:schemeClr val="tx1"/>
        </a:solidFill>
        <a:latin typeface="+mn-lt"/>
        <a:ea typeface="+mn-ea"/>
        <a:cs typeface="+mn-cs"/>
      </a:defRPr>
    </a:lvl6pPr>
    <a:lvl7pPr marL="2743200" algn="r" defTabSz="914400" rtl="0" eaLnBrk="1" latinLnBrk="0" hangingPunct="1">
      <a:defRPr lang="ar-SA" sz="1200" kern="1200">
        <a:solidFill>
          <a:schemeClr val="tx1"/>
        </a:solidFill>
        <a:latin typeface="+mn-lt"/>
        <a:ea typeface="+mn-ea"/>
        <a:cs typeface="+mn-cs"/>
      </a:defRPr>
    </a:lvl7pPr>
    <a:lvl8pPr marL="3200400" algn="r" defTabSz="914400" rtl="0" eaLnBrk="1" latinLnBrk="0" hangingPunct="1">
      <a:defRPr lang="ar-SA" sz="1200" kern="1200">
        <a:solidFill>
          <a:schemeClr val="tx1"/>
        </a:solidFill>
        <a:latin typeface="+mn-lt"/>
        <a:ea typeface="+mn-ea"/>
        <a:cs typeface="+mn-cs"/>
      </a:defRPr>
    </a:lvl8pPr>
    <a:lvl9pPr marL="3657600" algn="r" defTabSz="914400" rtl="0" eaLnBrk="1" latinLnBrk="0" hangingPunct="1">
      <a:defRPr lang="ar-S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935E2820-AFE1-45FA-949E-17BDB534E1DC}" type="slidenum">
              <a:rPr lang="ar-SA" smtClean="0"/>
              <a:t>1</a:t>
            </a:fld>
            <a:endParaRPr lang="ar-SA"/>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935E2820-AFE1-45FA-949E-17BDB534E1DC}" type="slidenum">
              <a:rPr lang="ar-SA" smtClean="0"/>
              <a:t>11</a:t>
            </a:fld>
            <a:endParaRPr lang="ar-SA"/>
          </a:p>
        </p:txBody>
      </p:sp>
    </p:spTree>
    <p:extLst>
      <p:ext uri="{BB962C8B-B14F-4D97-AF65-F5344CB8AC3E}">
        <p14:creationId xmlns:p14="http://schemas.microsoft.com/office/powerpoint/2010/main" val="391214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935E2820-AFE1-45FA-949E-17BDB534E1DC}" type="slidenum">
              <a:rPr lang="ar-SA" smtClean="0"/>
              <a:t>12</a:t>
            </a:fld>
            <a:endParaRPr lang="ar-SA"/>
          </a:p>
        </p:txBody>
      </p:sp>
    </p:spTree>
    <p:extLst>
      <p:ext uri="{BB962C8B-B14F-4D97-AF65-F5344CB8AC3E}">
        <p14:creationId xmlns:p14="http://schemas.microsoft.com/office/powerpoint/2010/main" val="29536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935E2820-AFE1-45FA-949E-17BDB534E1DC}" type="slidenum">
              <a:rPr lang="ar-SA" smtClean="0"/>
              <a:t>14</a:t>
            </a:fld>
            <a:endParaRPr lang="ar-SA"/>
          </a:p>
        </p:txBody>
      </p:sp>
    </p:spTree>
    <p:extLst>
      <p:ext uri="{BB962C8B-B14F-4D97-AF65-F5344CB8AC3E}">
        <p14:creationId xmlns:p14="http://schemas.microsoft.com/office/powerpoint/2010/main" val="340039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935E2820-AFE1-45FA-949E-17BDB534E1DC}" type="slidenum">
              <a:rPr lang="ar-SA" smtClean="0"/>
              <a:t>15</a:t>
            </a:fld>
            <a:endParaRPr lang="ar-SA"/>
          </a:p>
        </p:txBody>
      </p:sp>
    </p:spTree>
    <p:extLst>
      <p:ext uri="{BB962C8B-B14F-4D97-AF65-F5344CB8AC3E}">
        <p14:creationId xmlns:p14="http://schemas.microsoft.com/office/powerpoint/2010/main" val="261580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2</a:t>
            </a:fld>
            <a:endParaRPr lang="ar-SA"/>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3</a:t>
            </a:fld>
            <a:endParaRPr lang="ar-SA"/>
          </a:p>
        </p:txBody>
      </p:sp>
    </p:spTree>
    <p:extLst>
      <p:ext uri="{BB962C8B-B14F-4D97-AF65-F5344CB8AC3E}">
        <p14:creationId xmlns:p14="http://schemas.microsoft.com/office/powerpoint/2010/main" val="210850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4</a:t>
            </a:fld>
            <a:endParaRPr lang="ar-SA"/>
          </a:p>
        </p:txBody>
      </p:sp>
    </p:spTree>
    <p:extLst>
      <p:ext uri="{BB962C8B-B14F-4D97-AF65-F5344CB8AC3E}">
        <p14:creationId xmlns:p14="http://schemas.microsoft.com/office/powerpoint/2010/main" val="216363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5</a:t>
            </a:fld>
            <a:endParaRPr lang="ar-SA"/>
          </a:p>
        </p:txBody>
      </p:sp>
    </p:spTree>
    <p:extLst>
      <p:ext uri="{BB962C8B-B14F-4D97-AF65-F5344CB8AC3E}">
        <p14:creationId xmlns:p14="http://schemas.microsoft.com/office/powerpoint/2010/main" val="372229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7</a:t>
            </a:fld>
            <a:endParaRPr lang="ar-SA"/>
          </a:p>
        </p:txBody>
      </p:sp>
    </p:spTree>
    <p:extLst>
      <p:ext uri="{BB962C8B-B14F-4D97-AF65-F5344CB8AC3E}">
        <p14:creationId xmlns:p14="http://schemas.microsoft.com/office/powerpoint/2010/main" val="245249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8</a:t>
            </a:fld>
            <a:endParaRPr lang="ar-SA"/>
          </a:p>
        </p:txBody>
      </p:sp>
    </p:spTree>
    <p:extLst>
      <p:ext uri="{BB962C8B-B14F-4D97-AF65-F5344CB8AC3E}">
        <p14:creationId xmlns:p14="http://schemas.microsoft.com/office/powerpoint/2010/main" val="146256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9</a:t>
            </a:fld>
            <a:endParaRPr lang="ar-SA"/>
          </a:p>
        </p:txBody>
      </p:sp>
    </p:spTree>
    <p:extLst>
      <p:ext uri="{BB962C8B-B14F-4D97-AF65-F5344CB8AC3E}">
        <p14:creationId xmlns:p14="http://schemas.microsoft.com/office/powerpoint/2010/main" val="108505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a:p>
        </p:txBody>
      </p:sp>
      <p:sp>
        <p:nvSpPr>
          <p:cNvPr id="4" name="عنصر نائب لرقم الشريحة 3"/>
          <p:cNvSpPr>
            <a:spLocks noGrp="1"/>
          </p:cNvSpPr>
          <p:nvPr>
            <p:ph type="sldNum" sz="quarter" idx="10"/>
          </p:nvPr>
        </p:nvSpPr>
        <p:spPr/>
        <p:txBody>
          <a:bodyPr/>
          <a:lstStyle/>
          <a:p>
            <a:pPr algn="r" rtl="1"/>
            <a:fld id="{77542409-6A04-4DC6-AC3A-D3758287A8F2}" type="slidenum">
              <a:rPr lang="ar-SA" smtClean="0"/>
              <a:t>10</a:t>
            </a:fld>
            <a:endParaRPr lang="ar-SA"/>
          </a:p>
        </p:txBody>
      </p:sp>
    </p:spTree>
    <p:extLst>
      <p:ext uri="{BB962C8B-B14F-4D97-AF65-F5344CB8AC3E}">
        <p14:creationId xmlns:p14="http://schemas.microsoft.com/office/powerpoint/2010/main" val="1542404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4236830" y="304800"/>
            <a:ext cx="7091361" cy="2793906"/>
          </a:xfrm>
        </p:spPr>
        <p:txBody>
          <a:bodyPr anchor="b">
            <a:normAutofit/>
          </a:bodyPr>
          <a:lstStyle>
            <a:lvl1pPr algn="r" latinLnBrk="0">
              <a:lnSpc>
                <a:spcPct val="80000"/>
              </a:lnSpc>
              <a:defRPr lang="ar-SA" sz="6600"/>
            </a:lvl1pPr>
          </a:lstStyle>
          <a:p>
            <a:pPr algn="r" rtl="1"/>
            <a:r>
              <a:rPr lang="ar-SA" smtClean="0"/>
              <a:t>انقر لتحرير نمط العنوان الرئيسي</a:t>
            </a:r>
            <a:endParaRPr lang="ar-SA" dirty="0"/>
          </a:p>
        </p:txBody>
      </p:sp>
      <p:sp>
        <p:nvSpPr>
          <p:cNvPr id="3" name="عنوان فرعي 2"/>
          <p:cNvSpPr>
            <a:spLocks noGrp="1"/>
          </p:cNvSpPr>
          <p:nvPr>
            <p:ph type="subTitle" idx="1"/>
          </p:nvPr>
        </p:nvSpPr>
        <p:spPr>
          <a:xfrm>
            <a:off x="4236830" y="3108804"/>
            <a:ext cx="7091361" cy="838200"/>
          </a:xfrm>
        </p:spPr>
        <p:txBody>
          <a:bodyPr/>
          <a:lstStyle>
            <a:lvl1pPr marL="0" indent="0" algn="r" latinLnBrk="0">
              <a:spcBef>
                <a:spcPts val="0"/>
              </a:spcBef>
              <a:buNone/>
              <a:defRPr lang="ar-SA" sz="2400">
                <a:solidFill>
                  <a:schemeClr val="accent2"/>
                </a:solidFill>
              </a:defRPr>
            </a:lvl1pPr>
            <a:lvl2pPr marL="457200" indent="0" algn="r" latinLnBrk="0">
              <a:buNone/>
              <a:defRPr lang="ar-SA" sz="2000"/>
            </a:lvl2pPr>
            <a:lvl3pPr marL="914400" indent="0" algn="r" latinLnBrk="0">
              <a:buNone/>
              <a:defRPr lang="ar-SA" sz="1800"/>
            </a:lvl3pPr>
            <a:lvl4pPr marL="1371600" indent="0" algn="r" latinLnBrk="0">
              <a:buNone/>
              <a:defRPr lang="ar-SA" sz="1600"/>
            </a:lvl4pPr>
            <a:lvl5pPr marL="1828800" indent="0" algn="r" latinLnBrk="0">
              <a:buNone/>
              <a:defRPr lang="ar-SA" sz="1600"/>
            </a:lvl5pPr>
            <a:lvl6pPr marL="2286000" indent="0" algn="r" latinLnBrk="0">
              <a:buNone/>
              <a:defRPr lang="ar-SA" sz="1600"/>
            </a:lvl6pPr>
            <a:lvl7pPr marL="2743200" indent="0" algn="r" latinLnBrk="0">
              <a:buNone/>
              <a:defRPr lang="ar-SA" sz="1600"/>
            </a:lvl7pPr>
            <a:lvl8pPr marL="3200400" indent="0" algn="r" latinLnBrk="0">
              <a:buNone/>
              <a:defRPr lang="ar-SA" sz="1600"/>
            </a:lvl8pPr>
            <a:lvl9pPr marL="3657600" indent="0" algn="r" latinLnBrk="0">
              <a:buNone/>
              <a:defRPr lang="ar-SA" sz="1600"/>
            </a:lvl9pPr>
          </a:lstStyle>
          <a:p>
            <a:pPr algn="r" rtl="1"/>
            <a:r>
              <a:rPr lang="ar-SA" smtClean="0"/>
              <a:t>انقر لتحرير نمط العنوان الثانوي الرئيسي</a:t>
            </a:r>
            <a:endParaRPr lang="ar-SA" dirty="0"/>
          </a:p>
        </p:txBody>
      </p:sp>
      <p:sp>
        <p:nvSpPr>
          <p:cNvPr id="8" name="عنصر نائب للتاريخ 7"/>
          <p:cNvSpPr>
            <a:spLocks noGrp="1"/>
          </p:cNvSpPr>
          <p:nvPr>
            <p:ph type="dt" sz="half" idx="10"/>
          </p:nvPr>
        </p:nvSpPr>
        <p:spPr/>
        <p:txBody>
          <a:bodyPr/>
          <a:lstStyle/>
          <a:p>
            <a:pPr algn="r" rtl="1"/>
            <a:fld id="{9D3B9702-7FBF-4720-8670-571C5E7EEDDE}" type="datetime1">
              <a:t>25/12/36</a:t>
            </a:fld>
            <a:endParaRPr lang="ar-SA"/>
          </a:p>
        </p:txBody>
      </p:sp>
      <p:sp>
        <p:nvSpPr>
          <p:cNvPr id="9" name="عنصر نائب للتذييل 8"/>
          <p:cNvSpPr>
            <a:spLocks noGrp="1"/>
          </p:cNvSpPr>
          <p:nvPr>
            <p:ph type="ftr" sz="quarter" idx="11"/>
          </p:nvPr>
        </p:nvSpPr>
        <p:spPr/>
        <p:txBody>
          <a:bodyPr/>
          <a:lstStyle/>
          <a:p>
            <a:pPr algn="r" rtl="1"/>
            <a:endParaRPr lang="ar-SA"/>
          </a:p>
        </p:txBody>
      </p:sp>
      <p:sp>
        <p:nvSpPr>
          <p:cNvPr id="10" name="عنصر نائب لرقم الشريحة 9"/>
          <p:cNvSpPr>
            <a:spLocks noGrp="1"/>
          </p:cNvSpPr>
          <p:nvPr>
            <p:ph type="sldNum" sz="quarter" idx="12"/>
          </p:nvPr>
        </p:nvSpPr>
        <p:spPr/>
        <p:txBody>
          <a:bodyPr/>
          <a:lstStyle/>
          <a:p>
            <a:fld id="{8FDBFFB2-86D9-4B8F-A59A-553A60B94BBE}" type="slidenum">
              <a:pPr algn="r" rtl="1"/>
              <a:t>‹#›</a:t>
            </a:fld>
            <a:endParaRPr lang="ar-SA"/>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mtClean="0"/>
              <a:t>انقر لتحرير نمط العنوان الرئيسي</a:t>
            </a:r>
            <a:endParaRPr lang="ar-SA"/>
          </a:p>
        </p:txBody>
      </p:sp>
      <p:sp>
        <p:nvSpPr>
          <p:cNvPr id="3" name="عنصر نائب للنص العمودي 2"/>
          <p:cNvSpPr>
            <a:spLocks noGrp="1"/>
          </p:cNvSpPr>
          <p:nvPr>
            <p:ph type="body" orient="vert" idx="1"/>
          </p:nvPr>
        </p:nvSpPr>
        <p:spPr>
          <a:xfrm flipV="1">
            <a:off x="738931" y="1600200"/>
            <a:ext cx="9372600" cy="4114800"/>
          </a:xfrm>
        </p:spPr>
        <p:txBody>
          <a:bodyPr vert="eaVert"/>
          <a:lstStyle>
            <a:lvl1pPr algn="l" rtl="1">
              <a:defRPr/>
            </a:lvl1pPr>
            <a:lvl2pPr algn="l" rtl="1">
              <a:defRPr/>
            </a:lvl2pPr>
            <a:lvl3pPr algn="l" rtl="1">
              <a:defRPr/>
            </a:lvl3pPr>
            <a:lvl4pPr algn="l" rtl="1">
              <a:defRPr/>
            </a:lvl4pPr>
            <a:lvl5pPr algn="l" rtl="1">
              <a:defRPr/>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dirty="0"/>
          </a:p>
        </p:txBody>
      </p:sp>
      <p:sp>
        <p:nvSpPr>
          <p:cNvPr id="4" name="عنصر نائب للتاريخ 3"/>
          <p:cNvSpPr>
            <a:spLocks noGrp="1"/>
          </p:cNvSpPr>
          <p:nvPr>
            <p:ph type="dt" sz="half" idx="10"/>
          </p:nvPr>
        </p:nvSpPr>
        <p:spPr/>
        <p:txBody>
          <a:bodyPr/>
          <a:lstStyle/>
          <a:p>
            <a:pPr algn="r" rtl="1"/>
            <a:fld id="{27427AEA-BBBB-4C9B-AB23-214EAA8AB789}" type="datetime1">
              <a:t>25/12/36</a:t>
            </a:fld>
            <a:endParaRPr lang="ar-SA"/>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404278" y="304801"/>
            <a:ext cx="1715800" cy="5410200"/>
          </a:xfrm>
        </p:spPr>
        <p:txBody>
          <a:bodyPr vert="eaVert"/>
          <a:lstStyle/>
          <a:p>
            <a:pPr algn="r" rtl="1"/>
            <a:r>
              <a:rPr lang="ar-SA" smtClean="0"/>
              <a:t>انقر لتحرير نمط العنوان الرئيسي</a:t>
            </a:r>
            <a:endParaRPr lang="ar-SA" dirty="0"/>
          </a:p>
        </p:txBody>
      </p:sp>
      <p:sp>
        <p:nvSpPr>
          <p:cNvPr id="3" name="عنصر نائب للنص العمودي 2"/>
          <p:cNvSpPr>
            <a:spLocks noGrp="1"/>
          </p:cNvSpPr>
          <p:nvPr>
            <p:ph type="body" orient="vert" idx="1"/>
          </p:nvPr>
        </p:nvSpPr>
        <p:spPr>
          <a:xfrm>
            <a:off x="738931" y="304801"/>
            <a:ext cx="7502814" cy="5410200"/>
          </a:xfrm>
        </p:spPr>
        <p:txBody>
          <a:bodyPr vert="eaVert"/>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dirty="0"/>
          </a:p>
        </p:txBody>
      </p:sp>
      <p:sp>
        <p:nvSpPr>
          <p:cNvPr id="4" name="عنصر نائب للتاريخ 3"/>
          <p:cNvSpPr>
            <a:spLocks noGrp="1"/>
          </p:cNvSpPr>
          <p:nvPr>
            <p:ph type="dt" sz="half" idx="10"/>
          </p:nvPr>
        </p:nvSpPr>
        <p:spPr/>
        <p:txBody>
          <a:bodyPr/>
          <a:lstStyle/>
          <a:p>
            <a:pPr algn="r" rtl="1"/>
            <a:fld id="{2791CA30-F5CD-4CA0-B16A-349C6F830700}" type="datetime1">
              <a:t>25/12/36</a:t>
            </a:fld>
            <a:endParaRPr lang="ar-SA"/>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mtClean="0"/>
              <a:t>انقر لتحرير نمط العنوان الرئيسي</a:t>
            </a:r>
            <a:endParaRPr lang="ar-SA" dirty="0"/>
          </a:p>
        </p:txBody>
      </p:sp>
      <p:sp>
        <p:nvSpPr>
          <p:cNvPr id="3" name="عنصر نائب للمحتوى 2"/>
          <p:cNvSpPr>
            <a:spLocks noGrp="1"/>
          </p:cNvSpPr>
          <p:nvPr>
            <p:ph idx="1"/>
          </p:nvPr>
        </p:nvSpPr>
        <p:spPr/>
        <p:txBody>
          <a:body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dirty="0"/>
          </a:p>
        </p:txBody>
      </p:sp>
      <p:sp>
        <p:nvSpPr>
          <p:cNvPr id="4" name="عنصر نائب للتاريخ 3"/>
          <p:cNvSpPr>
            <a:spLocks noGrp="1"/>
          </p:cNvSpPr>
          <p:nvPr>
            <p:ph type="dt" sz="half" idx="10"/>
          </p:nvPr>
        </p:nvSpPr>
        <p:spPr/>
        <p:txBody>
          <a:bodyPr/>
          <a:lstStyle/>
          <a:p>
            <a:pPr algn="r" rtl="1"/>
            <a:fld id="{7B3AF48E-ABA0-4B58-B562-D1D7408067C4}" type="datetime1">
              <a:t>25/12/36</a:t>
            </a:fld>
            <a:endParaRPr lang="ar-SA"/>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180013" y="1600200"/>
            <a:ext cx="6400801" cy="2486025"/>
          </a:xfrm>
        </p:spPr>
        <p:txBody>
          <a:bodyPr anchor="b">
            <a:normAutofit/>
          </a:bodyPr>
          <a:lstStyle>
            <a:lvl1pPr algn="r" latinLnBrk="0">
              <a:defRPr lang="ar-SA" sz="5200"/>
            </a:lvl1pPr>
          </a:lstStyle>
          <a:p>
            <a:pPr algn="r" rtl="1"/>
            <a:r>
              <a:rPr lang="ar-SA" smtClean="0"/>
              <a:t>انقر لتحرير نمط العنوان الرئيسي</a:t>
            </a:r>
            <a:endParaRPr lang="ar-SA"/>
          </a:p>
        </p:txBody>
      </p:sp>
      <p:sp>
        <p:nvSpPr>
          <p:cNvPr id="3" name="عنصر نائب للنص 2"/>
          <p:cNvSpPr>
            <a:spLocks noGrp="1"/>
          </p:cNvSpPr>
          <p:nvPr>
            <p:ph type="body" idx="1"/>
          </p:nvPr>
        </p:nvSpPr>
        <p:spPr>
          <a:xfrm>
            <a:off x="5180011" y="4105029"/>
            <a:ext cx="6400801" cy="914400"/>
          </a:xfrm>
        </p:spPr>
        <p:txBody>
          <a:bodyPr>
            <a:normAutofit/>
          </a:bodyPr>
          <a:lstStyle>
            <a:lvl1pPr marL="0" indent="0" algn="r" latinLnBrk="0">
              <a:buNone/>
              <a:defRPr lang="ar-SA" sz="2000">
                <a:solidFill>
                  <a:schemeClr val="accent2"/>
                </a:solidFill>
              </a:defRPr>
            </a:lvl1pPr>
            <a:lvl2pPr marL="457200" indent="0" algn="r" latinLnBrk="0">
              <a:buNone/>
              <a:defRPr lang="ar-SA" sz="2000">
                <a:solidFill>
                  <a:schemeClr val="tx1">
                    <a:tint val="75000"/>
                  </a:schemeClr>
                </a:solidFill>
              </a:defRPr>
            </a:lvl2pPr>
            <a:lvl3pPr marL="914400" indent="0" algn="r" latinLnBrk="0">
              <a:buNone/>
              <a:defRPr lang="ar-SA" sz="1800">
                <a:solidFill>
                  <a:schemeClr val="tx1">
                    <a:tint val="75000"/>
                  </a:schemeClr>
                </a:solidFill>
              </a:defRPr>
            </a:lvl3pPr>
            <a:lvl4pPr marL="1371600" indent="0" algn="r" latinLnBrk="0">
              <a:buNone/>
              <a:defRPr lang="ar-SA" sz="1600">
                <a:solidFill>
                  <a:schemeClr val="tx1">
                    <a:tint val="75000"/>
                  </a:schemeClr>
                </a:solidFill>
              </a:defRPr>
            </a:lvl4pPr>
            <a:lvl5pPr marL="1828800" indent="0" algn="r" latinLnBrk="0">
              <a:buNone/>
              <a:defRPr lang="ar-SA" sz="1600">
                <a:solidFill>
                  <a:schemeClr val="tx1">
                    <a:tint val="75000"/>
                  </a:schemeClr>
                </a:solidFill>
              </a:defRPr>
            </a:lvl5pPr>
            <a:lvl6pPr marL="2286000" indent="0" algn="r" latinLnBrk="0">
              <a:buNone/>
              <a:defRPr lang="ar-SA" sz="1600">
                <a:solidFill>
                  <a:schemeClr val="tx1">
                    <a:tint val="75000"/>
                  </a:schemeClr>
                </a:solidFill>
              </a:defRPr>
            </a:lvl6pPr>
            <a:lvl7pPr marL="2743200" indent="0" algn="r" latinLnBrk="0">
              <a:buNone/>
              <a:defRPr lang="ar-SA" sz="1600">
                <a:solidFill>
                  <a:schemeClr val="tx1">
                    <a:tint val="75000"/>
                  </a:schemeClr>
                </a:solidFill>
              </a:defRPr>
            </a:lvl7pPr>
            <a:lvl8pPr marL="3200400" indent="0" algn="r" latinLnBrk="0">
              <a:buNone/>
              <a:defRPr lang="ar-SA" sz="1600">
                <a:solidFill>
                  <a:schemeClr val="tx1">
                    <a:tint val="75000"/>
                  </a:schemeClr>
                </a:solidFill>
              </a:defRPr>
            </a:lvl8pPr>
            <a:lvl9pPr marL="3657600" indent="0" algn="r" latinLnBrk="0">
              <a:buNone/>
              <a:defRPr lang="ar-SA" sz="1600">
                <a:solidFill>
                  <a:schemeClr val="tx1">
                    <a:tint val="75000"/>
                  </a:schemeClr>
                </a:solidFill>
              </a:defRPr>
            </a:lvl9pPr>
          </a:lstStyle>
          <a:p>
            <a:pPr lvl="0" algn="r" rtl="1"/>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lgn="r" rtl="1"/>
            <a:fld id="{B2A5034C-8BD9-4B0C-893B-33834FAB227F}" type="datetime1">
              <a:t>25/12/36</a:t>
            </a:fld>
            <a:endParaRPr lang="ar-SA"/>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mtClean="0"/>
              <a:t>انقر لتحرير نمط العنوان الرئيسي</a:t>
            </a:r>
            <a:endParaRPr lang="ar-SA" dirty="0"/>
          </a:p>
        </p:txBody>
      </p:sp>
      <p:sp>
        <p:nvSpPr>
          <p:cNvPr id="3" name="عنصر نائب للمحتوى 2"/>
          <p:cNvSpPr>
            <a:spLocks noGrp="1"/>
          </p:cNvSpPr>
          <p:nvPr>
            <p:ph sz="half" idx="1"/>
          </p:nvPr>
        </p:nvSpPr>
        <p:spPr>
          <a:xfrm>
            <a:off x="738931" y="1600200"/>
            <a:ext cx="4572000" cy="4114800"/>
          </a:xfrm>
        </p:spPr>
        <p:txBody>
          <a:body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4" name="عنصر نائب للمحتوى 3"/>
          <p:cNvSpPr>
            <a:spLocks noGrp="1"/>
          </p:cNvSpPr>
          <p:nvPr>
            <p:ph sz="half" idx="2"/>
          </p:nvPr>
        </p:nvSpPr>
        <p:spPr>
          <a:xfrm>
            <a:off x="5539531" y="1600200"/>
            <a:ext cx="4572000" cy="4114800"/>
          </a:xfrm>
        </p:spPr>
        <p:txBody>
          <a:body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dirty="0"/>
          </a:p>
        </p:txBody>
      </p:sp>
      <p:sp>
        <p:nvSpPr>
          <p:cNvPr id="5" name="عنصر نائب للتاريخ 4"/>
          <p:cNvSpPr>
            <a:spLocks noGrp="1"/>
          </p:cNvSpPr>
          <p:nvPr>
            <p:ph type="dt" sz="half" idx="10"/>
          </p:nvPr>
        </p:nvSpPr>
        <p:spPr/>
        <p:txBody>
          <a:bodyPr/>
          <a:lstStyle/>
          <a:p>
            <a:pPr algn="r" rtl="1"/>
            <a:fld id="{7CD787AA-CBCD-47F9-A04C-7106C508CDE4}" type="datetime1">
              <a:t>25/12/36</a:t>
            </a:fld>
            <a:endParaRPr lang="ar-SA"/>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mtClean="0"/>
              <a:t>انقر لتحرير نمط العنوان الرئيسي</a:t>
            </a:r>
            <a:endParaRPr lang="ar-SA"/>
          </a:p>
        </p:txBody>
      </p:sp>
      <p:sp>
        <p:nvSpPr>
          <p:cNvPr id="3" name="عنصر نائب للنص 2"/>
          <p:cNvSpPr>
            <a:spLocks noGrp="1"/>
          </p:cNvSpPr>
          <p:nvPr>
            <p:ph type="body" idx="1"/>
          </p:nvPr>
        </p:nvSpPr>
        <p:spPr>
          <a:xfrm>
            <a:off x="738931" y="1600200"/>
            <a:ext cx="4572000" cy="823912"/>
          </a:xfrm>
        </p:spPr>
        <p:txBody>
          <a:bodyPr anchor="ctr">
            <a:noAutofit/>
          </a:bodyPr>
          <a:lstStyle>
            <a:lvl1pPr marL="0" indent="0" algn="r" latinLnBrk="0">
              <a:spcBef>
                <a:spcPts val="0"/>
              </a:spcBef>
              <a:buNone/>
              <a:defRPr lang="ar-SA" sz="2100" b="0">
                <a:solidFill>
                  <a:schemeClr val="accent2"/>
                </a:solidFill>
              </a:defRPr>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smtClean="0"/>
              <a:t>انقر لتحرير أنماط النص الرئيسي</a:t>
            </a:r>
          </a:p>
        </p:txBody>
      </p:sp>
      <p:sp>
        <p:nvSpPr>
          <p:cNvPr id="4" name="عنصر نائب للمحتوى 3"/>
          <p:cNvSpPr>
            <a:spLocks noGrp="1"/>
          </p:cNvSpPr>
          <p:nvPr>
            <p:ph sz="half" idx="2"/>
          </p:nvPr>
        </p:nvSpPr>
        <p:spPr>
          <a:xfrm>
            <a:off x="738931" y="2505075"/>
            <a:ext cx="4572000" cy="3337560"/>
          </a:xfrm>
        </p:spPr>
        <p:txBody>
          <a:body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5" name="عنصر نائب للنص 4"/>
          <p:cNvSpPr>
            <a:spLocks noGrp="1"/>
          </p:cNvSpPr>
          <p:nvPr>
            <p:ph type="body" sz="quarter" idx="3"/>
          </p:nvPr>
        </p:nvSpPr>
        <p:spPr>
          <a:xfrm>
            <a:off x="5539531" y="1600200"/>
            <a:ext cx="4572000" cy="823912"/>
          </a:xfrm>
        </p:spPr>
        <p:txBody>
          <a:bodyPr anchor="ctr">
            <a:noAutofit/>
          </a:bodyPr>
          <a:lstStyle>
            <a:lvl1pPr marL="0" indent="0" algn="r" latinLnBrk="0">
              <a:spcBef>
                <a:spcPts val="0"/>
              </a:spcBef>
              <a:buNone/>
              <a:defRPr lang="ar-SA" sz="2100" b="0">
                <a:solidFill>
                  <a:schemeClr val="accent2"/>
                </a:solidFill>
              </a:defRPr>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smtClean="0"/>
              <a:t>انقر لتحرير أنماط النص الرئيسي</a:t>
            </a:r>
          </a:p>
        </p:txBody>
      </p:sp>
      <p:sp>
        <p:nvSpPr>
          <p:cNvPr id="6" name="عنصر نائب للمحتوى 5"/>
          <p:cNvSpPr>
            <a:spLocks noGrp="1"/>
          </p:cNvSpPr>
          <p:nvPr>
            <p:ph sz="quarter" idx="4"/>
          </p:nvPr>
        </p:nvSpPr>
        <p:spPr>
          <a:xfrm>
            <a:off x="5539531" y="2505075"/>
            <a:ext cx="4572000" cy="3337560"/>
          </a:xfrm>
        </p:spPr>
        <p:txBody>
          <a:body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7" name="عنصر نائب للتاريخ 6"/>
          <p:cNvSpPr>
            <a:spLocks noGrp="1"/>
          </p:cNvSpPr>
          <p:nvPr>
            <p:ph type="dt" sz="half" idx="10"/>
          </p:nvPr>
        </p:nvSpPr>
        <p:spPr/>
        <p:txBody>
          <a:bodyPr/>
          <a:lstStyle/>
          <a:p>
            <a:pPr algn="r" rtl="1"/>
            <a:fld id="{AD1CC9DD-75F5-4611-BA0B-CFB1A226639C}" type="datetime1">
              <a:t>25/12/36</a:t>
            </a:fld>
            <a:endParaRPr lang="ar-SA"/>
          </a:p>
        </p:txBody>
      </p:sp>
      <p:sp>
        <p:nvSpPr>
          <p:cNvPr id="8" name="عنصر نائب للتذييل 7"/>
          <p:cNvSpPr>
            <a:spLocks noGrp="1"/>
          </p:cNvSpPr>
          <p:nvPr>
            <p:ph type="ftr" sz="quarter" idx="11"/>
          </p:nvPr>
        </p:nvSpPr>
        <p:spPr/>
        <p:txBody>
          <a:bodyPr/>
          <a:lstStyle/>
          <a:p>
            <a:pPr algn="r" rtl="1"/>
            <a:endParaRPr lang="ar-SA"/>
          </a:p>
        </p:txBody>
      </p:sp>
      <p:sp>
        <p:nvSpPr>
          <p:cNvPr id="9" name="عنصر نائب لرقم الشريحة 8"/>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pPr algn="r" rtl="1"/>
            <a:fld id="{5980F1F9-2D3D-4243-878F-D000C3F2A1C4}" type="datetime1">
              <a:t>25/12/36</a:t>
            </a:fld>
            <a:endParaRPr lang="ar-SA"/>
          </a:p>
        </p:txBody>
      </p:sp>
      <p:sp>
        <p:nvSpPr>
          <p:cNvPr id="4" name="عنصر نائب للتذييل 3"/>
          <p:cNvSpPr>
            <a:spLocks noGrp="1"/>
          </p:cNvSpPr>
          <p:nvPr>
            <p:ph type="ftr" sz="quarter" idx="11"/>
          </p:nvPr>
        </p:nvSpPr>
        <p:spPr/>
        <p:txBody>
          <a:bodyPr/>
          <a:lstStyle/>
          <a:p>
            <a:pPr algn="r" rtl="1"/>
            <a:endParaRPr lang="ar-SA"/>
          </a:p>
        </p:txBody>
      </p:sp>
      <p:sp>
        <p:nvSpPr>
          <p:cNvPr id="5" name="عنصر نائب لرقم الشريحة 4"/>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lgn="r" rtl="1"/>
            <a:fld id="{E2ABCBE8-1824-4658-A8BB-BECFAEB7E35A}" type="datetime1">
              <a:t>25/12/36</a:t>
            </a:fld>
            <a:endParaRPr lang="ar-SA"/>
          </a:p>
        </p:txBody>
      </p:sp>
      <p:sp>
        <p:nvSpPr>
          <p:cNvPr id="3" name="عنصر نائب للتذييل 2"/>
          <p:cNvSpPr>
            <a:spLocks noGrp="1"/>
          </p:cNvSpPr>
          <p:nvPr>
            <p:ph type="ftr" sz="quarter" idx="11"/>
          </p:nvPr>
        </p:nvSpPr>
        <p:spPr/>
        <p:txBody>
          <a:bodyPr/>
          <a:lstStyle/>
          <a:p>
            <a:pPr algn="r" rtl="1"/>
            <a:endParaRPr lang="ar-SA"/>
          </a:p>
        </p:txBody>
      </p:sp>
      <p:sp>
        <p:nvSpPr>
          <p:cNvPr id="4" name="عنصر نائب لرقم الشريحة 3"/>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272155" y="2277477"/>
            <a:ext cx="2743201" cy="2322178"/>
          </a:xfrm>
        </p:spPr>
        <p:txBody>
          <a:bodyPr anchor="b">
            <a:normAutofit/>
          </a:bodyPr>
          <a:lstStyle>
            <a:lvl1pPr algn="r" latinLnBrk="0">
              <a:defRPr lang="ar-SA" sz="2600">
                <a:solidFill>
                  <a:schemeClr val="accent2"/>
                </a:solidFill>
              </a:defRPr>
            </a:lvl1pPr>
          </a:lstStyle>
          <a:p>
            <a:pPr algn="r" rtl="1"/>
            <a:r>
              <a:rPr lang="ar-SA" smtClean="0"/>
              <a:t>انقر لتحرير نمط العنوان الرئيسي</a:t>
            </a:r>
            <a:endParaRPr lang="ar-SA"/>
          </a:p>
        </p:txBody>
      </p:sp>
      <p:sp>
        <p:nvSpPr>
          <p:cNvPr id="3" name="عنصر نائب للمحتوى 2"/>
          <p:cNvSpPr>
            <a:spLocks noGrp="1"/>
          </p:cNvSpPr>
          <p:nvPr>
            <p:ph idx="1"/>
          </p:nvPr>
        </p:nvSpPr>
        <p:spPr>
          <a:xfrm>
            <a:off x="4722814" y="533400"/>
            <a:ext cx="6858000" cy="4800600"/>
          </a:xfrm>
        </p:spPr>
        <p:txBody>
          <a:bodyPr>
            <a:normAutofit/>
          </a:bodyPr>
          <a:lstStyle>
            <a:lvl1pPr algn="r" latinLnBrk="0">
              <a:defRPr lang="ar-SA" sz="2400"/>
            </a:lvl1pPr>
            <a:lvl2pPr algn="r" latinLnBrk="0">
              <a:defRPr lang="ar-SA" sz="2000"/>
            </a:lvl2pPr>
            <a:lvl3pPr algn="r" latinLnBrk="0">
              <a:defRPr lang="ar-SA" sz="1800"/>
            </a:lvl3pPr>
            <a:lvl4pPr algn="r" latinLnBrk="0">
              <a:defRPr lang="ar-SA" sz="1600"/>
            </a:lvl4pPr>
            <a:lvl5pPr algn="r" latinLnBrk="0">
              <a:defRPr lang="ar-SA" sz="1400"/>
            </a:lvl5pPr>
            <a:lvl6pPr algn="r" latinLnBrk="0">
              <a:defRPr lang="ar-SA" sz="1400"/>
            </a:lvl6pPr>
            <a:lvl7pPr algn="r" latinLnBrk="0">
              <a:defRPr lang="ar-SA" sz="1400"/>
            </a:lvl7pPr>
            <a:lvl8pPr algn="r" latinLnBrk="0">
              <a:defRPr lang="ar-SA" sz="1400"/>
            </a:lvl8pPr>
            <a:lvl9pPr algn="r" latinLnBrk="0">
              <a:defRPr lang="ar-SA" sz="1400"/>
            </a:lvl9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4" name="عنصر نائب للنص 3"/>
          <p:cNvSpPr>
            <a:spLocks noGrp="1"/>
          </p:cNvSpPr>
          <p:nvPr>
            <p:ph type="body" sz="half" idx="2"/>
          </p:nvPr>
        </p:nvSpPr>
        <p:spPr>
          <a:xfrm>
            <a:off x="1272155" y="4583187"/>
            <a:ext cx="2743200" cy="1131813"/>
          </a:xfrm>
        </p:spPr>
        <p:txBody>
          <a:bodyPr>
            <a:normAutofit/>
          </a:bodyPr>
          <a:lstStyle>
            <a:lvl1pPr marL="0" indent="0" algn="r" latinLnBrk="0">
              <a:spcBef>
                <a:spcPts val="1000"/>
              </a:spcBef>
              <a:buNone/>
              <a:defRPr lang="ar-SA" sz="14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lgn="r" rtl="1"/>
            <a:fld id="{5085CD17-C377-4DE5-9FCA-CC7471605C58}" type="datetime1">
              <a:t>25/12/36</a:t>
            </a:fld>
            <a:endParaRPr lang="ar-SA"/>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8FDBFFB2-86D9-4B8F-A59A-553A60B94BBE}" type="slidenum">
              <a:t>‹#›</a:t>
            </a:fld>
            <a:endParaRPr lang="ar-SA"/>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996572" y="2277477"/>
            <a:ext cx="2743201" cy="2322178"/>
          </a:xfrm>
        </p:spPr>
        <p:txBody>
          <a:bodyPr anchor="b">
            <a:normAutofit/>
          </a:bodyPr>
          <a:lstStyle>
            <a:lvl1pPr algn="r" latinLnBrk="0">
              <a:defRPr lang="ar-SA" sz="2600">
                <a:solidFill>
                  <a:schemeClr val="accent2"/>
                </a:solidFill>
              </a:defRPr>
            </a:lvl1pPr>
          </a:lstStyle>
          <a:p>
            <a:pPr algn="r" rtl="1"/>
            <a:r>
              <a:rPr lang="ar-SA" smtClean="0"/>
              <a:t>انقر لتحرير نمط العنوان الرئيسي</a:t>
            </a:r>
            <a:endParaRPr lang="ar-SA"/>
          </a:p>
        </p:txBody>
      </p:sp>
      <p:sp>
        <p:nvSpPr>
          <p:cNvPr id="4" name="عنصر نائب للنص 3"/>
          <p:cNvSpPr>
            <a:spLocks noGrp="1"/>
          </p:cNvSpPr>
          <p:nvPr>
            <p:ph type="body" sz="half" idx="2"/>
          </p:nvPr>
        </p:nvSpPr>
        <p:spPr>
          <a:xfrm>
            <a:off x="996574" y="4583187"/>
            <a:ext cx="2743200" cy="1131813"/>
          </a:xfrm>
        </p:spPr>
        <p:txBody>
          <a:bodyPr>
            <a:normAutofit/>
          </a:bodyPr>
          <a:lstStyle>
            <a:lvl1pPr marL="0" indent="0" algn="r" latinLnBrk="0">
              <a:spcBef>
                <a:spcPts val="1000"/>
              </a:spcBef>
              <a:buNone/>
              <a:defRPr lang="ar-SA" sz="14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lgn="r" rtl="1"/>
            <a:fld id="{A9BE9F02-BE96-4BAE-86A5-1FA60D24CAE2}" type="datetime1">
              <a:t>25/12/36</a:t>
            </a:fld>
            <a:endParaRPr lang="ar-SA"/>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8FDBFFB2-86D9-4B8F-A59A-553A60B94BBE}" type="slidenum">
              <a:t>‹#›</a:t>
            </a:fld>
            <a:endParaRPr lang="ar-SA"/>
          </a:p>
        </p:txBody>
      </p:sp>
      <p:sp>
        <p:nvSpPr>
          <p:cNvPr id="8" name="مستطيل مستدير الزوايا 7"/>
          <p:cNvSpPr/>
          <p:nvPr/>
        </p:nvSpPr>
        <p:spPr>
          <a:xfrm>
            <a:off x="4006067"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 name="عنصر نائب للصورة 2"/>
          <p:cNvSpPr>
            <a:spLocks noGrp="1"/>
          </p:cNvSpPr>
          <p:nvPr>
            <p:ph type="pic" idx="1" hasCustomPrompt="1"/>
          </p:nvPr>
        </p:nvSpPr>
        <p:spPr>
          <a:xfrm>
            <a:off x="4120367" y="647700"/>
            <a:ext cx="6629400" cy="4572000"/>
          </a:xfrm>
          <a:prstGeom prst="roundRect">
            <a:avLst>
              <a:gd name="adj" fmla="val 3725"/>
            </a:avLst>
          </a:prstGeom>
        </p:spPr>
        <p:txBody>
          <a:bodyPr tIns="914400">
            <a:normAutofit/>
          </a:bodyPr>
          <a:lstStyle>
            <a:lvl1pPr marL="0" indent="0" algn="ctr" latinLnBrk="0">
              <a:buNone/>
              <a:defRPr lang="ar-SA" sz="2400"/>
            </a:lvl1pPr>
            <a:lvl2pPr marL="457200" indent="0" algn="r" latinLnBrk="0">
              <a:buNone/>
              <a:defRPr lang="ar-SA" sz="2800"/>
            </a:lvl2pPr>
            <a:lvl3pPr marL="914400" indent="0" algn="r" latinLnBrk="0">
              <a:buNone/>
              <a:defRPr lang="ar-SA" sz="2400"/>
            </a:lvl3pPr>
            <a:lvl4pPr marL="1371600" indent="0" algn="r" latinLnBrk="0">
              <a:buNone/>
              <a:defRPr lang="ar-SA" sz="2000"/>
            </a:lvl4pPr>
            <a:lvl5pPr marL="1828800" indent="0" algn="r" latinLnBrk="0">
              <a:buNone/>
              <a:defRPr lang="ar-SA" sz="2000"/>
            </a:lvl5pPr>
            <a:lvl6pPr marL="2286000" indent="0" algn="r" latinLnBrk="0">
              <a:buNone/>
              <a:defRPr lang="ar-SA" sz="2000"/>
            </a:lvl6pPr>
            <a:lvl7pPr marL="2743200" indent="0" algn="r" latinLnBrk="0">
              <a:buNone/>
              <a:defRPr lang="ar-SA" sz="2000"/>
            </a:lvl7pPr>
            <a:lvl8pPr marL="3200400" indent="0" algn="r" latinLnBrk="0">
              <a:buNone/>
              <a:defRPr lang="ar-SA" sz="2000"/>
            </a:lvl8pPr>
            <a:lvl9pPr marL="3657600" indent="0" algn="r" latinLnBrk="0">
              <a:buNone/>
              <a:defRPr lang="ar-SA" sz="2000"/>
            </a:lvl9pPr>
          </a:lstStyle>
          <a:p>
            <a:pPr algn="r" rtl="1"/>
            <a:r>
              <a:rPr lang="ar-SA" dirty="0" smtClean="0"/>
              <a:t>	انقر </a:t>
            </a:r>
            <a:r>
              <a:rPr lang="ar-SA" dirty="0"/>
              <a:t>فوق الأيقونة لإضافة صورة</a:t>
            </a: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738931" y="304800"/>
            <a:ext cx="9372600" cy="1200416"/>
          </a:xfrm>
          <a:prstGeom prst="rect">
            <a:avLst/>
          </a:prstGeom>
        </p:spPr>
        <p:txBody>
          <a:bodyPr vert="horz" lIns="91440" tIns="45720" rIns="91440" bIns="45720" rtlCol="1" anchor="b">
            <a:normAutofit/>
          </a:bodyPr>
          <a:lstStyle/>
          <a:p>
            <a:pPr algn="r" rtl="1"/>
            <a:r>
              <a:rPr lang="ar-SA" dirty="0"/>
              <a:t>انقر لتحرير نمط العنوان الرئيسي</a:t>
            </a:r>
          </a:p>
        </p:txBody>
      </p:sp>
      <p:sp>
        <p:nvSpPr>
          <p:cNvPr id="3" name="عنصر نائب للنص 2"/>
          <p:cNvSpPr>
            <a:spLocks noGrp="1"/>
          </p:cNvSpPr>
          <p:nvPr>
            <p:ph type="body" idx="1"/>
          </p:nvPr>
        </p:nvSpPr>
        <p:spPr>
          <a:xfrm>
            <a:off x="738931" y="1600200"/>
            <a:ext cx="9372600" cy="4114800"/>
          </a:xfrm>
          <a:prstGeom prst="rect">
            <a:avLst/>
          </a:prstGeom>
        </p:spPr>
        <p:txBody>
          <a:bodyPr vert="horz" lIns="91440" tIns="45720" rIns="91440" bIns="45720" rtlCol="1">
            <a:normAutofit/>
          </a:bodyPr>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4" name="عنصر نائب للتاريخ 3"/>
          <p:cNvSpPr>
            <a:spLocks noGrp="1"/>
          </p:cNvSpPr>
          <p:nvPr>
            <p:ph type="dt" sz="half" idx="2"/>
          </p:nvPr>
        </p:nvSpPr>
        <p:spPr>
          <a:xfrm>
            <a:off x="10972134" y="6505078"/>
            <a:ext cx="964036" cy="228600"/>
          </a:xfrm>
          <a:prstGeom prst="rect">
            <a:avLst/>
          </a:prstGeom>
        </p:spPr>
        <p:txBody>
          <a:bodyPr vert="horz" lIns="91440" tIns="45720" rIns="91440" bIns="45720" rtlCol="1" anchor="ctr"/>
          <a:lstStyle>
            <a:lvl1pPr algn="r" latinLnBrk="0">
              <a:defRPr lang="ar-SA" sz="900">
                <a:solidFill>
                  <a:schemeClr val="bg1"/>
                </a:solidFill>
                <a:latin typeface="Tahoma" panose="020B0604030504040204" pitchFamily="34" charset="0"/>
              </a:defRPr>
            </a:lvl1pPr>
          </a:lstStyle>
          <a:p>
            <a:pPr rtl="1"/>
            <a:fld id="{9D3B9702-7FBF-4720-8670-571C5E7EEDDE}" type="datetime1">
              <a:rPr lang="ar-SA" smtClean="0"/>
              <a:pPr rtl="1"/>
              <a:t>25/12/36</a:t>
            </a:fld>
            <a:endParaRPr lang="ar-SA" dirty="0"/>
          </a:p>
        </p:txBody>
      </p:sp>
      <p:sp>
        <p:nvSpPr>
          <p:cNvPr id="5" name="عنصر نائب للتذييل 4"/>
          <p:cNvSpPr>
            <a:spLocks noGrp="1"/>
          </p:cNvSpPr>
          <p:nvPr>
            <p:ph type="ftr" sz="quarter" idx="3"/>
          </p:nvPr>
        </p:nvSpPr>
        <p:spPr>
          <a:xfrm>
            <a:off x="4015356" y="6505078"/>
            <a:ext cx="6876415" cy="228600"/>
          </a:xfrm>
          <a:prstGeom prst="rect">
            <a:avLst/>
          </a:prstGeom>
        </p:spPr>
        <p:txBody>
          <a:bodyPr vert="horz" lIns="91440" tIns="45720" rIns="91440" bIns="45720" rtlCol="1" anchor="ctr"/>
          <a:lstStyle>
            <a:lvl1pPr algn="r" latinLnBrk="0">
              <a:defRPr lang="ar-SA" sz="900">
                <a:solidFill>
                  <a:schemeClr val="bg1"/>
                </a:solidFill>
                <a:latin typeface="Tahoma" panose="020B0604030504040204" pitchFamily="34" charset="0"/>
              </a:defRPr>
            </a:lvl1pPr>
          </a:lstStyle>
          <a:p>
            <a:pPr rtl="1"/>
            <a:endParaRPr lang="ar-SA" dirty="0"/>
          </a:p>
        </p:txBody>
      </p:sp>
      <p:sp>
        <p:nvSpPr>
          <p:cNvPr id="6" name="عنصر نائب لرقم الشريحة 5"/>
          <p:cNvSpPr>
            <a:spLocks noGrp="1"/>
          </p:cNvSpPr>
          <p:nvPr>
            <p:ph type="sldNum" sz="quarter" idx="4"/>
          </p:nvPr>
        </p:nvSpPr>
        <p:spPr>
          <a:xfrm>
            <a:off x="205532" y="6280298"/>
            <a:ext cx="533399" cy="349101"/>
          </a:xfrm>
          <a:prstGeom prst="rect">
            <a:avLst/>
          </a:prstGeom>
        </p:spPr>
        <p:txBody>
          <a:bodyPr vert="horz" lIns="91440" tIns="45720" rIns="91440" bIns="45720" rtlCol="1" anchor="ctr"/>
          <a:lstStyle>
            <a:lvl1pPr algn="r" latinLnBrk="0">
              <a:defRPr lang="ar-SA" sz="1050" b="1">
                <a:solidFill>
                  <a:schemeClr val="accent2"/>
                </a:solidFill>
                <a:latin typeface="Tahoma" panose="020B0604030504040204" pitchFamily="34" charset="0"/>
              </a:defRPr>
            </a:lvl1pPr>
          </a:lstStyle>
          <a:p>
            <a:fld id="{8FDBFFB2-86D9-4B8F-A59A-553A60B94BBE}" type="slidenum">
              <a:rPr lang="ar-SA" smtClean="0"/>
              <a:pPr/>
              <a:t>‹#›</a:t>
            </a:fld>
            <a:endParaRPr lang="ar-SA"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lang="ar-SA"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r" defTabSz="914400" rtl="1" eaLnBrk="1" latinLnBrk="0" hangingPunct="1">
        <a:lnSpc>
          <a:spcPct val="90000"/>
        </a:lnSpc>
        <a:spcBef>
          <a:spcPts val="1800"/>
        </a:spcBef>
        <a:buSzPct val="80000"/>
        <a:buFont typeface="Wingdings" panose="05000000000000000000" pitchFamily="2" charset="2"/>
        <a:buChar char="§"/>
        <a:defRPr lang="ar-SA"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SzPct val="80000"/>
        <a:buFont typeface="Wingdings" panose="05000000000000000000" pitchFamily="2" charset="2"/>
        <a:buChar char="§"/>
        <a:defRPr lang="ar-SA"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r" defTabSz="914400" rtl="1" eaLnBrk="1" latinLnBrk="0" hangingPunct="1">
        <a:lnSpc>
          <a:spcPct val="90000"/>
        </a:lnSpc>
        <a:spcBef>
          <a:spcPts val="800"/>
        </a:spcBef>
        <a:buSzPct val="80000"/>
        <a:buFont typeface="Wingdings" panose="05000000000000000000" pitchFamily="2" charset="2"/>
        <a:buChar char="§"/>
        <a:defRPr lang="ar-SA"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r" defTabSz="914400" rtl="1" eaLnBrk="1" latinLnBrk="0" hangingPunct="1">
        <a:lnSpc>
          <a:spcPct val="90000"/>
        </a:lnSpc>
        <a:spcBef>
          <a:spcPts val="800"/>
        </a:spcBef>
        <a:buSzPct val="80000"/>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r" defTabSz="914400" rtl="1" eaLnBrk="1" latinLnBrk="0" hangingPunct="1">
        <a:lnSpc>
          <a:spcPct val="90000"/>
        </a:lnSpc>
        <a:spcBef>
          <a:spcPts val="800"/>
        </a:spcBef>
        <a:buSzPct val="80000"/>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r" defTabSz="914400" rtl="1" eaLnBrk="1" latinLnBrk="0" hangingPunct="1">
        <a:lnSpc>
          <a:spcPct val="90000"/>
        </a:lnSpc>
        <a:spcBef>
          <a:spcPts val="800"/>
        </a:spcBef>
        <a:buSzPct val="80000"/>
        <a:buFont typeface="Wingdings" panose="05000000000000000000" pitchFamily="2" charset="2"/>
        <a:buChar char="§"/>
        <a:defRPr lang="ar-SA"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SzPct val="80000"/>
        <a:buFont typeface="Wingdings" panose="05000000000000000000" pitchFamily="2" charset="2"/>
        <a:buChar char="§"/>
        <a:defRPr lang="ar-SA"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SzPct val="80000"/>
        <a:buFont typeface="Wingdings" panose="05000000000000000000" pitchFamily="2" charset="2"/>
        <a:buChar char="§"/>
        <a:defRPr lang="ar-SA"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SzPct val="80000"/>
        <a:buFont typeface="Wingdings" panose="05000000000000000000" pitchFamily="2" charset="2"/>
        <a:buChar char="§"/>
        <a:defRPr lang="ar-SA" sz="1400" kern="1200">
          <a:solidFill>
            <a:schemeClr val="tx1"/>
          </a:solidFill>
          <a:latin typeface="+mn-lt"/>
          <a:ea typeface="+mn-ea"/>
          <a:cs typeface="+mn-cs"/>
        </a:defRPr>
      </a:lvl9pPr>
    </p:bodyStyle>
    <p:otherStyle>
      <a:defPPr>
        <a:defRPr lang="ar-SA"/>
      </a:defPPr>
      <a:lvl1pPr marL="0" algn="r" defTabSz="914400" rtl="1" eaLnBrk="1" latinLnBrk="0" hangingPunct="1">
        <a:defRPr lang="ar-SA" sz="1800" kern="1200">
          <a:solidFill>
            <a:schemeClr val="tx1"/>
          </a:solidFill>
          <a:latin typeface="+mn-lt"/>
          <a:ea typeface="+mn-ea"/>
          <a:cs typeface="+mn-cs"/>
        </a:defRPr>
      </a:lvl1pPr>
      <a:lvl2pPr marL="457200" algn="r" defTabSz="914400" rtl="1" eaLnBrk="1" latinLnBrk="0" hangingPunct="1">
        <a:defRPr lang="ar-SA" sz="1800" kern="1200">
          <a:solidFill>
            <a:schemeClr val="tx1"/>
          </a:solidFill>
          <a:latin typeface="+mn-lt"/>
          <a:ea typeface="+mn-ea"/>
          <a:cs typeface="+mn-cs"/>
        </a:defRPr>
      </a:lvl2pPr>
      <a:lvl3pPr marL="914400" algn="r" defTabSz="914400" rtl="1" eaLnBrk="1" latinLnBrk="0" hangingPunct="1">
        <a:defRPr lang="ar-SA" sz="1800" kern="1200">
          <a:solidFill>
            <a:schemeClr val="tx1"/>
          </a:solidFill>
          <a:latin typeface="+mn-lt"/>
          <a:ea typeface="+mn-ea"/>
          <a:cs typeface="+mn-cs"/>
        </a:defRPr>
      </a:lvl3pPr>
      <a:lvl4pPr marL="1371600" algn="r" defTabSz="914400" rtl="1" eaLnBrk="1" latinLnBrk="0" hangingPunct="1">
        <a:defRPr lang="ar-SA" sz="1800" kern="1200">
          <a:solidFill>
            <a:schemeClr val="tx1"/>
          </a:solidFill>
          <a:latin typeface="+mn-lt"/>
          <a:ea typeface="+mn-ea"/>
          <a:cs typeface="+mn-cs"/>
        </a:defRPr>
      </a:lvl4pPr>
      <a:lvl5pPr marL="1828800" algn="r" defTabSz="914400" rtl="1" eaLnBrk="1" latinLnBrk="0" hangingPunct="1">
        <a:defRPr lang="ar-SA" sz="1800" kern="1200">
          <a:solidFill>
            <a:schemeClr val="tx1"/>
          </a:solidFill>
          <a:latin typeface="+mn-lt"/>
          <a:ea typeface="+mn-ea"/>
          <a:cs typeface="+mn-cs"/>
        </a:defRPr>
      </a:lvl5pPr>
      <a:lvl6pPr marL="2286000" algn="r" defTabSz="914400" rtl="1" eaLnBrk="1" latinLnBrk="0" hangingPunct="1">
        <a:defRPr lang="ar-SA" sz="1800" kern="1200">
          <a:solidFill>
            <a:schemeClr val="tx1"/>
          </a:solidFill>
          <a:latin typeface="+mn-lt"/>
          <a:ea typeface="+mn-ea"/>
          <a:cs typeface="+mn-cs"/>
        </a:defRPr>
      </a:lvl6pPr>
      <a:lvl7pPr marL="2743200" algn="r" defTabSz="914400" rtl="1" eaLnBrk="1" latinLnBrk="0" hangingPunct="1">
        <a:defRPr lang="ar-SA" sz="1800" kern="1200">
          <a:solidFill>
            <a:schemeClr val="tx1"/>
          </a:solidFill>
          <a:latin typeface="+mn-lt"/>
          <a:ea typeface="+mn-ea"/>
          <a:cs typeface="+mn-cs"/>
        </a:defRPr>
      </a:lvl7pPr>
      <a:lvl8pPr marL="3200400" algn="r" defTabSz="914400" rtl="1" eaLnBrk="1" latinLnBrk="0" hangingPunct="1">
        <a:defRPr lang="ar-SA" sz="1800" kern="1200">
          <a:solidFill>
            <a:schemeClr val="tx1"/>
          </a:solidFill>
          <a:latin typeface="+mn-lt"/>
          <a:ea typeface="+mn-ea"/>
          <a:cs typeface="+mn-cs"/>
        </a:defRPr>
      </a:lvl8pPr>
      <a:lvl9pPr marL="3657600" algn="r" defTabSz="914400" rtl="1" eaLnBrk="1" latinLnBrk="0" hangingPunct="1">
        <a:defRPr lang="ar-SA"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r" rtl="1"/>
            <a:r>
              <a:rPr lang="ar-SA" dirty="0" smtClean="0">
                <a:latin typeface="David" panose="020E0502060401010101" pitchFamily="34" charset="-79"/>
                <a:cs typeface="DecoType Naskh Variants" panose="02010400000000000000" pitchFamily="2" charset="-78"/>
              </a:rPr>
              <a:t>اختبار رسم الرجل </a:t>
            </a:r>
            <a:endParaRPr lang="ar-SA" dirty="0">
              <a:latin typeface="David" panose="020E0502060401010101" pitchFamily="34" charset="-79"/>
              <a:cs typeface="DecoType Naskh Variants" panose="02010400000000000000" pitchFamily="2" charset="-78"/>
            </a:endParaRPr>
          </a:p>
        </p:txBody>
      </p:sp>
      <p:sp>
        <p:nvSpPr>
          <p:cNvPr id="3" name="عنوان فرعي 2"/>
          <p:cNvSpPr>
            <a:spLocks noGrp="1"/>
          </p:cNvSpPr>
          <p:nvPr>
            <p:ph type="subTitle" idx="1"/>
          </p:nvPr>
        </p:nvSpPr>
        <p:spPr/>
        <p:txBody>
          <a:bodyPr>
            <a:normAutofit/>
          </a:bodyPr>
          <a:lstStyle/>
          <a:p>
            <a:pPr algn="r" rtl="1"/>
            <a:r>
              <a:rPr lang="ar-SA" sz="2800" b="1" dirty="0" err="1" smtClean="0">
                <a:latin typeface="Andalus" panose="02020603050405020304" pitchFamily="18" charset="-78"/>
                <a:cs typeface="Akhbar MT" pitchFamily="2" charset="-78"/>
              </a:rPr>
              <a:t>جودانف</a:t>
            </a:r>
            <a:r>
              <a:rPr lang="ar-SA" sz="2800" b="1" dirty="0" smtClean="0">
                <a:latin typeface="Andalus" panose="02020603050405020304" pitchFamily="18" charset="-78"/>
                <a:cs typeface="Akhbar MT" pitchFamily="2" charset="-78"/>
              </a:rPr>
              <a:t> هاريس </a:t>
            </a:r>
            <a:endParaRPr lang="ar-SA" sz="2800" b="1" dirty="0">
              <a:latin typeface="Andalus" panose="02020603050405020304" pitchFamily="18" charset="-78"/>
              <a:cs typeface="Akhbar MT" pitchFamily="2" charset="-78"/>
            </a:endParaRPr>
          </a:p>
        </p:txBody>
      </p:sp>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5853" y="391886"/>
            <a:ext cx="4254759" cy="5842352"/>
          </a:xfrm>
          <a:ln>
            <a:solidFill>
              <a:schemeClr val="accent4"/>
            </a:solidFill>
          </a:ln>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34" y="391886"/>
            <a:ext cx="4256116" cy="5842352"/>
          </a:xfrm>
          <a:prstGeom prst="rect">
            <a:avLst/>
          </a:prstGeom>
          <a:ln>
            <a:solidFill>
              <a:schemeClr val="accent4"/>
            </a:solidFill>
          </a:ln>
        </p:spPr>
      </p:pic>
    </p:spTree>
    <p:extLst>
      <p:ext uri="{BB962C8B-B14F-4D97-AF65-F5344CB8AC3E}">
        <p14:creationId xmlns:p14="http://schemas.microsoft.com/office/powerpoint/2010/main" val="261612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solidFill>
                  <a:srgbClr val="FF0000"/>
                </a:solidFill>
                <a:cs typeface="DecoType Naskh Special" panose="02010000000000000000" pitchFamily="2" charset="-78"/>
              </a:rPr>
              <a:t>اختبار رسم الرجل </a:t>
            </a:r>
            <a:r>
              <a:rPr lang="ar-SA" dirty="0" err="1" smtClean="0">
                <a:solidFill>
                  <a:srgbClr val="FF0000"/>
                </a:solidFill>
                <a:cs typeface="DecoType Naskh Special" panose="02010000000000000000" pitchFamily="2" charset="-78"/>
              </a:rPr>
              <a:t>لجودانف</a:t>
            </a:r>
            <a:r>
              <a:rPr lang="ar-SA" dirty="0" smtClean="0">
                <a:solidFill>
                  <a:srgbClr val="FF0000"/>
                </a:solidFill>
                <a:cs typeface="DecoType Naskh Special" panose="02010000000000000000" pitchFamily="2" charset="-78"/>
              </a:rPr>
              <a:t> وهاريس تعديل عام (1963)</a:t>
            </a:r>
            <a:endParaRPr lang="ar-SA" dirty="0">
              <a:solidFill>
                <a:srgbClr val="FF0000"/>
              </a:solidFill>
              <a:cs typeface="DecoType Naskh Special" panose="02010000000000000000" pitchFamily="2" charset="-78"/>
            </a:endParaRPr>
          </a:p>
        </p:txBody>
      </p:sp>
      <p:sp>
        <p:nvSpPr>
          <p:cNvPr id="3" name="عنصر نائب للمحتوى 2"/>
          <p:cNvSpPr>
            <a:spLocks noGrp="1"/>
          </p:cNvSpPr>
          <p:nvPr>
            <p:ph sz="half" idx="1"/>
          </p:nvPr>
        </p:nvSpPr>
        <p:spPr>
          <a:xfrm>
            <a:off x="1362275" y="1600200"/>
            <a:ext cx="10207690" cy="4371392"/>
          </a:xfrm>
        </p:spPr>
        <p:txBody>
          <a:bodyPr>
            <a:noAutofit/>
          </a:bodyPr>
          <a:lstStyle/>
          <a:p>
            <a:pPr marL="45720" indent="0" algn="r" rtl="1">
              <a:buNone/>
            </a:pPr>
            <a:endParaRPr lang="ar-SA" u="sng" dirty="0" smtClean="0">
              <a:effectLst>
                <a:outerShdw blurRad="38100" dist="38100" dir="2700000" algn="tl">
                  <a:srgbClr val="000000">
                    <a:alpha val="43137"/>
                  </a:srgbClr>
                </a:outerShdw>
              </a:effectLst>
              <a:cs typeface="DecoType Naskh" panose="02010400000000000000" pitchFamily="2" charset="-78"/>
            </a:endParaRPr>
          </a:p>
          <a:p>
            <a:pPr marL="45720" indent="0" algn="r" rtl="1">
              <a:buNone/>
            </a:pPr>
            <a:r>
              <a:rPr lang="ar-SA" dirty="0" smtClean="0">
                <a:effectLst>
                  <a:outerShdw blurRad="38100" dist="38100" dir="2700000" algn="tl">
                    <a:srgbClr val="000000">
                      <a:alpha val="43137"/>
                    </a:srgbClr>
                  </a:outerShdw>
                </a:effectLst>
                <a:cs typeface="DecoType Naskh" panose="02010400000000000000" pitchFamily="2" charset="-78"/>
              </a:rPr>
              <a:t>اجري تعديل لمقياس </a:t>
            </a:r>
            <a:r>
              <a:rPr lang="ar-SA" dirty="0" err="1" smtClean="0">
                <a:effectLst>
                  <a:outerShdw blurRad="38100" dist="38100" dir="2700000" algn="tl">
                    <a:srgbClr val="000000">
                      <a:alpha val="43137"/>
                    </a:srgbClr>
                  </a:outerShdw>
                </a:effectLst>
                <a:cs typeface="DecoType Naskh" panose="02010400000000000000" pitchFamily="2" charset="-78"/>
              </a:rPr>
              <a:t>جوادنف</a:t>
            </a:r>
            <a:r>
              <a:rPr lang="ar-SA" dirty="0" smtClean="0">
                <a:effectLst>
                  <a:outerShdw blurRad="38100" dist="38100" dir="2700000" algn="tl">
                    <a:srgbClr val="000000">
                      <a:alpha val="43137"/>
                    </a:srgbClr>
                  </a:outerShdw>
                </a:effectLst>
                <a:cs typeface="DecoType Naskh" panose="02010400000000000000" pitchFamily="2" charset="-78"/>
              </a:rPr>
              <a:t> في عام 1963 بهدف تنفيذ المقترحات التي عرضها الباحثون </a:t>
            </a:r>
          </a:p>
          <a:p>
            <a:pPr marL="45720" indent="0" algn="r" rtl="1">
              <a:buNone/>
            </a:pPr>
            <a:r>
              <a:rPr lang="ar-SA" dirty="0" smtClean="0">
                <a:effectLst>
                  <a:outerShdw blurRad="38100" dist="38100" dir="2700000" algn="tl">
                    <a:srgbClr val="000000">
                      <a:alpha val="43137"/>
                    </a:srgbClr>
                  </a:outerShdw>
                </a:effectLst>
                <a:cs typeface="DecoType Naskh" panose="02010400000000000000" pitchFamily="2" charset="-78"/>
              </a:rPr>
              <a:t>وقد شمل التعديل الاتي : </a:t>
            </a:r>
          </a:p>
          <a:p>
            <a:pPr marL="502920" indent="-457200" algn="r" rtl="1">
              <a:buAutoNum type="arabicPeriod"/>
            </a:pPr>
            <a:r>
              <a:rPr lang="ar-SA" dirty="0" smtClean="0">
                <a:cs typeface="DecoType Naskh" panose="02010400000000000000" pitchFamily="2" charset="-78"/>
              </a:rPr>
              <a:t>زيادة عدد النقاط الواجب توفرها في الرسم فقد كانت في الصورة الأولى 51 نقطة واصحبت 71 نقطة </a:t>
            </a:r>
          </a:p>
          <a:p>
            <a:pPr marL="502920" indent="-457200" algn="r" rtl="1">
              <a:buAutoNum type="arabicPeriod"/>
            </a:pPr>
            <a:r>
              <a:rPr lang="ar-SA" dirty="0" smtClean="0">
                <a:cs typeface="DecoType Naskh" panose="02010400000000000000" pitchFamily="2" charset="-78"/>
              </a:rPr>
              <a:t>زيادة عدد الرسومات التي يطلب من الطفل رسمها فقد كانت رسما واحدا يمثل الرجل ، واصبحت في التعديل 3 رسومات ، تمثيل رسم الرجل ، تمثيل رسم المرأة ، ورسم الطفل لذاته </a:t>
            </a:r>
          </a:p>
          <a:p>
            <a:pPr marL="502920" indent="-457200" algn="r" rtl="1">
              <a:buAutoNum type="arabicPeriod"/>
            </a:pPr>
            <a:r>
              <a:rPr lang="ar-SA" dirty="0" smtClean="0">
                <a:cs typeface="DecoType Naskh" panose="02010400000000000000" pitchFamily="2" charset="-78"/>
              </a:rPr>
              <a:t>زيادة المدى العمرية للمقياس فقد كان 4-10 ، واصبح  المدى العمرية من 3-15 سنة </a:t>
            </a:r>
          </a:p>
          <a:p>
            <a:pPr marL="502920" indent="-457200" algn="r" rtl="1">
              <a:buAutoNum type="arabicPeriod"/>
            </a:pPr>
            <a:endParaRPr lang="ar-SA" dirty="0">
              <a:cs typeface="DecoType Naskh" panose="02010400000000000000" pitchFamily="2" charset="-78"/>
            </a:endParaRPr>
          </a:p>
          <a:p>
            <a:pPr marL="45720" indent="0" algn="ctr" rtl="1">
              <a:buNone/>
            </a:pPr>
            <a:r>
              <a:rPr lang="ar-SA" dirty="0" smtClean="0">
                <a:cs typeface="DecoType Naskh" panose="02010400000000000000" pitchFamily="2" charset="-78"/>
              </a:rPr>
              <a:t>كتاب مقدمة في الاعاقة العقلية ،فاروق الروسان ،صفحة 120</a:t>
            </a:r>
          </a:p>
        </p:txBody>
      </p:sp>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solidFill>
                  <a:srgbClr val="FF0000"/>
                </a:solidFill>
                <a:cs typeface="DecoType Naskh Special" panose="02010000000000000000" pitchFamily="2" charset="-78"/>
              </a:rPr>
              <a:t>جدول يوضح الفروق بين المقياس الاصلي والصورة المعدلة عام 1963</a:t>
            </a:r>
            <a:endParaRPr lang="ar-SA" dirty="0">
              <a:solidFill>
                <a:srgbClr val="FF0000"/>
              </a:solidFill>
              <a:cs typeface="DecoType Naskh Special" panose="02010000000000000000" pitchFamily="2" charset="-78"/>
            </a:endParaRPr>
          </a:p>
        </p:txBody>
      </p:sp>
      <p:graphicFrame>
        <p:nvGraphicFramePr>
          <p:cNvPr id="5" name="عنصر نائب للمحتوى 4" descr="نموذج جدول يحتوي على ثلاثة أعمدة وأربعة صفوف" title="جدول"/>
          <p:cNvGraphicFramePr>
            <a:graphicFrameLocks noGrp="1"/>
          </p:cNvGraphicFramePr>
          <p:nvPr>
            <p:ph sz="half" idx="2"/>
            <p:extLst>
              <p:ext uri="{D42A27DB-BD31-4B8C-83A1-F6EECF244321}">
                <p14:modId xmlns:p14="http://schemas.microsoft.com/office/powerpoint/2010/main" val="2884016384"/>
              </p:ext>
            </p:extLst>
          </p:nvPr>
        </p:nvGraphicFramePr>
        <p:xfrm>
          <a:off x="2052736" y="1772816"/>
          <a:ext cx="7837713" cy="3601616"/>
        </p:xfrm>
        <a:graphic>
          <a:graphicData uri="http://schemas.openxmlformats.org/drawingml/2006/table">
            <a:tbl>
              <a:tblPr rtl="1" firstRow="1" bandRow="1">
                <a:tableStyleId>{5DA37D80-6434-44D0-A028-1B22A696006F}</a:tableStyleId>
              </a:tblPr>
              <a:tblGrid>
                <a:gridCol w="2612571"/>
                <a:gridCol w="2612571"/>
                <a:gridCol w="2612571"/>
              </a:tblGrid>
              <a:tr h="1033922">
                <a:tc>
                  <a:txBody>
                    <a:bodyPr/>
                    <a:lstStyle/>
                    <a:p>
                      <a:pPr algn="ctr" rtl="1"/>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err="1" smtClean="0"/>
                        <a:t>جودانف</a:t>
                      </a:r>
                      <a:r>
                        <a:rPr lang="ar-SA" sz="2000" dirty="0" smtClean="0"/>
                        <a:t> 1926</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err="1" smtClean="0"/>
                        <a:t>جودانف</a:t>
                      </a:r>
                      <a:r>
                        <a:rPr lang="ar-SA" sz="2000" dirty="0" smtClean="0"/>
                        <a:t> وهاريس 1963</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r>
              <a:tr h="766886">
                <a:tc>
                  <a:txBody>
                    <a:bodyPr/>
                    <a:lstStyle/>
                    <a:p>
                      <a:pPr algn="ctr" rtl="1"/>
                      <a:r>
                        <a:rPr lang="ar-SA" sz="2000" dirty="0" smtClean="0"/>
                        <a:t>عدد مفردات</a:t>
                      </a:r>
                      <a:r>
                        <a:rPr lang="ar-SA" sz="2000" baseline="0" dirty="0" smtClean="0"/>
                        <a:t> المقياس </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smtClean="0"/>
                        <a:t>51</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smtClean="0"/>
                        <a:t>71</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r>
              <a:tr h="766886">
                <a:tc>
                  <a:txBody>
                    <a:bodyPr/>
                    <a:lstStyle/>
                    <a:p>
                      <a:pPr algn="ctr" rtl="1"/>
                      <a:r>
                        <a:rPr lang="ar-SA" sz="2000" dirty="0" smtClean="0"/>
                        <a:t>المدى العمري للمقياس </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smtClean="0"/>
                        <a:t>4-10سنوات*</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smtClean="0"/>
                        <a:t>3-15سنة </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r>
              <a:tr h="1033922">
                <a:tc>
                  <a:txBody>
                    <a:bodyPr/>
                    <a:lstStyle/>
                    <a:p>
                      <a:pPr algn="ctr" rtl="1"/>
                      <a:r>
                        <a:rPr lang="ar-SA" sz="2000" dirty="0" smtClean="0"/>
                        <a:t>عدد الرسومات</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smtClean="0"/>
                        <a:t>رسمة واحدة لرجل </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c>
                  <a:txBody>
                    <a:bodyPr/>
                    <a:lstStyle/>
                    <a:p>
                      <a:pPr algn="ctr" rtl="1"/>
                      <a:r>
                        <a:rPr lang="ar-SA" sz="2000" dirty="0" smtClean="0"/>
                        <a:t>3 رسمات ( رجل ، امرأة</a:t>
                      </a:r>
                      <a:r>
                        <a:rPr lang="ar-SA" sz="2000" baseline="0" dirty="0" smtClean="0"/>
                        <a:t> ، الطفل ذاته ) </a:t>
                      </a:r>
                      <a:endParaRPr lang="ar-SA" sz="2000" dirty="0">
                        <a:latin typeface="Tahoma" panose="020B0604030504040204" pitchFamily="34" charset="0"/>
                        <a:ea typeface="Tahoma" panose="020B0604030504040204" pitchFamily="34" charset="0"/>
                        <a:cs typeface="DecoType Naskh Special" panose="02010000000000000000" pitchFamily="2" charset="-78"/>
                      </a:endParaRPr>
                    </a:p>
                  </a:txBody>
                  <a:tcPr anchor="ctr"/>
                </a:tc>
              </a:tr>
            </a:tbl>
          </a:graphicData>
        </a:graphic>
      </p:graphicFrame>
    </p:spTree>
    <p:extLst>
      <p:ext uri="{BB962C8B-B14F-4D97-AF65-F5344CB8AC3E}">
        <p14:creationId xmlns:p14="http://schemas.microsoft.com/office/powerpoint/2010/main" val="350360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3763" y="1600200"/>
            <a:ext cx="6400801" cy="2486025"/>
          </a:xfrm>
        </p:spPr>
        <p:txBody>
          <a:bodyPr/>
          <a:lstStyle/>
          <a:p>
            <a:pPr algn="ctr" rtl="1"/>
            <a:r>
              <a:rPr lang="ar-SA" dirty="0" smtClean="0">
                <a:cs typeface="DecoType Naskh" panose="02010400000000000000" pitchFamily="2" charset="-78"/>
              </a:rPr>
              <a:t>اختبار رسم الرجل على البيئة السعودية </a:t>
            </a:r>
            <a:endParaRPr lang="ar-SA" dirty="0">
              <a:cs typeface="DecoType Naskh" panose="02010400000000000000" pitchFamily="2" charset="-78"/>
            </a:endParaRPr>
          </a:p>
        </p:txBody>
      </p:sp>
      <p:sp>
        <p:nvSpPr>
          <p:cNvPr id="3" name="عنصر نائب للنص 2"/>
          <p:cNvSpPr>
            <a:spLocks noGrp="1"/>
          </p:cNvSpPr>
          <p:nvPr>
            <p:ph type="body" idx="1"/>
          </p:nvPr>
        </p:nvSpPr>
        <p:spPr>
          <a:xfrm>
            <a:off x="893761" y="4105029"/>
            <a:ext cx="6400801" cy="914400"/>
          </a:xfrm>
        </p:spPr>
        <p:txBody>
          <a:bodyPr/>
          <a:lstStyle/>
          <a:p>
            <a:pPr algn="ctr" rtl="1"/>
            <a:r>
              <a:rPr lang="ar-SA" dirty="0" smtClean="0"/>
              <a:t>تقنين فؤاد ابو حطب </a:t>
            </a:r>
            <a:endParaRPr lang="ar-SA" dirty="0"/>
          </a:p>
        </p:txBody>
      </p:sp>
    </p:spTree>
    <p:extLst>
      <p:ext uri="{BB962C8B-B14F-4D97-AF65-F5344CB8AC3E}">
        <p14:creationId xmlns:p14="http://schemas.microsoft.com/office/powerpoint/2010/main" val="427456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solidFill>
                  <a:srgbClr val="FF0000"/>
                </a:solidFill>
                <a:cs typeface="DecoType Naskh Special" panose="02010000000000000000" pitchFamily="2" charset="-78"/>
              </a:rPr>
              <a:t>اختبار رسم الرجل المقنن على البيئة السعودية عام (1399)</a:t>
            </a:r>
            <a:endParaRPr lang="ar-SA" dirty="0">
              <a:solidFill>
                <a:srgbClr val="FF0000"/>
              </a:solidFill>
              <a:cs typeface="DecoType Naskh Special" panose="02010000000000000000" pitchFamily="2" charset="-78"/>
            </a:endParaRPr>
          </a:p>
        </p:txBody>
      </p:sp>
      <p:sp>
        <p:nvSpPr>
          <p:cNvPr id="3" name="عنصر نائب للمحتوى 2"/>
          <p:cNvSpPr>
            <a:spLocks noGrp="1"/>
          </p:cNvSpPr>
          <p:nvPr>
            <p:ph sz="half" idx="1"/>
          </p:nvPr>
        </p:nvSpPr>
        <p:spPr>
          <a:xfrm>
            <a:off x="1362275" y="1600200"/>
            <a:ext cx="10207690" cy="4371392"/>
          </a:xfrm>
        </p:spPr>
        <p:txBody>
          <a:bodyPr>
            <a:noAutofit/>
          </a:bodyPr>
          <a:lstStyle/>
          <a:p>
            <a:pPr marL="45720" indent="0" algn="ctr" rtl="1">
              <a:buNone/>
            </a:pPr>
            <a:endParaRPr lang="ar-SA" sz="2400" dirty="0">
              <a:cs typeface="DecoType Naskh Special" panose="02010000000000000000" pitchFamily="2" charset="-78"/>
            </a:endParaRPr>
          </a:p>
          <a:p>
            <a:pPr marL="45720" indent="0" algn="ctr" rtl="1">
              <a:buNone/>
            </a:pPr>
            <a:r>
              <a:rPr lang="ar-SA" sz="2400" dirty="0" smtClean="0">
                <a:cs typeface="DecoType Naskh Special" panose="02010000000000000000" pitchFamily="2" charset="-78"/>
              </a:rPr>
              <a:t>اجريت بعض الدراسات العربية على الاختبارين القديم والحديث وتنبه بعضها لمشكلة هامة في رسم الرجل في البيئات العربية </a:t>
            </a:r>
          </a:p>
          <a:p>
            <a:pPr marL="45720" indent="0" algn="ctr" rtl="1">
              <a:buNone/>
            </a:pPr>
            <a:r>
              <a:rPr lang="ar-SA" sz="2400" dirty="0" smtClean="0">
                <a:cs typeface="DecoType Naskh Special" panose="02010000000000000000" pitchFamily="2" charset="-78"/>
              </a:rPr>
              <a:t>تتمثل في الاختلافات الكبيرة لأزياء الرجل لو قورن بزي الرجل الأوربي والامريكي ( البدلة ) ، فأغلب الاقطار العربية كالسعودية ودول الخليج واليمن وبعض انحاء مصر </a:t>
            </a:r>
            <a:r>
              <a:rPr lang="ar-SA" sz="2400" dirty="0" err="1" smtClean="0">
                <a:cs typeface="DecoType Naskh Special" panose="02010000000000000000" pitchFamily="2" charset="-78"/>
              </a:rPr>
              <a:t>والسودات</a:t>
            </a:r>
            <a:r>
              <a:rPr lang="ar-SA" sz="2400" dirty="0" smtClean="0">
                <a:cs typeface="DecoType Naskh Special" panose="02010000000000000000" pitchFamily="2" charset="-78"/>
              </a:rPr>
              <a:t> والمغرب تتخذ من ال( الثوب او الجلباب او الدشداشة ) زيا للرجل وهو زي يختلف كثيرا في تفاصيله عن الزي الامريكي . </a:t>
            </a:r>
          </a:p>
          <a:p>
            <a:pPr marL="45720" indent="0" algn="ctr" rtl="1">
              <a:buNone/>
            </a:pPr>
            <a:endParaRPr lang="ar-SA" sz="2400" dirty="0">
              <a:cs typeface="DecoType Naskh Special" panose="02010000000000000000" pitchFamily="2" charset="-78"/>
            </a:endParaRPr>
          </a:p>
          <a:p>
            <a:pPr marL="45720" indent="0" algn="ctr" rtl="1">
              <a:buNone/>
            </a:pPr>
            <a:r>
              <a:rPr lang="ar-SA" sz="2400" dirty="0" smtClean="0">
                <a:cs typeface="DecoType Naskh Special" panose="02010000000000000000" pitchFamily="2" charset="-78"/>
              </a:rPr>
              <a:t>وفي ضوء ذلك قام الباحث </a:t>
            </a:r>
            <a:r>
              <a:rPr lang="ar-SA" sz="2400" dirty="0" err="1" smtClean="0">
                <a:cs typeface="DecoType Naskh Special" panose="02010000000000000000" pitchFamily="2" charset="-78"/>
              </a:rPr>
              <a:t>باعداد</a:t>
            </a:r>
            <a:r>
              <a:rPr lang="ar-SA" sz="2400" dirty="0" smtClean="0">
                <a:cs typeface="DecoType Naskh Special" panose="02010000000000000000" pitchFamily="2" charset="-78"/>
              </a:rPr>
              <a:t> نماذج تفصيلية لتصحيح الاختبار مستعينا بالتعديلات التي ادخلت علية سواء في الطبعة الاولى او المعدلة كما استعان بمحاولات الباحثين العربية وخبرة الباحث الشخصية وتوصل لقائمة من 77 مفردة تستخدم في التصحيح </a:t>
            </a:r>
          </a:p>
        </p:txBody>
      </p:sp>
    </p:spTree>
    <p:extLst>
      <p:ext uri="{BB962C8B-B14F-4D97-AF65-F5344CB8AC3E}">
        <p14:creationId xmlns:p14="http://schemas.microsoft.com/office/powerpoint/2010/main" val="253064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solidFill>
                  <a:srgbClr val="FF0000"/>
                </a:solidFill>
                <a:cs typeface="DecoType Naskh Special" panose="02010000000000000000" pitchFamily="2" charset="-78"/>
              </a:rPr>
              <a:t>خطوات تطبيق الاختبار </a:t>
            </a:r>
            <a:endParaRPr lang="ar-SA" dirty="0">
              <a:solidFill>
                <a:srgbClr val="FF0000"/>
              </a:solidFill>
              <a:cs typeface="DecoType Naskh Special" panose="02010000000000000000" pitchFamily="2" charset="-78"/>
            </a:endParaRPr>
          </a:p>
        </p:txBody>
      </p:sp>
      <p:sp>
        <p:nvSpPr>
          <p:cNvPr id="3" name="عنصر نائب للمحتوى 2"/>
          <p:cNvSpPr>
            <a:spLocks noGrp="1"/>
          </p:cNvSpPr>
          <p:nvPr>
            <p:ph sz="half" idx="1"/>
          </p:nvPr>
        </p:nvSpPr>
        <p:spPr>
          <a:xfrm>
            <a:off x="1206700" y="2049463"/>
            <a:ext cx="10207690" cy="4371392"/>
          </a:xfrm>
        </p:spPr>
        <p:txBody>
          <a:bodyPr>
            <a:noAutofit/>
          </a:bodyPr>
          <a:lstStyle/>
          <a:p>
            <a:pPr marL="45720" indent="0" algn="ctr" rtl="1">
              <a:buNone/>
            </a:pPr>
            <a:endParaRPr lang="ar-SA" sz="2800" u="sng" dirty="0" smtClean="0">
              <a:solidFill>
                <a:srgbClr val="FF0000"/>
              </a:solidFill>
              <a:cs typeface="DecoType Naskh Special" panose="02010000000000000000" pitchFamily="2" charset="-78"/>
            </a:endParaRPr>
          </a:p>
          <a:p>
            <a:pPr marL="45720" indent="0" algn="ctr" rtl="1">
              <a:buNone/>
            </a:pPr>
            <a:r>
              <a:rPr lang="ar-SA" sz="2800" u="sng" dirty="0" smtClean="0">
                <a:solidFill>
                  <a:srgbClr val="FF0000"/>
                </a:solidFill>
                <a:cs typeface="DecoType Naskh Special" panose="02010000000000000000" pitchFamily="2" charset="-78"/>
              </a:rPr>
              <a:t>أولا : الأدوات الواجب توفرها </a:t>
            </a:r>
            <a:endParaRPr lang="ar-SA" sz="2800" u="sng" dirty="0">
              <a:solidFill>
                <a:srgbClr val="FF0000"/>
              </a:solidFill>
              <a:cs typeface="DecoType Naskh Special" panose="02010000000000000000" pitchFamily="2" charset="-78"/>
            </a:endParaRPr>
          </a:p>
          <a:p>
            <a:pPr marL="45720" indent="0" algn="ctr" rtl="1">
              <a:buNone/>
            </a:pPr>
            <a:endParaRPr lang="ar-SA" sz="2400" dirty="0" smtClean="0">
              <a:cs typeface="DecoType Naskh Special" panose="02010000000000000000" pitchFamily="2" charset="-78"/>
            </a:endParaRPr>
          </a:p>
          <a:p>
            <a:pPr marL="45720" indent="0" algn="ctr" rtl="1">
              <a:buNone/>
            </a:pPr>
            <a:r>
              <a:rPr lang="ar-SA" sz="2400" dirty="0" smtClean="0">
                <a:cs typeface="DecoType Naskh Special" panose="02010000000000000000" pitchFamily="2" charset="-78"/>
              </a:rPr>
              <a:t>في التطبيق نحتاج لتوفير المواد التالية : ( ورقة بيضاء غير مسطرة من النوع السميط طولها 34سم وعرضها 24 سم + صحفة البيانات الشخصية وهي ورقة منفصلة لتسجيل البيانات الخاصة بالاسم والجنس وتاريخ الميلاد والف الدراسي ومحل الاقامة والزمن + عدد من اقلام الرصاص من النوع الذي ينتهي بممحاة او اعطاءه ممحاة في حال عدم تواجها بالقلم ) </a:t>
            </a:r>
          </a:p>
          <a:p>
            <a:pPr marL="502920" indent="-457200" algn="ctr" rtl="1">
              <a:buAutoNum type="arabicPeriod"/>
            </a:pPr>
            <a:endParaRPr lang="ar-SA" sz="2400" dirty="0" smtClean="0">
              <a:cs typeface="DecoType Naskh Special" panose="02010000000000000000" pitchFamily="2" charset="-78"/>
            </a:endParaRPr>
          </a:p>
          <a:p>
            <a:pPr marL="45720" indent="0" algn="ctr" rtl="1">
              <a:buNone/>
            </a:pPr>
            <a:endParaRPr lang="ar-SA" sz="2400" dirty="0" smtClean="0">
              <a:cs typeface="DecoType Naskh Special" panose="02010000000000000000" pitchFamily="2" charset="-78"/>
            </a:endParaRPr>
          </a:p>
        </p:txBody>
      </p:sp>
      <p:sp>
        <p:nvSpPr>
          <p:cNvPr id="4" name="AutoShape 2" descr="https://mail.ksu.edu.sa/OWA/service.svc/s/GetFileAttachment?id=AAMkADk0NzE5NzhlLTI4ZTItNDMwMy04YzJjLTRjNzM0N2I1YTZjZABGAAAAAABj9%2Bs5mVeqTrDXQjENpL1BBwAdBsmHijzNRK8%2FBNbad2flArUKdDSVAAATRwGgoGpLSJnDt4BznNNEAAIvxyUeAAABEgAQAF7Z0PnZR8hOm8aubbhW0Ek%3D&amp;X-OWA-CANARY=cykOxhlfrUuAp81vWbRAvwAS8OutzNIIO0WfPwHQ-grEM-UYH3GOJCpEYeLf5c2Ka_K-uzZVlHk."/>
          <p:cNvSpPr>
            <a:spLocks noChangeAspect="1" noChangeArrowheads="1"/>
          </p:cNvSpPr>
          <p:nvPr/>
        </p:nvSpPr>
        <p:spPr bwMode="auto">
          <a:xfrm>
            <a:off x="0" y="304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36715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SA" sz="4000" dirty="0" smtClean="0">
                <a:cs typeface="DecoType Naskh" panose="02010400000000000000" pitchFamily="2" charset="-78"/>
              </a:rPr>
              <a:t>خطوات تطبيق الاختبار </a:t>
            </a:r>
            <a:endParaRPr lang="ar-SA" sz="4000" dirty="0">
              <a:cs typeface="DecoType Naskh" panose="02010400000000000000" pitchFamily="2" charset="-78"/>
            </a:endParaRPr>
          </a:p>
        </p:txBody>
      </p:sp>
      <p:sp>
        <p:nvSpPr>
          <p:cNvPr id="10" name="عنصر نائب للصورة 9"/>
          <p:cNvSpPr>
            <a:spLocks noGrp="1"/>
          </p:cNvSpPr>
          <p:nvPr>
            <p:ph type="pic" idx="1"/>
          </p:nvPr>
        </p:nvSpPr>
        <p:spPr/>
      </p:sp>
      <p:pic>
        <p:nvPicPr>
          <p:cNvPr id="11" name="صورة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455143" y="17107"/>
            <a:ext cx="3906730" cy="5896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9722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SA" sz="4000" dirty="0" smtClean="0">
                <a:cs typeface="DecoType Naskh" panose="02010400000000000000" pitchFamily="2" charset="-78"/>
              </a:rPr>
              <a:t>خطوات تطبيق الاختبار </a:t>
            </a:r>
            <a:endParaRPr lang="ar-SA" sz="4000" dirty="0">
              <a:cs typeface="DecoType Naskh" panose="02010400000000000000" pitchFamily="2" charset="-78"/>
            </a:endParaRPr>
          </a:p>
        </p:txBody>
      </p:sp>
      <p:sp>
        <p:nvSpPr>
          <p:cNvPr id="10" name="عنصر نائب للصورة 9"/>
          <p:cNvSpPr>
            <a:spLocks noGrp="1"/>
          </p:cNvSpPr>
          <p:nvPr>
            <p:ph type="pic" idx="1"/>
          </p:nvPr>
        </p:nvSpPr>
        <p:spPr/>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389773" y="-99233"/>
            <a:ext cx="5980293" cy="67396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53783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DecoType Naskh" panose="02010400000000000000" pitchFamily="2" charset="-78"/>
              </a:rPr>
              <a:t>تصحيح الاختبار </a:t>
            </a:r>
            <a:endParaRPr lang="ar-SA" dirty="0">
              <a:solidFill>
                <a:srgbClr val="FF0000"/>
              </a:solidFill>
              <a:cs typeface="DecoType Naskh" panose="02010400000000000000" pitchFamily="2" charset="-78"/>
            </a:endParaRPr>
          </a:p>
        </p:txBody>
      </p:sp>
      <p:sp>
        <p:nvSpPr>
          <p:cNvPr id="3" name="عنصر نائب للنص 2"/>
          <p:cNvSpPr>
            <a:spLocks noGrp="1"/>
          </p:cNvSpPr>
          <p:nvPr>
            <p:ph type="body" idx="1"/>
          </p:nvPr>
        </p:nvSpPr>
        <p:spPr/>
        <p:txBody>
          <a:bodyPr/>
          <a:lstStyle/>
          <a:p>
            <a:pPr algn="ctr"/>
            <a:r>
              <a:rPr lang="ar-SA" dirty="0" smtClean="0"/>
              <a:t>تقنين فؤاد أبو حطب</a:t>
            </a:r>
            <a:endParaRPr lang="ar-SA" dirty="0"/>
          </a:p>
        </p:txBody>
      </p:sp>
    </p:spTree>
    <p:extLst>
      <p:ext uri="{BB962C8B-B14F-4D97-AF65-F5344CB8AC3E}">
        <p14:creationId xmlns:p14="http://schemas.microsoft.com/office/powerpoint/2010/main" val="3935472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cs typeface="DecoType Naskh" panose="02010400000000000000" pitchFamily="2" charset="-78"/>
              </a:rPr>
              <a:t>خطوات تصحيح  الاختبار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1810139" y="1600200"/>
            <a:ext cx="8301392" cy="4114800"/>
          </a:xfrm>
        </p:spPr>
        <p:txBody>
          <a:bodyPr>
            <a:normAutofit/>
          </a:bodyPr>
          <a:lstStyle/>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بعد أن ينتهي المفحوص من الرسم يجب فحص الرسم فحصا دقيقا فإن كان الرسم لا يمت بصلة واضحة إلى صورة رجل وكان عبارة عن خطوط ، هنا يجب التمييز بين نوعين من هذه الخطوط</a:t>
            </a:r>
          </a:p>
          <a:p>
            <a:pPr marL="560070" indent="-514350" algn="ctr">
              <a:buAutoNum type="arabicPeriod"/>
            </a:pPr>
            <a:r>
              <a:rPr lang="ar-SA" sz="2800" dirty="0" smtClean="0">
                <a:solidFill>
                  <a:srgbClr val="FF0000"/>
                </a:solidFill>
                <a:latin typeface="Microsoft Uighur" panose="02000000000000000000" pitchFamily="2" charset="-78"/>
                <a:cs typeface="Microsoft Uighur" panose="02000000000000000000" pitchFamily="2" charset="-78"/>
              </a:rPr>
              <a:t>الخطوط غير الموجهة </a:t>
            </a:r>
            <a:r>
              <a:rPr lang="ar-SA" sz="2800" dirty="0" smtClean="0">
                <a:latin typeface="Microsoft Uighur" panose="02000000000000000000" pitchFamily="2" charset="-78"/>
                <a:cs typeface="Microsoft Uighur" panose="02000000000000000000" pitchFamily="2" charset="-78"/>
              </a:rPr>
              <a:t>: </a:t>
            </a:r>
            <a:r>
              <a:rPr lang="ar-SA" sz="2800" dirty="0" smtClean="0">
                <a:solidFill>
                  <a:schemeClr val="tx2"/>
                </a:solidFill>
                <a:latin typeface="Microsoft Uighur" panose="02000000000000000000" pitchFamily="2" charset="-78"/>
                <a:cs typeface="Microsoft Uighur" panose="02000000000000000000" pitchFamily="2" charset="-78"/>
              </a:rPr>
              <a:t>وهي التي لا يحكمها  أي نظام من أي نوع ، وهذا النوع من الرسوم يحصل على الدرجة </a:t>
            </a:r>
            <a:r>
              <a:rPr lang="ar-SA" sz="2800" dirty="0" smtClean="0">
                <a:solidFill>
                  <a:srgbClr val="FF0000"/>
                </a:solidFill>
                <a:latin typeface="Microsoft Uighur" panose="02000000000000000000" pitchFamily="2" charset="-78"/>
                <a:cs typeface="Microsoft Uighur" panose="02000000000000000000" pitchFamily="2" charset="-78"/>
              </a:rPr>
              <a:t>(صفر ).</a:t>
            </a:r>
          </a:p>
          <a:p>
            <a:pPr marL="560070" indent="-514350" algn="ctr">
              <a:buAutoNum type="arabicPeriod"/>
            </a:pPr>
            <a:r>
              <a:rPr lang="ar-SA" sz="2800" dirty="0" smtClean="0">
                <a:solidFill>
                  <a:srgbClr val="FF0000"/>
                </a:solidFill>
                <a:latin typeface="Microsoft Uighur" panose="02000000000000000000" pitchFamily="2" charset="-78"/>
                <a:cs typeface="Microsoft Uighur" panose="02000000000000000000" pitchFamily="2" charset="-78"/>
              </a:rPr>
              <a:t>الخطوط الموجهة : </a:t>
            </a:r>
            <a:r>
              <a:rPr lang="ar-SA" sz="2800" dirty="0" smtClean="0">
                <a:solidFill>
                  <a:schemeClr val="tx2"/>
                </a:solidFill>
                <a:latin typeface="Microsoft Uighur" panose="02000000000000000000" pitchFamily="2" charset="-78"/>
                <a:cs typeface="Microsoft Uighur" panose="02000000000000000000" pitchFamily="2" charset="-78"/>
              </a:rPr>
              <a:t>تكون في صورة أشكال هندسية بسيطة ، وهذا النوع من الرسوم يحصل على الدرجة </a:t>
            </a:r>
            <a:r>
              <a:rPr lang="ar-SA" sz="2800" dirty="0" smtClean="0">
                <a:solidFill>
                  <a:srgbClr val="FF0000"/>
                </a:solidFill>
                <a:latin typeface="Microsoft Uighur" panose="02000000000000000000" pitchFamily="2" charset="-78"/>
                <a:cs typeface="Microsoft Uighur" panose="02000000000000000000" pitchFamily="2" charset="-78"/>
              </a:rPr>
              <a:t>(1) .</a:t>
            </a:r>
            <a:endParaRPr lang="ar-SA" sz="2800" dirty="0">
              <a:solidFill>
                <a:srgbClr val="FF0000"/>
              </a:solidFill>
              <a:latin typeface="Microsoft Uighur" panose="02000000000000000000" pitchFamily="2" charset="-78"/>
              <a:cs typeface="Microsoft Uighur" panose="02000000000000000000" pitchFamily="2" charset="-78"/>
            </a:endParaRPr>
          </a:p>
        </p:txBody>
      </p:sp>
    </p:spTree>
    <p:extLst>
      <p:ext uri="{BB962C8B-B14F-4D97-AF65-F5344CB8AC3E}">
        <p14:creationId xmlns:p14="http://schemas.microsoft.com/office/powerpoint/2010/main" val="3296040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تخطيط العنوان والمحتوى باستخدام قائمة</a:t>
            </a:r>
          </a:p>
        </p:txBody>
      </p:sp>
      <p:sp>
        <p:nvSpPr>
          <p:cNvPr id="3" name="عنصر نائب للمحتوى 2"/>
          <p:cNvSpPr>
            <a:spLocks noGrp="1"/>
          </p:cNvSpPr>
          <p:nvPr>
            <p:ph idx="1"/>
          </p:nvPr>
        </p:nvSpPr>
        <p:spPr/>
        <p:txBody>
          <a:bodyPr/>
          <a:lstStyle/>
          <a:p>
            <a:pPr algn="r" rtl="1"/>
            <a:r>
              <a:rPr lang="ar-SA" dirty="0"/>
              <a:t>أضف أول رمز نقطي هنا</a:t>
            </a:r>
          </a:p>
          <a:p>
            <a:pPr algn="r" rtl="1"/>
            <a:r>
              <a:rPr lang="ar-SA" dirty="0"/>
              <a:t>أضف ثاني رمز نقطي هنا</a:t>
            </a:r>
          </a:p>
          <a:p>
            <a:pPr algn="r" rtl="1"/>
            <a:r>
              <a:rPr lang="ar-SA" dirty="0"/>
              <a:t>أضف ثالث رمز نقطي هنا</a:t>
            </a:r>
          </a:p>
        </p:txBody>
      </p:sp>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latin typeface="Microsoft Uighur" panose="02000000000000000000" pitchFamily="2" charset="-78"/>
                <a:cs typeface="DecoType Naskh" panose="02010400000000000000" pitchFamily="2" charset="-78"/>
              </a:rPr>
              <a:t>خطوات تصحيح الاختبار </a:t>
            </a:r>
            <a:endParaRPr lang="ar-SA" dirty="0">
              <a:solidFill>
                <a:srgbClr val="FF0000"/>
              </a:solidFill>
              <a:latin typeface="Microsoft Uighur" panose="02000000000000000000" pitchFamily="2" charset="-78"/>
              <a:cs typeface="DecoType Naskh" panose="02010400000000000000" pitchFamily="2" charset="-78"/>
            </a:endParaRPr>
          </a:p>
        </p:txBody>
      </p:sp>
      <p:pic>
        <p:nvPicPr>
          <p:cNvPr id="7" name="صورة 6"/>
          <p:cNvPicPr>
            <a:picLocks noChangeAspect="1"/>
          </p:cNvPicPr>
          <p:nvPr/>
        </p:nvPicPr>
        <p:blipFill rotWithShape="1">
          <a:blip r:embed="rId2" cstate="print">
            <a:extLst>
              <a:ext uri="{28A0092B-C50C-407E-A947-70E740481C1C}">
                <a14:useLocalDpi xmlns:a14="http://schemas.microsoft.com/office/drawing/2010/main" val="0"/>
              </a:ext>
            </a:extLst>
          </a:blip>
          <a:srcRect l="9160" t="22041" r="2394" b="23266"/>
          <a:stretch/>
        </p:blipFill>
        <p:spPr>
          <a:xfrm>
            <a:off x="5931412" y="1782146"/>
            <a:ext cx="4553339" cy="3750907"/>
          </a:xfrm>
          <a:prstGeom prst="rect">
            <a:avLst/>
          </a:prstGeom>
          <a:ln>
            <a:noFill/>
          </a:ln>
          <a:effectLst>
            <a:outerShdw blurRad="190500" algn="tl" rotWithShape="0">
              <a:srgbClr val="000000">
                <a:alpha val="70000"/>
              </a:srgbClr>
            </a:outerShdw>
          </a:effectLst>
        </p:spPr>
      </p:pic>
      <p:pic>
        <p:nvPicPr>
          <p:cNvPr id="9" name="صورة 8"/>
          <p:cNvPicPr>
            <a:picLocks noChangeAspect="1"/>
          </p:cNvPicPr>
          <p:nvPr/>
        </p:nvPicPr>
        <p:blipFill rotWithShape="1">
          <a:blip r:embed="rId3" cstate="print">
            <a:extLst>
              <a:ext uri="{28A0092B-C50C-407E-A947-70E740481C1C}">
                <a14:useLocalDpi xmlns:a14="http://schemas.microsoft.com/office/drawing/2010/main" val="0"/>
              </a:ext>
            </a:extLst>
          </a:blip>
          <a:srcRect l="4717" t="20952" r="17189" b="31973"/>
          <a:stretch/>
        </p:blipFill>
        <p:spPr>
          <a:xfrm>
            <a:off x="877076" y="1782146"/>
            <a:ext cx="4336849" cy="37509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20750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cs typeface="DecoType Naskh" panose="02010400000000000000" pitchFamily="2" charset="-78"/>
              </a:rPr>
              <a:t>خطوات تصحيح  الاختبار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1810139" y="1600200"/>
            <a:ext cx="8301392" cy="4114800"/>
          </a:xfrm>
        </p:spPr>
        <p:txBody>
          <a:bodyPr>
            <a:normAutofit/>
          </a:bodyPr>
          <a:lstStyle/>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أما إذا كانت الرسوم تمت بصلة واضحة إلى صورة رجل فيبدأ المصحح </a:t>
            </a:r>
            <a:r>
              <a:rPr lang="ar-SA" sz="2800" dirty="0" err="1" smtClean="0">
                <a:solidFill>
                  <a:schemeClr val="tx2"/>
                </a:solidFill>
                <a:latin typeface="Microsoft Uighur" panose="02000000000000000000" pitchFamily="2" charset="-78"/>
                <a:cs typeface="Microsoft Uighur" panose="02000000000000000000" pitchFamily="2" charset="-78"/>
              </a:rPr>
              <a:t>بالأتي</a:t>
            </a:r>
            <a:r>
              <a:rPr lang="ar-SA" sz="2800" dirty="0" smtClean="0">
                <a:solidFill>
                  <a:schemeClr val="tx2"/>
                </a:solidFill>
                <a:latin typeface="Microsoft Uighur" panose="02000000000000000000" pitchFamily="2" charset="-78"/>
                <a:cs typeface="Microsoft Uighur" panose="02000000000000000000" pitchFamily="2" charset="-78"/>
              </a:rPr>
              <a:t> :</a:t>
            </a:r>
          </a:p>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1. يستخدم النماذج </a:t>
            </a:r>
            <a:r>
              <a:rPr lang="ar-SA" sz="2800" dirty="0" err="1" smtClean="0">
                <a:solidFill>
                  <a:schemeClr val="tx2"/>
                </a:solidFill>
                <a:latin typeface="Microsoft Uighur" panose="02000000000000000000" pitchFamily="2" charset="-78"/>
                <a:cs typeface="Microsoft Uighur" panose="02000000000000000000" pitchFamily="2" charset="-78"/>
              </a:rPr>
              <a:t>المتضمنه</a:t>
            </a:r>
            <a:r>
              <a:rPr lang="ar-SA" sz="2800" dirty="0" smtClean="0">
                <a:solidFill>
                  <a:schemeClr val="tx2"/>
                </a:solidFill>
                <a:latin typeface="Microsoft Uighur" panose="02000000000000000000" pitchFamily="2" charset="-78"/>
                <a:cs typeface="Microsoft Uighur" panose="02000000000000000000" pitchFamily="2" charset="-78"/>
              </a:rPr>
              <a:t> في هذا الدليل ويعطي درجة واحدة عن كل عنصر يلاحظ وجودة في رسم الطفل ويستعين بذلك باستمارة التصحيح التي أعدت خصيصا لهذا الغرض بحيث تساير عناصرها تتابع العناصر المتضمنة بالدليل . </a:t>
            </a:r>
            <a:endParaRPr lang="ar-SA" sz="2800" dirty="0">
              <a:solidFill>
                <a:srgbClr val="FF0000"/>
              </a:solidFill>
              <a:latin typeface="Microsoft Uighur" panose="02000000000000000000" pitchFamily="2" charset="-78"/>
              <a:cs typeface="Microsoft Uighur" panose="02000000000000000000" pitchFamily="2" charset="-78"/>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5" y="4012160"/>
            <a:ext cx="2295331" cy="2361737"/>
          </a:xfrm>
          <a:prstGeom prst="rect">
            <a:avLst/>
          </a:prstGeom>
          <a:ln>
            <a:noFill/>
          </a:ln>
          <a:effectLst>
            <a:outerShdw blurRad="190500" algn="tl" rotWithShape="0">
              <a:srgbClr val="000000">
                <a:alpha val="70000"/>
              </a:srgbClr>
            </a:outerShdw>
          </a:effectLst>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437" y="4030824"/>
            <a:ext cx="2254865" cy="2361735"/>
          </a:xfrm>
          <a:prstGeom prst="rect">
            <a:avLst/>
          </a:prstGeom>
          <a:ln>
            <a:noFill/>
          </a:ln>
          <a:effectLst>
            <a:outerShdw blurRad="190500" algn="tl" rotWithShape="0">
              <a:srgbClr val="000000">
                <a:alpha val="70000"/>
              </a:srgbClr>
            </a:outerShdw>
          </a:effectLst>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363" y="4030824"/>
            <a:ext cx="2183363" cy="2361735"/>
          </a:xfrm>
          <a:prstGeom prst="rect">
            <a:avLst/>
          </a:prstGeom>
          <a:ln>
            <a:noFill/>
          </a:ln>
          <a:effectLst>
            <a:outerShdw blurRad="190500" algn="tl" rotWithShape="0">
              <a:srgbClr val="000000">
                <a:alpha val="70000"/>
              </a:srgbClr>
            </a:outerShdw>
          </a:effectLst>
        </p:spPr>
      </p:pic>
      <p:sp>
        <p:nvSpPr>
          <p:cNvPr id="7" name="مربع نص 6"/>
          <p:cNvSpPr txBox="1"/>
          <p:nvPr/>
        </p:nvSpPr>
        <p:spPr>
          <a:xfrm>
            <a:off x="1275127" y="3393775"/>
            <a:ext cx="6839483"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2400" dirty="0" smtClean="0">
                <a:solidFill>
                  <a:srgbClr val="FF0000"/>
                </a:solidFill>
                <a:cs typeface="DecoType Naskh" panose="02010400000000000000" pitchFamily="2" charset="-78"/>
              </a:rPr>
              <a:t>نماذج مختلفة لرسوم تمثل صورة رجل </a:t>
            </a:r>
            <a:endParaRPr lang="ar-SA" sz="2400" dirty="0">
              <a:solidFill>
                <a:srgbClr val="FF0000"/>
              </a:solidFill>
              <a:cs typeface="DecoType Naskh" panose="02010400000000000000" pitchFamily="2" charset="-78"/>
            </a:endParaRPr>
          </a:p>
        </p:txBody>
      </p:sp>
    </p:spTree>
    <p:extLst>
      <p:ext uri="{BB962C8B-B14F-4D97-AF65-F5344CB8AC3E}">
        <p14:creationId xmlns:p14="http://schemas.microsoft.com/office/powerpoint/2010/main" val="4196783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3200" dirty="0" smtClean="0">
                <a:cs typeface="DecoType Naskh" panose="02010400000000000000" pitchFamily="2" charset="-78"/>
              </a:rPr>
              <a:t>شكل يوضح استمارة التصحيح</a:t>
            </a:r>
            <a:r>
              <a:rPr lang="ar-SA" sz="3200" dirty="0">
                <a:cs typeface="DecoType Naskh" panose="02010400000000000000" pitchFamily="2" charset="-78"/>
              </a:rPr>
              <a:t/>
            </a:r>
            <a:br>
              <a:rPr lang="ar-SA" sz="3200" dirty="0">
                <a:cs typeface="DecoType Naskh" panose="02010400000000000000" pitchFamily="2" charset="-78"/>
              </a:rPr>
            </a:br>
            <a:endParaRPr lang="ar-SA" sz="3200" dirty="0">
              <a:cs typeface="DecoType Naskh" panose="02010400000000000000" pitchFamily="2" charset="-78"/>
            </a:endParaRPr>
          </a:p>
        </p:txBody>
      </p:sp>
      <p:sp>
        <p:nvSpPr>
          <p:cNvPr id="6" name="عنصر نائب للصورة 5"/>
          <p:cNvSpPr>
            <a:spLocks noGrp="1"/>
          </p:cNvSpPr>
          <p:nvPr>
            <p:ph type="pic" idx="1"/>
          </p:nvPr>
        </p:nvSpPr>
        <p:spPr/>
      </p:sp>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9399" t="2471"/>
          <a:stretch/>
        </p:blipFill>
        <p:spPr>
          <a:xfrm rot="16200000">
            <a:off x="5442958" y="-192736"/>
            <a:ext cx="4006697" cy="6231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379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cs typeface="DecoType Naskh" panose="02010400000000000000" pitchFamily="2" charset="-78"/>
              </a:rPr>
              <a:t>خطوات تصحيح  الاختبار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6176865" y="1600200"/>
            <a:ext cx="3934666" cy="4114800"/>
          </a:xfrm>
        </p:spPr>
        <p:txBody>
          <a:bodyPr>
            <a:normAutofit/>
          </a:bodyPr>
          <a:lstStyle/>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نمسك باستمارة التصحيح السابقة ونبدأ بتقييم رسم الطفل وذلك بالاستعانة بنماذج المفردات المعدة خصيصا والتي تساعدنا في تقييم الرسوم </a:t>
            </a:r>
          </a:p>
          <a:p>
            <a:pPr marL="45720" indent="0" algn="ctr">
              <a:buNone/>
            </a:pPr>
            <a:r>
              <a:rPr lang="ar-SA" sz="2800" dirty="0" smtClean="0">
                <a:solidFill>
                  <a:srgbClr val="FF0000"/>
                </a:solidFill>
                <a:latin typeface="Microsoft Uighur" panose="02000000000000000000" pitchFamily="2" charset="-78"/>
                <a:cs typeface="Microsoft Uighur" panose="02000000000000000000" pitchFamily="2" charset="-78"/>
              </a:rPr>
              <a:t>مع </a:t>
            </a:r>
            <a:r>
              <a:rPr lang="ar-SA" sz="2800" dirty="0" err="1" smtClean="0">
                <a:solidFill>
                  <a:srgbClr val="FF0000"/>
                </a:solidFill>
                <a:latin typeface="Microsoft Uighur" panose="02000000000000000000" pitchFamily="2" charset="-78"/>
                <a:cs typeface="Microsoft Uighur" panose="02000000000000000000" pitchFamily="2" charset="-78"/>
              </a:rPr>
              <a:t>ملاحضة</a:t>
            </a:r>
            <a:r>
              <a:rPr lang="ar-SA" sz="2800" dirty="0" smtClean="0">
                <a:solidFill>
                  <a:srgbClr val="FF0000"/>
                </a:solidFill>
                <a:latin typeface="Microsoft Uighur" panose="02000000000000000000" pitchFamily="2" charset="-78"/>
                <a:cs typeface="Microsoft Uighur" panose="02000000000000000000" pitchFamily="2" charset="-78"/>
              </a:rPr>
              <a:t> أنه لا يجوز استخدام نماذج التصحيح المقننة على بيئات أخرى غير البيئة التي يتواجد فيها الطفل .</a:t>
            </a: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3533" t="2091" r="1625" b="46394"/>
          <a:stretch/>
        </p:blipFill>
        <p:spPr>
          <a:xfrm>
            <a:off x="528532" y="1054358"/>
            <a:ext cx="3809309" cy="3666931"/>
          </a:xfrm>
          <a:prstGeom prst="rect">
            <a:avLst/>
          </a:prstGeom>
        </p:spPr>
      </p:pic>
      <p:cxnSp>
        <p:nvCxnSpPr>
          <p:cNvPr id="6" name="رابط كسهم مستقيم 5"/>
          <p:cNvCxnSpPr/>
          <p:nvPr/>
        </p:nvCxnSpPr>
        <p:spPr>
          <a:xfrm flipH="1">
            <a:off x="4413378" y="3116424"/>
            <a:ext cx="281784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54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cs typeface="DecoType Naskh" panose="02010400000000000000" pitchFamily="2" charset="-78"/>
              </a:rPr>
              <a:t>خطوات تصحيح  الاختبار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5915608" y="1600200"/>
            <a:ext cx="5728996" cy="4114800"/>
          </a:xfrm>
        </p:spPr>
        <p:txBody>
          <a:bodyPr>
            <a:normAutofit/>
          </a:bodyPr>
          <a:lstStyle/>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2. يحدد الدرجة الخام للمفحوص وهي عبارة عن مجموع  الدرجات التي حصل عليها </a:t>
            </a:r>
          </a:p>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3. يحدد الدرجة المعيارية الاصلية المقابلة للدرجة الخام  للمفحوص عن طريق الجداول المناسب لعمر المفحوص  </a:t>
            </a:r>
          </a:p>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مع ملاحظة انه يوجد 3 جداول </a:t>
            </a:r>
          </a:p>
          <a:p>
            <a:pPr marL="45720" indent="0" algn="ctr">
              <a:lnSpc>
                <a:spcPct val="100000"/>
              </a:lnSpc>
              <a:spcBef>
                <a:spcPts val="0"/>
              </a:spcBef>
              <a:buNone/>
            </a:pPr>
            <a:r>
              <a:rPr lang="ar-SA" sz="2800" dirty="0" smtClean="0">
                <a:solidFill>
                  <a:schemeClr val="tx2"/>
                </a:solidFill>
                <a:latin typeface="Microsoft Uighur" panose="02000000000000000000" pitchFamily="2" charset="-78"/>
                <a:cs typeface="Microsoft Uighur" panose="02000000000000000000" pitchFamily="2" charset="-78"/>
              </a:rPr>
              <a:t>1. جدول للأطفال ما قبل المدرسة (3-5)سنوات</a:t>
            </a:r>
          </a:p>
          <a:p>
            <a:pPr marL="45720" indent="0" algn="ctr">
              <a:lnSpc>
                <a:spcPct val="100000"/>
              </a:lnSpc>
              <a:spcBef>
                <a:spcPts val="0"/>
              </a:spcBef>
              <a:buNone/>
            </a:pPr>
            <a:r>
              <a:rPr lang="ar-SA" sz="2800" dirty="0" smtClean="0">
                <a:solidFill>
                  <a:schemeClr val="tx2"/>
                </a:solidFill>
                <a:latin typeface="Microsoft Uighur" panose="02000000000000000000" pitchFamily="2" charset="-78"/>
                <a:cs typeface="Microsoft Uighur" panose="02000000000000000000" pitchFamily="2" charset="-78"/>
              </a:rPr>
              <a:t>2. جدول للذكور من(6-15)سنة </a:t>
            </a:r>
          </a:p>
          <a:p>
            <a:pPr marL="45720" indent="0" algn="ctr">
              <a:lnSpc>
                <a:spcPct val="100000"/>
              </a:lnSpc>
              <a:spcBef>
                <a:spcPts val="0"/>
              </a:spcBef>
              <a:buNone/>
            </a:pPr>
            <a:r>
              <a:rPr lang="ar-SA" sz="2800" dirty="0" smtClean="0">
                <a:solidFill>
                  <a:schemeClr val="tx2"/>
                </a:solidFill>
                <a:latin typeface="Microsoft Uighur" panose="02000000000000000000" pitchFamily="2" charset="-78"/>
                <a:cs typeface="Microsoft Uighur" panose="02000000000000000000" pitchFamily="2" charset="-78"/>
              </a:rPr>
              <a:t>3. جدول للإناث</a:t>
            </a:r>
            <a:r>
              <a:rPr lang="ar-SA" sz="2800" dirty="0">
                <a:solidFill>
                  <a:schemeClr val="tx2"/>
                </a:solidFill>
                <a:latin typeface="Microsoft Uighur" panose="02000000000000000000" pitchFamily="2" charset="-78"/>
                <a:cs typeface="Microsoft Uighur" panose="02000000000000000000" pitchFamily="2" charset="-78"/>
              </a:rPr>
              <a:t> من(6-15)سنة</a:t>
            </a:r>
            <a:endParaRPr lang="ar-SA" sz="2800" dirty="0" smtClean="0">
              <a:solidFill>
                <a:schemeClr val="tx2"/>
              </a:solidFill>
              <a:latin typeface="Microsoft Uighur" panose="02000000000000000000" pitchFamily="2" charset="-78"/>
              <a:cs typeface="Microsoft Uighur" panose="02000000000000000000" pitchFamily="2" charset="-78"/>
            </a:endParaRPr>
          </a:p>
        </p:txBody>
      </p:sp>
      <p:pic>
        <p:nvPicPr>
          <p:cNvPr id="7" name="عنصر نائب للمحتوى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753" t="6916" r="13776"/>
          <a:stretch/>
        </p:blipFill>
        <p:spPr>
          <a:xfrm>
            <a:off x="738931" y="650745"/>
            <a:ext cx="4206293" cy="5642753"/>
          </a:xfrm>
          <a:prstGeom prst="rect">
            <a:avLst/>
          </a:prstGeom>
          <a:ln>
            <a:noFill/>
          </a:ln>
          <a:effectLst>
            <a:outerShdw blurRad="292100" dist="139700" dir="2700000" algn="tl" rotWithShape="0">
              <a:srgbClr val="333333">
                <a:alpha val="65000"/>
              </a:srgbClr>
            </a:outerShdw>
          </a:effectLst>
        </p:spPr>
      </p:pic>
      <p:cxnSp>
        <p:nvCxnSpPr>
          <p:cNvPr id="9" name="رابط كسهم مستقيم 8"/>
          <p:cNvCxnSpPr/>
          <p:nvPr/>
        </p:nvCxnSpPr>
        <p:spPr>
          <a:xfrm flipH="1" flipV="1">
            <a:off x="4404049" y="2460111"/>
            <a:ext cx="1791478" cy="55960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1" name="شكل بيضاوي 10"/>
          <p:cNvSpPr/>
          <p:nvPr/>
        </p:nvSpPr>
        <p:spPr>
          <a:xfrm>
            <a:off x="3862873" y="1851161"/>
            <a:ext cx="1082351" cy="877077"/>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736767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8679" y="559836"/>
            <a:ext cx="9372600" cy="702783"/>
          </a:xfrm>
        </p:spPr>
        <p:txBody>
          <a:bodyPr/>
          <a:lstStyle/>
          <a:p>
            <a:r>
              <a:rPr lang="ar-SA" dirty="0" smtClean="0">
                <a:solidFill>
                  <a:srgbClr val="FF0000"/>
                </a:solidFill>
                <a:cs typeface="DecoType Naskh" panose="02010400000000000000" pitchFamily="2" charset="-78"/>
              </a:rPr>
              <a:t>جدول الذكور 						جدول الإناث </a:t>
            </a:r>
            <a:endParaRPr lang="ar-SA" dirty="0">
              <a:solidFill>
                <a:srgbClr val="FF0000"/>
              </a:solidFill>
              <a:cs typeface="DecoType Naskh" panose="02010400000000000000" pitchFamily="2" charset="-78"/>
            </a:endParaRPr>
          </a:p>
        </p:txBody>
      </p:sp>
      <p:pic>
        <p:nvPicPr>
          <p:cNvPr id="6" name="عنصر نائب للمحتوى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6325589" y="1356492"/>
            <a:ext cx="4932909" cy="5230358"/>
          </a:xfrm>
          <a:prstGeom prst="rect">
            <a:avLst/>
          </a:prstGeom>
          <a:ln>
            <a:noFill/>
          </a:ln>
          <a:effectLst>
            <a:outerShdw blurRad="292100" dist="139700" dir="2700000" algn="tl" rotWithShape="0">
              <a:srgbClr val="333333">
                <a:alpha val="65000"/>
              </a:srgbClr>
            </a:outerShdw>
          </a:effectLst>
        </p:spPr>
      </p:pic>
      <p:pic>
        <p:nvPicPr>
          <p:cNvPr id="7" name="صورة 6"/>
          <p:cNvPicPr>
            <a:picLocks noChangeAspect="1"/>
          </p:cNvPicPr>
          <p:nvPr/>
        </p:nvPicPr>
        <p:blipFill rotWithShape="1">
          <a:blip r:embed="rId3">
            <a:extLst>
              <a:ext uri="{28A0092B-C50C-407E-A947-70E740481C1C}">
                <a14:useLocalDpi xmlns:a14="http://schemas.microsoft.com/office/drawing/2010/main" val="0"/>
              </a:ext>
            </a:extLst>
          </a:blip>
          <a:srcRect l="4055"/>
          <a:stretch/>
        </p:blipFill>
        <p:spPr>
          <a:xfrm rot="5400000">
            <a:off x="565216" y="1218363"/>
            <a:ext cx="4932909" cy="5506617"/>
          </a:xfrm>
          <a:prstGeom prst="rect">
            <a:avLst/>
          </a:prstGeom>
        </p:spPr>
      </p:pic>
      <p:sp>
        <p:nvSpPr>
          <p:cNvPr id="8" name="شكل بيضاوي 7"/>
          <p:cNvSpPr/>
          <p:nvPr/>
        </p:nvSpPr>
        <p:spPr>
          <a:xfrm>
            <a:off x="9871788" y="1505216"/>
            <a:ext cx="1535435" cy="696808"/>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1" anchor="ctr"/>
          <a:lstStyle/>
          <a:p>
            <a:pPr algn="ctr"/>
            <a:r>
              <a:rPr lang="ar-SA" dirty="0" smtClean="0"/>
              <a:t>ؤ</a:t>
            </a:r>
            <a:endParaRPr lang="ar-SA" dirty="0"/>
          </a:p>
        </p:txBody>
      </p:sp>
      <p:sp>
        <p:nvSpPr>
          <p:cNvPr id="10" name="عنصر نائب للمحتوى 9"/>
          <p:cNvSpPr>
            <a:spLocks noGrp="1"/>
          </p:cNvSpPr>
          <p:nvPr>
            <p:ph sz="half" idx="2"/>
          </p:nvPr>
        </p:nvSpPr>
        <p:spPr/>
        <p:txBody>
          <a:bodyPr/>
          <a:lstStyle/>
          <a:p>
            <a:endParaRPr lang="ar-SA" dirty="0"/>
          </a:p>
        </p:txBody>
      </p:sp>
      <p:sp>
        <p:nvSpPr>
          <p:cNvPr id="11" name="شكل بيضاوي 10"/>
          <p:cNvSpPr/>
          <p:nvPr/>
        </p:nvSpPr>
        <p:spPr>
          <a:xfrm>
            <a:off x="4004096" y="1853620"/>
            <a:ext cx="1535435" cy="696808"/>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1" anchor="ctr"/>
          <a:lstStyle/>
          <a:p>
            <a:pPr algn="ctr"/>
            <a:r>
              <a:rPr lang="ar-SA" dirty="0" smtClean="0"/>
              <a:t>ؤ</a:t>
            </a:r>
            <a:endParaRPr lang="ar-SA" dirty="0"/>
          </a:p>
        </p:txBody>
      </p:sp>
    </p:spTree>
    <p:extLst>
      <p:ext uri="{BB962C8B-B14F-4D97-AF65-F5344CB8AC3E}">
        <p14:creationId xmlns:p14="http://schemas.microsoft.com/office/powerpoint/2010/main" val="419247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cs typeface="DecoType Naskh" panose="02010400000000000000" pitchFamily="2" charset="-78"/>
              </a:rPr>
              <a:t>خطوات تصحيح  الاختبار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5598367" y="1600200"/>
            <a:ext cx="4513164" cy="4114800"/>
          </a:xfrm>
        </p:spPr>
        <p:txBody>
          <a:bodyPr>
            <a:normAutofit/>
          </a:bodyPr>
          <a:lstStyle/>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3.تصنف درجة ذكاء الطفل بالرجوع للجدول المناسب . </a:t>
            </a:r>
          </a:p>
          <a:p>
            <a:pPr marL="45720" indent="0" algn="ctr">
              <a:buNone/>
            </a:pPr>
            <a:r>
              <a:rPr lang="ar-SA" sz="2800" dirty="0" smtClean="0">
                <a:solidFill>
                  <a:srgbClr val="C00000"/>
                </a:solidFill>
                <a:latin typeface="Microsoft Uighur" panose="02000000000000000000" pitchFamily="2" charset="-78"/>
                <a:cs typeface="Microsoft Uighur" panose="02000000000000000000" pitchFamily="2" charset="-78"/>
              </a:rPr>
              <a:t>مثال : </a:t>
            </a:r>
          </a:p>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طفل عمره 6 سنوات ،حصل على درجة خام 19 </a:t>
            </a:r>
          </a:p>
          <a:p>
            <a:pPr marL="45720" indent="0" algn="ctr">
              <a:buNone/>
            </a:pPr>
            <a:r>
              <a:rPr lang="ar-SA" sz="2800" dirty="0" smtClean="0">
                <a:solidFill>
                  <a:schemeClr val="tx2"/>
                </a:solidFill>
                <a:latin typeface="Microsoft Uighur" panose="02000000000000000000" pitchFamily="2" charset="-78"/>
                <a:cs typeface="Microsoft Uighur" panose="02000000000000000000" pitchFamily="2" charset="-78"/>
              </a:rPr>
              <a:t>حددي الدرجة المعيارية الاصلية والتصنيف المناسب له ؟ </a:t>
            </a:r>
          </a:p>
          <a:p>
            <a:pPr marL="45720" indent="0" algn="ctr">
              <a:buNone/>
            </a:pPr>
            <a:endParaRPr lang="ar-SA" sz="2800" dirty="0" smtClean="0">
              <a:solidFill>
                <a:srgbClr val="FF0000"/>
              </a:solidFill>
              <a:latin typeface="Microsoft Uighur" panose="02000000000000000000" pitchFamily="2" charset="-78"/>
              <a:cs typeface="Microsoft Uighur" panose="02000000000000000000" pitchFamily="2" charset="-78"/>
            </a:endParaRPr>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4919" r="18013"/>
          <a:stretch/>
        </p:blipFill>
        <p:spPr>
          <a:xfrm>
            <a:off x="466531" y="1152330"/>
            <a:ext cx="4144214" cy="4369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593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DecoType Naskh" panose="02010400000000000000" pitchFamily="2" charset="-78"/>
              </a:rPr>
              <a:t>استخدام رسم الرجل لدراسة شخصية الإنسان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2217906" y="1600200"/>
            <a:ext cx="7893625" cy="4114800"/>
          </a:xfrm>
        </p:spPr>
        <p:txBody>
          <a:bodyPr/>
          <a:lstStyle/>
          <a:p>
            <a:endParaRPr lang="ar-SA" dirty="0" smtClean="0"/>
          </a:p>
          <a:p>
            <a:r>
              <a:rPr lang="ar-SA" dirty="0" smtClean="0"/>
              <a:t>إن الاعتقاد بإن كل فنان يضفي على لوحاته شيئا من  سمات </a:t>
            </a:r>
            <a:r>
              <a:rPr lang="ar-SA" dirty="0" err="1" smtClean="0"/>
              <a:t>شخصيتة</a:t>
            </a:r>
            <a:r>
              <a:rPr lang="ar-SA" dirty="0" smtClean="0"/>
              <a:t> وخصائصها اعتقاد قديم دعمته الابحاث الحديثة في ميدان علم النفس والفنون الجميلة واستخلصوا منها عدة استنتاجات مبنية على مفاهيم التحليل النفسي </a:t>
            </a:r>
          </a:p>
          <a:p>
            <a:r>
              <a:rPr lang="ar-SA" dirty="0" smtClean="0"/>
              <a:t>فالفن عند فرويد مثل الاحلام اسلوب يمكن </a:t>
            </a:r>
            <a:r>
              <a:rPr lang="ar-SA" dirty="0" err="1" smtClean="0"/>
              <a:t>استخدامة</a:t>
            </a:r>
            <a:r>
              <a:rPr lang="ar-SA" dirty="0" smtClean="0"/>
              <a:t> لسبر اغوار النفس البشرية </a:t>
            </a:r>
          </a:p>
          <a:p>
            <a:r>
              <a:rPr lang="ar-SA" dirty="0" smtClean="0"/>
              <a:t>لكن ابحاث </a:t>
            </a:r>
            <a:r>
              <a:rPr lang="ar-SA" dirty="0" err="1" smtClean="0"/>
              <a:t>جودانف</a:t>
            </a:r>
            <a:r>
              <a:rPr lang="ar-SA" dirty="0" smtClean="0"/>
              <a:t> ي هذا المجال لم تتعد بعض الامثلة القليلة ، </a:t>
            </a:r>
            <a:r>
              <a:rPr lang="ar-SA" dirty="0" err="1" smtClean="0"/>
              <a:t>اماالدراسات</a:t>
            </a:r>
            <a:r>
              <a:rPr lang="ar-SA" dirty="0" smtClean="0"/>
              <a:t> المستفيضة في هذا الحقل ترجع للدكتورة كارن </a:t>
            </a:r>
            <a:r>
              <a:rPr lang="ar-SA" dirty="0" err="1" smtClean="0"/>
              <a:t>ماكوفر</a:t>
            </a:r>
            <a:r>
              <a:rPr lang="ar-SA" smtClean="0"/>
              <a:t> </a:t>
            </a:r>
            <a:endParaRPr lang="ar-SA" dirty="0" smtClean="0"/>
          </a:p>
        </p:txBody>
      </p:sp>
    </p:spTree>
    <p:extLst>
      <p:ext uri="{BB962C8B-B14F-4D97-AF65-F5344CB8AC3E}">
        <p14:creationId xmlns:p14="http://schemas.microsoft.com/office/powerpoint/2010/main" val="2035744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25954" t="58868"/>
          <a:stretch/>
        </p:blipFill>
        <p:spPr>
          <a:xfrm>
            <a:off x="6214188" y="1959430"/>
            <a:ext cx="5304776" cy="3995646"/>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641" y="522514"/>
            <a:ext cx="4338590" cy="5981995"/>
          </a:xfrm>
          <a:prstGeom prst="rect">
            <a:avLst/>
          </a:prstGeom>
        </p:spPr>
      </p:pic>
    </p:spTree>
    <p:extLst>
      <p:ext uri="{BB962C8B-B14F-4D97-AF65-F5344CB8AC3E}">
        <p14:creationId xmlns:p14="http://schemas.microsoft.com/office/powerpoint/2010/main" val="690966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8188" y="1735495"/>
            <a:ext cx="4572000" cy="4404048"/>
          </a:xfr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66318" y="1600199"/>
            <a:ext cx="4833258" cy="4539343"/>
          </a:xfrm>
        </p:spPr>
      </p:pic>
    </p:spTree>
    <p:extLst>
      <p:ext uri="{BB962C8B-B14F-4D97-AF65-F5344CB8AC3E}">
        <p14:creationId xmlns:p14="http://schemas.microsoft.com/office/powerpoint/2010/main" val="3372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t> </a:t>
            </a:r>
            <a:endParaRPr lang="ar-SA" dirty="0"/>
          </a:p>
        </p:txBody>
      </p:sp>
      <p:sp>
        <p:nvSpPr>
          <p:cNvPr id="3" name="عنصر نائب للمحتوى 2"/>
          <p:cNvSpPr>
            <a:spLocks noGrp="1"/>
          </p:cNvSpPr>
          <p:nvPr>
            <p:ph idx="1"/>
          </p:nvPr>
        </p:nvSpPr>
        <p:spPr/>
        <p:txBody>
          <a:bodyPr>
            <a:normAutofit/>
          </a:bodyPr>
          <a:lstStyle/>
          <a:p>
            <a:pPr algn="r" rtl="1"/>
            <a:r>
              <a:rPr lang="ar-SA" dirty="0" smtClean="0"/>
              <a:t>يعتبر الاهتمام برسوم الاطفال اهتمام بعيد تعود أصوله إلى كتابات المفكرين والفنانين في مختلف العصور ، وتعتبر اول محاولة سيكولوجية يمكن اعتباراها هي محاولة كوك عام 1885 ثم توالت البحوث بعد ذلك </a:t>
            </a:r>
          </a:p>
          <a:p>
            <a:pPr algn="r" rtl="1"/>
            <a:r>
              <a:rPr lang="ar-SA" dirty="0" smtClean="0"/>
              <a:t>تعرضت البحوث المبكرة لبعض المشكلات والتي تلخصها </a:t>
            </a:r>
            <a:r>
              <a:rPr lang="ar-SA" dirty="0" err="1" smtClean="0"/>
              <a:t>جودانف</a:t>
            </a:r>
            <a:r>
              <a:rPr lang="ar-SA" dirty="0" smtClean="0"/>
              <a:t> بالتالي: </a:t>
            </a:r>
          </a:p>
          <a:p>
            <a:pPr marL="502920" indent="-457200" algn="r" rtl="1">
              <a:buAutoNum type="arabicPeriod"/>
            </a:pPr>
            <a:r>
              <a:rPr lang="ar-SA" dirty="0" smtClean="0"/>
              <a:t>اعتماد الباحثين في تقدير النشاط العقلي للطفل على بعض أجزاء الشكل المرسوم دون البعض الاخر .</a:t>
            </a:r>
          </a:p>
          <a:p>
            <a:pPr marL="502920" indent="-457200" algn="r" rtl="1">
              <a:buAutoNum type="arabicPeriod"/>
            </a:pPr>
            <a:r>
              <a:rPr lang="ar-SA" dirty="0" smtClean="0"/>
              <a:t>استخدام موضوعات متعددة للرسوم بدلا من الاهتمام بموضوع معين </a:t>
            </a:r>
            <a:r>
              <a:rPr lang="ar-SA" smtClean="0"/>
              <a:t>يمكن المقارنة </a:t>
            </a:r>
            <a:r>
              <a:rPr lang="ar-SA" dirty="0" smtClean="0"/>
              <a:t>على اساسه </a:t>
            </a:r>
            <a:r>
              <a:rPr lang="ar-SA" dirty="0"/>
              <a:t>.</a:t>
            </a:r>
            <a:endParaRPr lang="ar-SA" dirty="0" smtClean="0"/>
          </a:p>
          <a:p>
            <a:pPr marL="502920" indent="-457200" algn="r" rtl="1">
              <a:buAutoNum type="arabicPeriod"/>
            </a:pPr>
            <a:r>
              <a:rPr lang="ar-SA" dirty="0" smtClean="0"/>
              <a:t>تأثر بعض الفاحصين لرسوم الاطفال بالجوانب الفنية والجمالية .</a:t>
            </a:r>
          </a:p>
          <a:p>
            <a:pPr algn="r" rtl="1"/>
            <a:endParaRPr lang="ar-SA" dirty="0"/>
          </a:p>
        </p:txBody>
      </p:sp>
    </p:spTree>
    <p:extLst>
      <p:ext uri="{BB962C8B-B14F-4D97-AF65-F5344CB8AC3E}">
        <p14:creationId xmlns:p14="http://schemas.microsoft.com/office/powerpoint/2010/main" val="149759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8932" y="1600200"/>
            <a:ext cx="4224954" cy="4114800"/>
          </a:xfr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17029" y="1600200"/>
            <a:ext cx="4494501" cy="4114800"/>
          </a:xfrm>
        </p:spPr>
      </p:pic>
    </p:spTree>
    <p:extLst>
      <p:ext uri="{BB962C8B-B14F-4D97-AF65-F5344CB8AC3E}">
        <p14:creationId xmlns:p14="http://schemas.microsoft.com/office/powerpoint/2010/main" val="1160794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DecoType Naskh" panose="02010400000000000000" pitchFamily="2" charset="-78"/>
              </a:rPr>
              <a:t>اختبار الفوبيا الخوف لدى الأطفال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1978090" y="1600200"/>
            <a:ext cx="8133441" cy="4114800"/>
          </a:xfrm>
        </p:spPr>
        <p:txBody>
          <a:bodyPr/>
          <a:lstStyle/>
          <a:p>
            <a:endParaRPr lang="ar-SA" dirty="0" smtClean="0"/>
          </a:p>
          <a:p>
            <a:pPr marL="45720" indent="0">
              <a:buNone/>
            </a:pPr>
            <a:r>
              <a:rPr lang="ar-SA" sz="3400" dirty="0">
                <a:solidFill>
                  <a:srgbClr val="FF0000"/>
                </a:solidFill>
                <a:cs typeface="DecoType Naskh" panose="02010400000000000000" pitchFamily="2" charset="-78"/>
              </a:rPr>
              <a:t>تعريف الخوف </a:t>
            </a:r>
          </a:p>
          <a:p>
            <a:pPr marL="45720" indent="0">
              <a:buNone/>
            </a:pPr>
            <a:r>
              <a:rPr lang="ar-SA" dirty="0" err="1" smtClean="0"/>
              <a:t>هواستجابة</a:t>
            </a:r>
            <a:r>
              <a:rPr lang="ar-SA" dirty="0" smtClean="0"/>
              <a:t>  غير معقولة وغير طبيعية وأحيانا مرضية تجاه شيء معين أو موقف أو اثارة من نوع معين والتي لا تشكل أي استجابة معقولة في الاحوال الطبيعية وعند الناس غير المرضى </a:t>
            </a:r>
          </a:p>
          <a:p>
            <a:pPr marL="45720" indent="0">
              <a:buNone/>
            </a:pPr>
            <a:endParaRPr lang="ar-SA" dirty="0"/>
          </a:p>
          <a:p>
            <a:pPr marL="45720" indent="0">
              <a:buNone/>
            </a:pPr>
            <a:r>
              <a:rPr lang="ar-SA" dirty="0" smtClean="0"/>
              <a:t>وضعت هذه القائمة لمسح المخاوف كل من جوزيف ولبة و بيتر </a:t>
            </a:r>
            <a:r>
              <a:rPr lang="ar-SA" dirty="0" err="1" smtClean="0"/>
              <a:t>لانج</a:t>
            </a:r>
            <a:r>
              <a:rPr lang="ar-SA" dirty="0" smtClean="0"/>
              <a:t> ونقلها للعربية احمد عبد الخالق ، تشمل القائمة 108 بند مسببا محتملا للخوف يطلب من المفحوص أن يقرر إلى أي مدى تسبب له هذه الاشياء الخوف </a:t>
            </a:r>
            <a:endParaRPr lang="ar-SA" dirty="0"/>
          </a:p>
        </p:txBody>
      </p:sp>
    </p:spTree>
    <p:extLst>
      <p:ext uri="{BB962C8B-B14F-4D97-AF65-F5344CB8AC3E}">
        <p14:creationId xmlns:p14="http://schemas.microsoft.com/office/powerpoint/2010/main" val="3614897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DecoType Naskh" panose="02010400000000000000" pitchFamily="2" charset="-78"/>
              </a:rPr>
              <a:t>اختبار الفوبيا الخوف لدى الأطفال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1978090" y="1600200"/>
            <a:ext cx="8133441" cy="4114800"/>
          </a:xfrm>
        </p:spPr>
        <p:txBody>
          <a:bodyPr/>
          <a:lstStyle/>
          <a:p>
            <a:endParaRPr lang="ar-SA" dirty="0" smtClean="0"/>
          </a:p>
          <a:p>
            <a:pPr marL="45720" indent="0">
              <a:buNone/>
            </a:pPr>
            <a:r>
              <a:rPr lang="ar-SA" sz="3400" dirty="0" smtClean="0">
                <a:solidFill>
                  <a:srgbClr val="FF0000"/>
                </a:solidFill>
                <a:cs typeface="DecoType Naskh" panose="02010400000000000000" pitchFamily="2" charset="-78"/>
              </a:rPr>
              <a:t>طريقة الاجابة </a:t>
            </a:r>
          </a:p>
          <a:p>
            <a:pPr marL="45720" indent="0">
              <a:buNone/>
            </a:pPr>
            <a:r>
              <a:rPr lang="ar-SA" sz="3400" dirty="0" smtClean="0">
                <a:solidFill>
                  <a:schemeClr val="tx2"/>
                </a:solidFill>
                <a:cs typeface="DecoType Naskh" panose="02010400000000000000" pitchFamily="2" charset="-78"/>
              </a:rPr>
              <a:t>يقوم المفحوص باختيار احد البدائل المتاحة له امام كل بند خلال 20 دقيقة ثم يتم استخراج الدرجة الكلية وفقا للمعادلة التالية :</a:t>
            </a:r>
          </a:p>
          <a:p>
            <a:pPr marL="45720" indent="0">
              <a:buNone/>
            </a:pPr>
            <a:r>
              <a:rPr lang="ar-SA" sz="3400" dirty="0" smtClean="0">
                <a:solidFill>
                  <a:srgbClr val="FF0000"/>
                </a:solidFill>
                <a:cs typeface="DecoType Naskh" panose="02010400000000000000" pitchFamily="2" charset="-78"/>
              </a:rPr>
              <a:t>وزم البند × عدد </a:t>
            </a:r>
            <a:r>
              <a:rPr lang="ar-SA" sz="3400" dirty="0" err="1" smtClean="0">
                <a:solidFill>
                  <a:srgbClr val="FF0000"/>
                </a:solidFill>
                <a:cs typeface="DecoType Naskh" panose="02010400000000000000" pitchFamily="2" charset="-78"/>
              </a:rPr>
              <a:t>التكررات</a:t>
            </a:r>
            <a:r>
              <a:rPr lang="ar-SA" sz="3400" dirty="0" smtClean="0">
                <a:solidFill>
                  <a:srgbClr val="FF0000"/>
                </a:solidFill>
                <a:cs typeface="DecoType Naskh" panose="02010400000000000000" pitchFamily="2" charset="-78"/>
              </a:rPr>
              <a:t> على هذا الوزن = الدرجة الكلية للبند </a:t>
            </a:r>
          </a:p>
          <a:p>
            <a:pPr marL="45720" indent="0">
              <a:buNone/>
            </a:pPr>
            <a:endParaRPr lang="ar-SA" sz="3400" dirty="0">
              <a:solidFill>
                <a:srgbClr val="FF0000"/>
              </a:solidFill>
              <a:cs typeface="DecoType Naskh" panose="02010400000000000000" pitchFamily="2" charset="-78"/>
            </a:endParaRPr>
          </a:p>
        </p:txBody>
      </p:sp>
    </p:spTree>
    <p:extLst>
      <p:ext uri="{BB962C8B-B14F-4D97-AF65-F5344CB8AC3E}">
        <p14:creationId xmlns:p14="http://schemas.microsoft.com/office/powerpoint/2010/main" val="122184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DecoType Naskh" panose="02010400000000000000" pitchFamily="2" charset="-78"/>
              </a:rPr>
              <a:t>اختبار الفوبيا الخوف لدى الأطفال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1978090" y="1600200"/>
            <a:ext cx="8133441" cy="4114800"/>
          </a:xfrm>
        </p:spPr>
        <p:txBody>
          <a:bodyPr/>
          <a:lstStyle/>
          <a:p>
            <a:endParaRPr lang="ar-SA" dirty="0" smtClean="0"/>
          </a:p>
          <a:p>
            <a:pPr marL="45720" indent="0">
              <a:buNone/>
            </a:pPr>
            <a:r>
              <a:rPr lang="ar-SA" sz="3400" dirty="0" smtClean="0">
                <a:solidFill>
                  <a:srgbClr val="FF0000"/>
                </a:solidFill>
                <a:cs typeface="DecoType Naskh" panose="02010400000000000000" pitchFamily="2" charset="-78"/>
              </a:rPr>
              <a:t>طريقة الاجابة وهكذا نجمع ناتج كل بند فقا للجدول التالي </a:t>
            </a:r>
          </a:p>
          <a:p>
            <a:pPr marL="45720" indent="0">
              <a:buNone/>
            </a:pPr>
            <a:endParaRPr lang="ar-SA" sz="3400" dirty="0" smtClean="0">
              <a:solidFill>
                <a:srgbClr val="FF0000"/>
              </a:solidFill>
              <a:cs typeface="DecoType Naskh" panose="02010400000000000000"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819029179"/>
              </p:ext>
            </p:extLst>
          </p:nvPr>
        </p:nvGraphicFramePr>
        <p:xfrm>
          <a:off x="2274596" y="2847045"/>
          <a:ext cx="8128000" cy="2225040"/>
        </p:xfrm>
        <a:graphic>
          <a:graphicData uri="http://schemas.openxmlformats.org/drawingml/2006/table">
            <a:tbl>
              <a:tblPr rtl="1" firstRow="1" bandRow="1">
                <a:tableStyleId>{B301B821-A1FF-4177-AEE7-76D212191A09}</a:tableStyleId>
              </a:tblPr>
              <a:tblGrid>
                <a:gridCol w="2032000"/>
                <a:gridCol w="458237"/>
                <a:gridCol w="2817845"/>
                <a:gridCol w="2819918"/>
              </a:tblGrid>
              <a:tr h="370840">
                <a:tc>
                  <a:txBody>
                    <a:bodyPr/>
                    <a:lstStyle/>
                    <a:p>
                      <a:pPr rtl="1"/>
                      <a:r>
                        <a:rPr lang="ar-SA" dirty="0" smtClean="0"/>
                        <a:t>وزن البند </a:t>
                      </a:r>
                      <a:endParaRPr lang="ar-SA" dirty="0"/>
                    </a:p>
                  </a:txBody>
                  <a:tcPr anchor="ctr"/>
                </a:tc>
                <a:tc>
                  <a:txBody>
                    <a:bodyPr/>
                    <a:lstStyle/>
                    <a:p>
                      <a:pPr rtl="1"/>
                      <a:r>
                        <a:rPr lang="ar-SA" dirty="0" smtClean="0"/>
                        <a:t>×</a:t>
                      </a:r>
                      <a:endParaRPr lang="ar-SA" dirty="0"/>
                    </a:p>
                  </a:txBody>
                  <a:tcPr anchor="ctr"/>
                </a:tc>
                <a:tc>
                  <a:txBody>
                    <a:bodyPr/>
                    <a:lstStyle/>
                    <a:p>
                      <a:pPr rtl="1"/>
                      <a:r>
                        <a:rPr lang="ar-SA" dirty="0" smtClean="0"/>
                        <a:t>عدد </a:t>
                      </a:r>
                      <a:r>
                        <a:rPr lang="ar-SA" dirty="0" err="1" smtClean="0"/>
                        <a:t>التكررات</a:t>
                      </a:r>
                      <a:r>
                        <a:rPr lang="ar-SA" dirty="0" smtClean="0"/>
                        <a:t> على هذا الوزن </a:t>
                      </a:r>
                      <a:endParaRPr lang="ar-SA" dirty="0"/>
                    </a:p>
                  </a:txBody>
                  <a:tcPr anchor="ctr"/>
                </a:tc>
                <a:tc>
                  <a:txBody>
                    <a:bodyPr/>
                    <a:lstStyle/>
                    <a:p>
                      <a:pPr rtl="1"/>
                      <a:r>
                        <a:rPr lang="ar-SA" dirty="0" smtClean="0"/>
                        <a:t>الناتج لهذا الوزم </a:t>
                      </a:r>
                      <a:endParaRPr lang="ar-SA" dirty="0"/>
                    </a:p>
                  </a:txBody>
                  <a:tcPr anchor="ctr"/>
                </a:tc>
              </a:tr>
              <a:tr h="370840">
                <a:tc>
                  <a:txBody>
                    <a:bodyPr/>
                    <a:lstStyle/>
                    <a:p>
                      <a:pPr rtl="1"/>
                      <a:r>
                        <a:rPr lang="ar-SA" dirty="0" smtClean="0"/>
                        <a:t>صفر</a:t>
                      </a:r>
                      <a:endParaRPr lang="ar-SA" dirty="0"/>
                    </a:p>
                  </a:txBody>
                  <a:tcPr anchor="ctr"/>
                </a:tc>
                <a:tc>
                  <a:txBody>
                    <a:bodyPr/>
                    <a:lstStyle/>
                    <a:p>
                      <a:pPr rtl="1"/>
                      <a:r>
                        <a:rPr lang="ar-SA" dirty="0" smtClean="0"/>
                        <a:t>×</a:t>
                      </a:r>
                      <a:endParaRPr lang="ar-SA" dirty="0"/>
                    </a:p>
                  </a:txBody>
                  <a:tcPr anchor="ctr"/>
                </a:tc>
                <a:tc>
                  <a:txBody>
                    <a:bodyPr/>
                    <a:lstStyle/>
                    <a:p>
                      <a:pPr rtl="1"/>
                      <a:endParaRPr lang="ar-SA"/>
                    </a:p>
                  </a:txBody>
                  <a:tcPr anchor="ctr"/>
                </a:tc>
                <a:tc>
                  <a:txBody>
                    <a:bodyPr/>
                    <a:lstStyle/>
                    <a:p>
                      <a:pPr rtl="1"/>
                      <a:endParaRPr lang="ar-SA"/>
                    </a:p>
                  </a:txBody>
                  <a:tcPr anchor="ctr"/>
                </a:tc>
              </a:tr>
              <a:tr h="370840">
                <a:tc>
                  <a:txBody>
                    <a:bodyPr/>
                    <a:lstStyle/>
                    <a:p>
                      <a:pPr rtl="1"/>
                      <a:r>
                        <a:rPr lang="ar-SA" dirty="0" smtClean="0"/>
                        <a:t>1</a:t>
                      </a:r>
                      <a:endParaRPr lang="ar-SA" dirty="0"/>
                    </a:p>
                  </a:txBody>
                  <a:tcPr anchor="ctr"/>
                </a:tc>
                <a:tc>
                  <a:txBody>
                    <a:bodyPr/>
                    <a:lstStyle/>
                    <a:p>
                      <a:pPr rtl="1"/>
                      <a:r>
                        <a:rPr lang="ar-SA" dirty="0" smtClean="0"/>
                        <a:t>×</a:t>
                      </a:r>
                      <a:endParaRPr lang="ar-SA" dirty="0"/>
                    </a:p>
                  </a:txBody>
                  <a:tcPr anchor="ctr"/>
                </a:tc>
                <a:tc>
                  <a:txBody>
                    <a:bodyPr/>
                    <a:lstStyle/>
                    <a:p>
                      <a:pPr rtl="1"/>
                      <a:endParaRPr lang="ar-SA"/>
                    </a:p>
                  </a:txBody>
                  <a:tcPr anchor="ctr"/>
                </a:tc>
                <a:tc>
                  <a:txBody>
                    <a:bodyPr/>
                    <a:lstStyle/>
                    <a:p>
                      <a:pPr rtl="1"/>
                      <a:endParaRPr lang="ar-SA"/>
                    </a:p>
                  </a:txBody>
                  <a:tcPr anchor="ctr"/>
                </a:tc>
              </a:tr>
              <a:tr h="370840">
                <a:tc>
                  <a:txBody>
                    <a:bodyPr/>
                    <a:lstStyle/>
                    <a:p>
                      <a:pPr rtl="1"/>
                      <a:r>
                        <a:rPr lang="ar-SA" dirty="0" smtClean="0"/>
                        <a:t>2</a:t>
                      </a:r>
                      <a:endParaRPr lang="ar-SA" dirty="0"/>
                    </a:p>
                  </a:txBody>
                  <a:tcPr anchor="ctr"/>
                </a:tc>
                <a:tc>
                  <a:txBody>
                    <a:bodyPr/>
                    <a:lstStyle/>
                    <a:p>
                      <a:pPr rtl="1"/>
                      <a:r>
                        <a:rPr lang="ar-SA" dirty="0" smtClean="0"/>
                        <a:t>×</a:t>
                      </a:r>
                      <a:endParaRPr lang="ar-SA" dirty="0"/>
                    </a:p>
                  </a:txBody>
                  <a:tcPr anchor="ctr"/>
                </a:tc>
                <a:tc>
                  <a:txBody>
                    <a:bodyPr/>
                    <a:lstStyle/>
                    <a:p>
                      <a:pPr rtl="1"/>
                      <a:endParaRPr lang="ar-SA"/>
                    </a:p>
                  </a:txBody>
                  <a:tcPr anchor="ctr"/>
                </a:tc>
                <a:tc>
                  <a:txBody>
                    <a:bodyPr/>
                    <a:lstStyle/>
                    <a:p>
                      <a:pPr rtl="1"/>
                      <a:endParaRPr lang="ar-SA"/>
                    </a:p>
                  </a:txBody>
                  <a:tcPr anchor="ctr"/>
                </a:tc>
              </a:tr>
              <a:tr h="370840">
                <a:tc>
                  <a:txBody>
                    <a:bodyPr/>
                    <a:lstStyle/>
                    <a:p>
                      <a:pPr rtl="1"/>
                      <a:r>
                        <a:rPr lang="ar-SA" dirty="0" smtClean="0"/>
                        <a:t>3</a:t>
                      </a:r>
                      <a:endParaRPr lang="ar-SA" dirty="0"/>
                    </a:p>
                  </a:txBody>
                  <a:tcPr anchor="ctr"/>
                </a:tc>
                <a:tc>
                  <a:txBody>
                    <a:bodyPr/>
                    <a:lstStyle/>
                    <a:p>
                      <a:pPr rtl="1"/>
                      <a:r>
                        <a:rPr lang="ar-SA" dirty="0" smtClean="0"/>
                        <a:t>×</a:t>
                      </a:r>
                      <a:endParaRPr lang="ar-SA" dirty="0"/>
                    </a:p>
                  </a:txBody>
                  <a:tcPr anchor="ctr"/>
                </a:tc>
                <a:tc>
                  <a:txBody>
                    <a:bodyPr/>
                    <a:lstStyle/>
                    <a:p>
                      <a:pPr rtl="1"/>
                      <a:endParaRPr lang="ar-SA"/>
                    </a:p>
                  </a:txBody>
                  <a:tcPr anchor="ctr"/>
                </a:tc>
                <a:tc>
                  <a:txBody>
                    <a:bodyPr/>
                    <a:lstStyle/>
                    <a:p>
                      <a:pPr rtl="1"/>
                      <a:endParaRPr lang="ar-SA"/>
                    </a:p>
                  </a:txBody>
                  <a:tcPr anchor="ctr"/>
                </a:tc>
              </a:tr>
              <a:tr h="370840">
                <a:tc>
                  <a:txBody>
                    <a:bodyPr/>
                    <a:lstStyle/>
                    <a:p>
                      <a:pPr rtl="1"/>
                      <a:r>
                        <a:rPr lang="ar-SA" dirty="0" smtClean="0"/>
                        <a:t>4</a:t>
                      </a:r>
                      <a:endParaRPr lang="ar-SA" dirty="0"/>
                    </a:p>
                  </a:txBody>
                  <a:tcPr anchor="ctr"/>
                </a:tc>
                <a:tc>
                  <a:txBody>
                    <a:bodyPr/>
                    <a:lstStyle/>
                    <a:p>
                      <a:pPr rtl="1"/>
                      <a:r>
                        <a:rPr lang="ar-SA" dirty="0" smtClean="0"/>
                        <a:t>×</a:t>
                      </a:r>
                      <a:endParaRPr lang="ar-SA" dirty="0"/>
                    </a:p>
                  </a:txBody>
                  <a:tcPr anchor="ctr"/>
                </a:tc>
                <a:tc>
                  <a:txBody>
                    <a:bodyPr/>
                    <a:lstStyle/>
                    <a:p>
                      <a:pPr rtl="1"/>
                      <a:endParaRPr lang="ar-SA"/>
                    </a:p>
                  </a:txBody>
                  <a:tcPr anchor="ctr"/>
                </a:tc>
                <a:tc>
                  <a:txBody>
                    <a:bodyPr/>
                    <a:lstStyle/>
                    <a:p>
                      <a:pPr rtl="1"/>
                      <a:endParaRPr lang="ar-SA" dirty="0"/>
                    </a:p>
                  </a:txBody>
                  <a:tcPr anchor="ctr"/>
                </a:tc>
              </a:tr>
            </a:tbl>
          </a:graphicData>
        </a:graphic>
      </p:graphicFrame>
    </p:spTree>
    <p:extLst>
      <p:ext uri="{BB962C8B-B14F-4D97-AF65-F5344CB8AC3E}">
        <p14:creationId xmlns:p14="http://schemas.microsoft.com/office/powerpoint/2010/main" val="3161121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DecoType Naskh" panose="02010400000000000000" pitchFamily="2" charset="-78"/>
              </a:rPr>
              <a:t>اختبار الفوبيا الخوف لدى الأطفال </a:t>
            </a:r>
            <a:endParaRPr lang="ar-SA" dirty="0">
              <a:solidFill>
                <a:srgbClr val="FF0000"/>
              </a:solidFill>
              <a:cs typeface="DecoType Naskh" panose="02010400000000000000" pitchFamily="2" charset="-78"/>
            </a:endParaRPr>
          </a:p>
        </p:txBody>
      </p:sp>
      <p:sp>
        <p:nvSpPr>
          <p:cNvPr id="4" name="عنصر نائب للمحتوى 3"/>
          <p:cNvSpPr>
            <a:spLocks noGrp="1"/>
          </p:cNvSpPr>
          <p:nvPr>
            <p:ph sz="half" idx="2"/>
          </p:nvPr>
        </p:nvSpPr>
        <p:spPr>
          <a:xfrm>
            <a:off x="1978090" y="1600200"/>
            <a:ext cx="8133441" cy="4114800"/>
          </a:xfrm>
        </p:spPr>
        <p:txBody>
          <a:bodyPr/>
          <a:lstStyle/>
          <a:p>
            <a:endParaRPr lang="ar-SA" dirty="0" smtClean="0"/>
          </a:p>
          <a:p>
            <a:pPr marL="45720" indent="0">
              <a:buNone/>
            </a:pPr>
            <a:r>
              <a:rPr lang="ar-SA" sz="3400" dirty="0" smtClean="0">
                <a:solidFill>
                  <a:srgbClr val="FF0000"/>
                </a:solidFill>
                <a:cs typeface="DecoType Naskh" panose="02010400000000000000" pitchFamily="2" charset="-78"/>
              </a:rPr>
              <a:t>ثم نجمع نواتج البنود وهو </a:t>
            </a:r>
            <a:r>
              <a:rPr lang="ar-SA" sz="3400" dirty="0" err="1" smtClean="0">
                <a:solidFill>
                  <a:srgbClr val="FF0000"/>
                </a:solidFill>
                <a:cs typeface="DecoType Naskh" panose="02010400000000000000" pitchFamily="2" charset="-78"/>
              </a:rPr>
              <a:t>مايعطي</a:t>
            </a:r>
            <a:r>
              <a:rPr lang="ar-SA" sz="3400" dirty="0" smtClean="0">
                <a:solidFill>
                  <a:srgbClr val="FF0000"/>
                </a:solidFill>
                <a:cs typeface="DecoType Naskh" panose="02010400000000000000" pitchFamily="2" charset="-78"/>
              </a:rPr>
              <a:t> الدرجة الكلية للمفحوص والتي تصنف وفقا للجدول التالي </a:t>
            </a:r>
          </a:p>
          <a:p>
            <a:pPr marL="45720" indent="0">
              <a:buNone/>
            </a:pPr>
            <a:endParaRPr lang="ar-SA" sz="3400" dirty="0" smtClean="0">
              <a:solidFill>
                <a:srgbClr val="FF0000"/>
              </a:solidFill>
              <a:cs typeface="DecoType Naskh" panose="02010400000000000000"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577351084"/>
              </p:ext>
            </p:extLst>
          </p:nvPr>
        </p:nvGraphicFramePr>
        <p:xfrm>
          <a:off x="2886916" y="3257590"/>
          <a:ext cx="6315788" cy="1981200"/>
        </p:xfrm>
        <a:graphic>
          <a:graphicData uri="http://schemas.openxmlformats.org/drawingml/2006/table">
            <a:tbl>
              <a:tblPr rtl="1" firstRow="1" bandRow="1">
                <a:tableStyleId>{B301B821-A1FF-4177-AEE7-76D212191A09}</a:tableStyleId>
              </a:tblPr>
              <a:tblGrid>
                <a:gridCol w="2646204"/>
                <a:gridCol w="3669584"/>
              </a:tblGrid>
              <a:tr h="386046">
                <a:tc>
                  <a:txBody>
                    <a:bodyPr/>
                    <a:lstStyle/>
                    <a:p>
                      <a:pPr algn="ctr" rtl="1"/>
                      <a:r>
                        <a:rPr lang="ar-SA" sz="2000" dirty="0" smtClean="0"/>
                        <a:t>الدرجة</a:t>
                      </a:r>
                      <a:r>
                        <a:rPr lang="ar-SA" sz="2000" baseline="0" dirty="0" smtClean="0"/>
                        <a:t> </a:t>
                      </a:r>
                      <a:endParaRPr lang="ar-SA" sz="2000" dirty="0"/>
                    </a:p>
                  </a:txBody>
                  <a:tcPr anchor="ctr"/>
                </a:tc>
                <a:tc>
                  <a:txBody>
                    <a:bodyPr/>
                    <a:lstStyle/>
                    <a:p>
                      <a:pPr algn="ctr" rtl="1"/>
                      <a:r>
                        <a:rPr lang="ar-SA" sz="2000" dirty="0" smtClean="0"/>
                        <a:t>التصنيف</a:t>
                      </a:r>
                      <a:endParaRPr lang="ar-SA" sz="2000" dirty="0"/>
                    </a:p>
                  </a:txBody>
                  <a:tcPr anchor="ctr"/>
                </a:tc>
              </a:tr>
              <a:tr h="386046">
                <a:tc>
                  <a:txBody>
                    <a:bodyPr/>
                    <a:lstStyle/>
                    <a:p>
                      <a:pPr algn="ctr" rtl="1"/>
                      <a:r>
                        <a:rPr lang="ar-SA" sz="2000" dirty="0" smtClean="0"/>
                        <a:t>صفر-107</a:t>
                      </a:r>
                      <a:endParaRPr lang="ar-SA" sz="2000" dirty="0"/>
                    </a:p>
                  </a:txBody>
                  <a:tcPr anchor="ctr"/>
                </a:tc>
                <a:tc>
                  <a:txBody>
                    <a:bodyPr/>
                    <a:lstStyle/>
                    <a:p>
                      <a:pPr algn="ctr" rtl="1"/>
                      <a:r>
                        <a:rPr lang="ar-SA" sz="2000" dirty="0" smtClean="0"/>
                        <a:t>خوف بسيط </a:t>
                      </a:r>
                      <a:endParaRPr lang="ar-SA" sz="2000" dirty="0"/>
                    </a:p>
                  </a:txBody>
                  <a:tcPr anchor="ctr"/>
                </a:tc>
              </a:tr>
              <a:tr h="386046">
                <a:tc>
                  <a:txBody>
                    <a:bodyPr/>
                    <a:lstStyle/>
                    <a:p>
                      <a:pPr algn="ctr" rtl="1"/>
                      <a:r>
                        <a:rPr lang="ar-SA" sz="2000" dirty="0" smtClean="0"/>
                        <a:t>108-215</a:t>
                      </a:r>
                      <a:endParaRPr lang="ar-SA" sz="2000" dirty="0"/>
                    </a:p>
                  </a:txBody>
                  <a:tcPr anchor="ctr"/>
                </a:tc>
                <a:tc>
                  <a:txBody>
                    <a:bodyPr/>
                    <a:lstStyle/>
                    <a:p>
                      <a:pPr algn="ctr" rtl="1"/>
                      <a:r>
                        <a:rPr lang="ar-SA" sz="2000" dirty="0" smtClean="0"/>
                        <a:t>خوف متوسط </a:t>
                      </a:r>
                      <a:endParaRPr lang="ar-SA" sz="2000" dirty="0"/>
                    </a:p>
                  </a:txBody>
                  <a:tcPr anchor="ctr"/>
                </a:tc>
              </a:tr>
              <a:tr h="386046">
                <a:tc>
                  <a:txBody>
                    <a:bodyPr/>
                    <a:lstStyle/>
                    <a:p>
                      <a:pPr algn="ctr" rtl="1"/>
                      <a:r>
                        <a:rPr lang="ar-SA" sz="2000" dirty="0" smtClean="0"/>
                        <a:t>216-323</a:t>
                      </a:r>
                      <a:endParaRPr lang="ar-SA" sz="2000" dirty="0"/>
                    </a:p>
                  </a:txBody>
                  <a:tcPr anchor="ctr"/>
                </a:tc>
                <a:tc>
                  <a:txBody>
                    <a:bodyPr/>
                    <a:lstStyle/>
                    <a:p>
                      <a:pPr algn="ctr" rtl="1"/>
                      <a:r>
                        <a:rPr lang="ar-SA" sz="2000" dirty="0" smtClean="0"/>
                        <a:t>خوف شديد </a:t>
                      </a:r>
                      <a:endParaRPr lang="ar-SA" sz="2000" dirty="0"/>
                    </a:p>
                  </a:txBody>
                  <a:tcPr anchor="ctr"/>
                </a:tc>
              </a:tr>
              <a:tr h="386046">
                <a:tc>
                  <a:txBody>
                    <a:bodyPr/>
                    <a:lstStyle/>
                    <a:p>
                      <a:pPr algn="ctr" rtl="1"/>
                      <a:r>
                        <a:rPr lang="ar-SA" sz="2000" dirty="0" smtClean="0"/>
                        <a:t>324فما فوق </a:t>
                      </a:r>
                      <a:endParaRPr lang="ar-SA" sz="2000" dirty="0"/>
                    </a:p>
                  </a:txBody>
                  <a:tcPr anchor="ctr"/>
                </a:tc>
                <a:tc>
                  <a:txBody>
                    <a:bodyPr/>
                    <a:lstStyle/>
                    <a:p>
                      <a:pPr algn="ctr" rtl="1"/>
                      <a:r>
                        <a:rPr lang="ar-SA" sz="2000" dirty="0" smtClean="0"/>
                        <a:t>خوف شديد جدا </a:t>
                      </a:r>
                      <a:endParaRPr lang="ar-SA" sz="2000" dirty="0"/>
                    </a:p>
                  </a:txBody>
                  <a:tcPr anchor="ctr"/>
                </a:tc>
              </a:tr>
            </a:tbl>
          </a:graphicData>
        </a:graphic>
      </p:graphicFrame>
    </p:spTree>
    <p:extLst>
      <p:ext uri="{BB962C8B-B14F-4D97-AF65-F5344CB8AC3E}">
        <p14:creationId xmlns:p14="http://schemas.microsoft.com/office/powerpoint/2010/main" val="167141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t>مقياس </a:t>
            </a:r>
            <a:r>
              <a:rPr lang="ar-SA" dirty="0" err="1" smtClean="0"/>
              <a:t>جودانف</a:t>
            </a:r>
            <a:r>
              <a:rPr lang="ar-SA" dirty="0" smtClean="0"/>
              <a:t> هاريس لرسم الرجل (1926)</a:t>
            </a:r>
            <a:endParaRPr lang="ar-SA" dirty="0"/>
          </a:p>
        </p:txBody>
      </p:sp>
      <p:sp>
        <p:nvSpPr>
          <p:cNvPr id="3" name="عنصر نائب للمحتوى 2"/>
          <p:cNvSpPr>
            <a:spLocks noGrp="1"/>
          </p:cNvSpPr>
          <p:nvPr>
            <p:ph idx="1"/>
          </p:nvPr>
        </p:nvSpPr>
        <p:spPr/>
        <p:txBody>
          <a:bodyPr>
            <a:normAutofit/>
          </a:bodyPr>
          <a:lstStyle/>
          <a:p>
            <a:pPr marL="45720" indent="0" algn="r" rtl="1">
              <a:buNone/>
            </a:pPr>
            <a:endParaRPr lang="ar-SA" dirty="0" smtClean="0"/>
          </a:p>
          <a:p>
            <a:pPr marL="45720" indent="0" algn="r" rtl="1">
              <a:buNone/>
            </a:pPr>
            <a:r>
              <a:rPr lang="ar-SA" dirty="0" smtClean="0"/>
              <a:t>وضعت هذه الاختبار العالمة </a:t>
            </a:r>
            <a:r>
              <a:rPr lang="ar-SA" dirty="0" err="1" smtClean="0"/>
              <a:t>جودانف</a:t>
            </a:r>
            <a:r>
              <a:rPr lang="ar-SA" dirty="0" smtClean="0"/>
              <a:t> فلورنس عام 1926، وهو اختبار ذكاء ادائي غير لفظي يقيس الذكاء والقدرات العقلية في سن الطفولة . </a:t>
            </a:r>
          </a:p>
          <a:p>
            <a:pPr marL="45720" indent="0" algn="r" rtl="1">
              <a:buNone/>
            </a:pPr>
            <a:endParaRPr lang="ar-SA" dirty="0"/>
          </a:p>
          <a:p>
            <a:pPr marL="45720" indent="0" algn="r" rtl="1">
              <a:buNone/>
            </a:pPr>
            <a:endParaRPr lang="ar-SA" dirty="0" smtClean="0"/>
          </a:p>
        </p:txBody>
      </p:sp>
    </p:spTree>
    <p:extLst>
      <p:ext uri="{BB962C8B-B14F-4D97-AF65-F5344CB8AC3E}">
        <p14:creationId xmlns:p14="http://schemas.microsoft.com/office/powerpoint/2010/main" val="246077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t>مقياس </a:t>
            </a:r>
            <a:r>
              <a:rPr lang="ar-SA" dirty="0" err="1" smtClean="0"/>
              <a:t>جودانف</a:t>
            </a:r>
            <a:r>
              <a:rPr lang="ar-SA" dirty="0" smtClean="0"/>
              <a:t> هاريس لرسم الرجل (1926)</a:t>
            </a:r>
            <a:endParaRPr lang="ar-SA" dirty="0"/>
          </a:p>
        </p:txBody>
      </p:sp>
      <p:sp>
        <p:nvSpPr>
          <p:cNvPr id="3" name="عنصر نائب للمحتوى 2"/>
          <p:cNvSpPr>
            <a:spLocks noGrp="1"/>
          </p:cNvSpPr>
          <p:nvPr>
            <p:ph idx="1"/>
          </p:nvPr>
        </p:nvSpPr>
        <p:spPr/>
        <p:txBody>
          <a:bodyPr>
            <a:normAutofit/>
          </a:bodyPr>
          <a:lstStyle/>
          <a:p>
            <a:pPr marL="45720" indent="0" algn="r" rtl="1">
              <a:buNone/>
            </a:pPr>
            <a:endParaRPr lang="ar-SA" dirty="0" smtClean="0"/>
          </a:p>
          <a:p>
            <a:pPr marL="45720" indent="0" algn="r" rtl="1">
              <a:buNone/>
            </a:pPr>
            <a:r>
              <a:rPr lang="ar-SA" dirty="0" smtClean="0"/>
              <a:t>حاولت </a:t>
            </a:r>
            <a:r>
              <a:rPr lang="ar-SA" dirty="0" err="1" smtClean="0"/>
              <a:t>جودانف</a:t>
            </a:r>
            <a:r>
              <a:rPr lang="ar-SA" dirty="0" smtClean="0"/>
              <a:t> التصدي للمزالق التي وقع فيها السابقون فمن حيث المشكلة الأولى وهي </a:t>
            </a:r>
            <a:endParaRPr lang="ar-SA" dirty="0"/>
          </a:p>
          <a:p>
            <a:pPr marL="45720" indent="0" algn="r" rtl="1">
              <a:buNone/>
            </a:pPr>
            <a:r>
              <a:rPr lang="ar-SA" dirty="0" smtClean="0"/>
              <a:t>تأملت </a:t>
            </a:r>
            <a:r>
              <a:rPr lang="ar-SA" dirty="0" err="1" smtClean="0"/>
              <a:t>جودانف</a:t>
            </a:r>
            <a:r>
              <a:rPr lang="ar-SA" dirty="0" smtClean="0"/>
              <a:t> نتائج البحوث السابقة واستنتجت ان رسوم الاطفال تتميز بخاصيتين : </a:t>
            </a:r>
          </a:p>
          <a:p>
            <a:pPr marL="502920" indent="-457200" algn="r" rtl="1">
              <a:buAutoNum type="arabicPeriod"/>
            </a:pPr>
            <a:r>
              <a:rPr lang="ar-SA" dirty="0" smtClean="0"/>
              <a:t>ان رسوم الاطفال تمر بمراحل معينة من حيث عناصر الرسم وطريقة ابراز هذه العناصر ، أي أن رسوم الاطفال تظهر خاصية تمايز الاعمار التي تميز اختبارات الذكاء بصفة عامة </a:t>
            </a:r>
          </a:p>
          <a:p>
            <a:pPr marL="502920" indent="-457200" algn="r" rtl="1">
              <a:buAutoNum type="arabicPeriod"/>
            </a:pPr>
            <a:endParaRPr lang="ar-SA" dirty="0"/>
          </a:p>
          <a:p>
            <a:pPr marL="502920" indent="-457200" algn="r" rtl="1">
              <a:buAutoNum type="arabicPeriod"/>
            </a:pPr>
            <a:r>
              <a:rPr lang="ar-SA" dirty="0" smtClean="0"/>
              <a:t>تتشابه رسوم ضعاف العقول بصفة عامة مع رسوم من هم اصغر منهم سنا من حيث العناصر الموجودة في الرسم والتناسب بين هذه العناصر </a:t>
            </a:r>
            <a:endParaRPr lang="ar-SA" dirty="0"/>
          </a:p>
          <a:p>
            <a:pPr marL="45720" indent="0" algn="r" rtl="1">
              <a:buNone/>
            </a:pPr>
            <a:endParaRPr lang="ar-SA" dirty="0" smtClean="0"/>
          </a:p>
        </p:txBody>
      </p:sp>
    </p:spTree>
    <p:extLst>
      <p:ext uri="{BB962C8B-B14F-4D97-AF65-F5344CB8AC3E}">
        <p14:creationId xmlns:p14="http://schemas.microsoft.com/office/powerpoint/2010/main" val="195592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cs typeface="DecoType Naskh" panose="02010400000000000000" pitchFamily="2" charset="-78"/>
              </a:rPr>
              <a:t>شكل يبين الفروق في عناصر رسوم الاطفال حسب العمر الزمني </a:t>
            </a:r>
            <a:br>
              <a:rPr lang="ar-SA" dirty="0" smtClean="0">
                <a:cs typeface="DecoType Naskh" panose="02010400000000000000" pitchFamily="2" charset="-78"/>
              </a:rPr>
            </a:br>
            <a:endParaRPr lang="ar-SA" dirty="0">
              <a:cs typeface="DecoType Naskh" panose="02010400000000000000" pitchFamily="2" charset="-78"/>
            </a:endParaRPr>
          </a:p>
        </p:txBody>
      </p:sp>
      <p:sp>
        <p:nvSpPr>
          <p:cNvPr id="4" name="عنصر نائب للصورة 3"/>
          <p:cNvSpPr>
            <a:spLocks noGrp="1"/>
          </p:cNvSpPr>
          <p:nvPr>
            <p:ph type="pic" idx="1"/>
          </p:nvPr>
        </p:nvSpPr>
        <p:spPr/>
      </p:sp>
      <p:pic>
        <p:nvPicPr>
          <p:cNvPr id="5" name="صورة 4"/>
          <p:cNvPicPr>
            <a:picLocks noChangeAspect="1"/>
          </p:cNvPicPr>
          <p:nvPr/>
        </p:nvPicPr>
        <p:blipFill rotWithShape="1">
          <a:blip r:embed="rId2"/>
          <a:srcRect l="35034" t="52311" r="37683" b="7258"/>
          <a:stretch/>
        </p:blipFill>
        <p:spPr>
          <a:xfrm>
            <a:off x="4229094" y="1914372"/>
            <a:ext cx="3205973" cy="304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rotWithShape="1">
          <a:blip r:embed="rId2"/>
          <a:srcRect l="35034" t="13607" r="37472" b="46307"/>
          <a:stretch/>
        </p:blipFill>
        <p:spPr>
          <a:xfrm>
            <a:off x="7435067" y="989046"/>
            <a:ext cx="3151817" cy="2948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914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38931" y="298580"/>
            <a:ext cx="9372600" cy="5416420"/>
          </a:xfrm>
        </p:spPr>
        <p:txBody>
          <a:bodyPr>
            <a:normAutofit fontScale="92500" lnSpcReduction="10000"/>
          </a:bodyPr>
          <a:lstStyle/>
          <a:p>
            <a:pPr marL="45720" indent="0" algn="r" rtl="1">
              <a:buNone/>
            </a:pPr>
            <a:endParaRPr lang="ar-SA" dirty="0" smtClean="0"/>
          </a:p>
          <a:p>
            <a:pPr marL="45720" indent="0" algn="r" rtl="1">
              <a:buNone/>
            </a:pPr>
            <a:r>
              <a:rPr lang="ar-SA" dirty="0" smtClean="0"/>
              <a:t>اما عن موضوع الرسم فقد اختارت </a:t>
            </a:r>
            <a:r>
              <a:rPr lang="ar-SA" dirty="0" err="1" smtClean="0"/>
              <a:t>جودانف</a:t>
            </a:r>
            <a:r>
              <a:rPr lang="ar-SA" dirty="0" smtClean="0"/>
              <a:t> توحيد موضوع الرسم لجميع المفحوصين وذلك ليكون صالح لأغراض التقنين والقياس وقد اختارت </a:t>
            </a:r>
            <a:r>
              <a:rPr lang="ar-SA" dirty="0" err="1" smtClean="0"/>
              <a:t>جودانف</a:t>
            </a:r>
            <a:r>
              <a:rPr lang="ar-SA" dirty="0" smtClean="0"/>
              <a:t> الانسان موضوعا للرسم وذلك للأسباب التالية :</a:t>
            </a:r>
          </a:p>
          <a:p>
            <a:pPr marL="502920" indent="-457200" algn="r" rtl="1">
              <a:buAutoNum type="arabicPeriod"/>
            </a:pPr>
            <a:r>
              <a:rPr lang="ar-SA" dirty="0" smtClean="0"/>
              <a:t>شكل الانسان اكثر الاشكال الفة عند الصغار </a:t>
            </a:r>
          </a:p>
          <a:p>
            <a:pPr marL="502920" indent="-457200" algn="r" rtl="1">
              <a:buAutoNum type="arabicPeriod"/>
            </a:pPr>
            <a:r>
              <a:rPr lang="ar-SA" dirty="0" smtClean="0"/>
              <a:t>يفضل الاطفال رسم الانسان عن غيرة </a:t>
            </a:r>
          </a:p>
          <a:p>
            <a:pPr marL="502920" indent="-457200" algn="r" rtl="1">
              <a:buAutoNum type="arabicPeriod"/>
            </a:pPr>
            <a:r>
              <a:rPr lang="ar-SA" dirty="0" smtClean="0"/>
              <a:t>شكل الانسان اكثر شيوعا في رسوم الاطفال التقليدية </a:t>
            </a:r>
          </a:p>
          <a:p>
            <a:pPr marL="502920" indent="-457200" algn="r" rtl="1">
              <a:buAutoNum type="arabicPeriod"/>
            </a:pPr>
            <a:r>
              <a:rPr lang="ar-SA" dirty="0" smtClean="0"/>
              <a:t>في شكل الانسان ميزة توفر التفاصيل الكثيرة التي تسمح للفروق الفردية بالظهور </a:t>
            </a:r>
          </a:p>
          <a:p>
            <a:pPr marL="502920" indent="-457200" algn="r" rtl="1">
              <a:buAutoNum type="arabicPeriod"/>
            </a:pPr>
            <a:r>
              <a:rPr lang="ar-SA" dirty="0" smtClean="0"/>
              <a:t>شكل الانسان موحد في جميع الظروف والاحوال </a:t>
            </a:r>
            <a:endParaRPr lang="ar-SA" dirty="0"/>
          </a:p>
          <a:p>
            <a:pPr marL="502920" indent="-457200" algn="r" rtl="1">
              <a:buAutoNum type="arabicPeriod"/>
            </a:pPr>
            <a:r>
              <a:rPr lang="ar-SA" dirty="0" smtClean="0"/>
              <a:t>يتميز شكل الانسان بالبساطة التي تتفق مع امكانات الرسم عند الاطفال </a:t>
            </a:r>
          </a:p>
          <a:p>
            <a:pPr marL="45720" indent="0" algn="r" rtl="1">
              <a:buNone/>
            </a:pPr>
            <a:endParaRPr lang="ar-SA" dirty="0"/>
          </a:p>
          <a:p>
            <a:pPr marL="45720" indent="0" algn="r" rtl="1">
              <a:buNone/>
            </a:pPr>
            <a:r>
              <a:rPr lang="ar-SA" dirty="0" smtClean="0"/>
              <a:t>وقد اختارت رسم الرجل لعدم وجود اختلاف كبير بين ملابس الرجل في امريكا </a:t>
            </a:r>
            <a:r>
              <a:rPr lang="ar-SA" dirty="0" err="1" smtClean="0"/>
              <a:t>واوربا</a:t>
            </a:r>
            <a:r>
              <a:rPr lang="ar-SA" dirty="0" smtClean="0"/>
              <a:t> بينما توجد فروق كبيرة بين ازياء النساء والاطفال </a:t>
            </a:r>
          </a:p>
        </p:txBody>
      </p:sp>
    </p:spTree>
    <p:extLst>
      <p:ext uri="{BB962C8B-B14F-4D97-AF65-F5344CB8AC3E}">
        <p14:creationId xmlns:p14="http://schemas.microsoft.com/office/powerpoint/2010/main" val="65532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38931" y="298580"/>
            <a:ext cx="9372600" cy="5416420"/>
          </a:xfrm>
        </p:spPr>
        <p:txBody>
          <a:bodyPr>
            <a:normAutofit/>
          </a:bodyPr>
          <a:lstStyle/>
          <a:p>
            <a:pPr marL="45720" indent="0" algn="r" rtl="1">
              <a:buNone/>
            </a:pPr>
            <a:endParaRPr lang="ar-SA" dirty="0" smtClean="0"/>
          </a:p>
          <a:p>
            <a:pPr marL="45720" indent="0" algn="r" rtl="1">
              <a:buNone/>
            </a:pPr>
            <a:r>
              <a:rPr lang="ar-SA" dirty="0" smtClean="0"/>
              <a:t>اما عن المشكلة الثالثة والتي تتعلق بتركيز بعض الباحثين على النواحي الفنية الجمالية لرسوم الاطفال فقد واجهتها من منظور معرفي ، ودعت صراحة إلى استخدام رسوم الاطفال في دراسة دقة الاطفال في الملاحظة ونمو التفكير المجرد وليس المهارة الفنية في الرسم وبنت نظرتها هذه على مجموعه افتراضات : </a:t>
            </a:r>
          </a:p>
          <a:p>
            <a:pPr marL="502920" indent="-457200" algn="r" rtl="1">
              <a:buAutoNum type="arabicPeriod"/>
            </a:pPr>
            <a:r>
              <a:rPr lang="ar-SA" dirty="0" smtClean="0"/>
              <a:t>رسوم الاطفال تدل على مفهوم الطفل عن الشيء المرسوم والدليل أن بعض الاطفال يبالغون في تكبير بعض الجوانب الهامة عندهم كما يبالغون في تصغير العناصر التي لا يهتمون لها </a:t>
            </a:r>
          </a:p>
          <a:p>
            <a:pPr marL="502920" indent="-457200" algn="r" rtl="1">
              <a:buAutoNum type="arabicPeriod"/>
            </a:pPr>
            <a:r>
              <a:rPr lang="ar-SA" dirty="0" err="1" smtClean="0"/>
              <a:t>يمارسم</a:t>
            </a:r>
            <a:r>
              <a:rPr lang="ar-SA" dirty="0" smtClean="0"/>
              <a:t> الاطفال الرسم على انه لون من النشاط المعرفي لا على انه نشاط فني بالمعنى المتعارف علية ، والدليل انهم يرسمون الشيء دون الاهتمام </a:t>
            </a:r>
            <a:r>
              <a:rPr lang="ar-SA" dirty="0" err="1" smtClean="0"/>
              <a:t>بتأملة</a:t>
            </a:r>
            <a:r>
              <a:rPr lang="ar-SA" dirty="0" smtClean="0"/>
              <a:t> </a:t>
            </a:r>
          </a:p>
          <a:p>
            <a:pPr marL="502920" indent="-457200" algn="r" rtl="1">
              <a:buAutoNum type="arabicPeriod"/>
            </a:pPr>
            <a:r>
              <a:rPr lang="ar-SA" dirty="0" smtClean="0"/>
              <a:t>رسوم الاطفال هي وسيلة للتعبير ولغة تفاهم وفي هذا قد تحل الرسوم محل الالفاظ </a:t>
            </a:r>
          </a:p>
          <a:p>
            <a:pPr marL="502920" indent="-457200" algn="r" rtl="1">
              <a:buAutoNum type="arabicPeriod"/>
            </a:pPr>
            <a:r>
              <a:rPr lang="ar-SA" dirty="0" smtClean="0"/>
              <a:t>توجد علاقة وثيقة بين نمو المفاهيم والعمليات المعرفية كما تستنتج من رسوم الاطفال من ناحية وبين ذكائهم العام من ناحية أخرى .</a:t>
            </a:r>
          </a:p>
        </p:txBody>
      </p:sp>
    </p:spTree>
    <p:extLst>
      <p:ext uri="{BB962C8B-B14F-4D97-AF65-F5344CB8AC3E}">
        <p14:creationId xmlns:p14="http://schemas.microsoft.com/office/powerpoint/2010/main" val="416756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38931" y="298580"/>
            <a:ext cx="9372600" cy="5416420"/>
          </a:xfrm>
        </p:spPr>
        <p:txBody>
          <a:bodyPr>
            <a:normAutofit/>
          </a:bodyPr>
          <a:lstStyle/>
          <a:p>
            <a:pPr marL="45720" indent="0" algn="r" rtl="1">
              <a:buNone/>
            </a:pPr>
            <a:endParaRPr lang="ar-SA" dirty="0" smtClean="0"/>
          </a:p>
          <a:p>
            <a:pPr marL="45720" indent="0" algn="r" rtl="1">
              <a:buNone/>
            </a:pPr>
            <a:r>
              <a:rPr lang="ar-SA" dirty="0" smtClean="0"/>
              <a:t>على هذه الاسس بنت </a:t>
            </a:r>
            <a:r>
              <a:rPr lang="ar-SA" dirty="0" err="1" smtClean="0"/>
              <a:t>جودانف</a:t>
            </a:r>
            <a:r>
              <a:rPr lang="ar-SA" dirty="0" smtClean="0"/>
              <a:t> مقياسها لرسم الرجل كاختبار ذكاء </a:t>
            </a:r>
          </a:p>
          <a:p>
            <a:pPr marL="45720" indent="0" algn="r" rtl="1">
              <a:buNone/>
            </a:pPr>
            <a:r>
              <a:rPr lang="ar-SA" dirty="0" smtClean="0"/>
              <a:t>كان يطلب من الطفل ان يرسم صورة رجل </a:t>
            </a:r>
          </a:p>
          <a:p>
            <a:pPr marL="45720" indent="0" algn="r" rtl="1">
              <a:buNone/>
            </a:pPr>
            <a:r>
              <a:rPr lang="ar-SA" dirty="0" smtClean="0"/>
              <a:t>ثم يتم تقييمها على اساس (51) مفردة يتألف منها المقياس . </a:t>
            </a:r>
          </a:p>
          <a:p>
            <a:pPr marL="45720" indent="0" algn="r" rtl="1">
              <a:buNone/>
            </a:pPr>
            <a:endParaRPr lang="ar-SA" dirty="0"/>
          </a:p>
          <a:p>
            <a:pPr marL="45720" indent="0" algn="r" rtl="1">
              <a:buNone/>
            </a:pPr>
            <a:r>
              <a:rPr lang="ar-SA" dirty="0" smtClean="0"/>
              <a:t>يعطى الطفل درجة واحدة على كل مفردة من هذه المفردات تظهر بالرسم ثم يستخرج العمر العقلي من مجموع هذه الدرجات .</a:t>
            </a:r>
          </a:p>
        </p:txBody>
      </p:sp>
    </p:spTree>
    <p:extLst>
      <p:ext uri="{BB962C8B-B14F-4D97-AF65-F5344CB8AC3E}">
        <p14:creationId xmlns:p14="http://schemas.microsoft.com/office/powerpoint/2010/main" val="4099713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renHappy_16x9_TP103461882" id="{F30F23DB-3508-4C6F-9F1E-5AC95E01F511}" vid="{C867944D-9B15-4174-ABD5-4A17846D0F45}"/>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تصميم عرض تقديمي لأولاد يلعبون (رسوم متحركة، شاشة عريضة)</Template>
  <TotalTime>0</TotalTime>
  <Words>1425</Words>
  <Application>Microsoft Office PowerPoint</Application>
  <PresentationFormat>ملء الشاشة</PresentationFormat>
  <Paragraphs>170</Paragraphs>
  <Slides>34</Slides>
  <Notes>13</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34</vt:i4>
      </vt:variant>
    </vt:vector>
  </HeadingPairs>
  <TitlesOfParts>
    <vt:vector size="45" baseType="lpstr">
      <vt:lpstr>Akhbar MT</vt:lpstr>
      <vt:lpstr>Andalus</vt:lpstr>
      <vt:lpstr>David</vt:lpstr>
      <vt:lpstr>DecoType Naskh</vt:lpstr>
      <vt:lpstr>DecoType Naskh Special</vt:lpstr>
      <vt:lpstr>DecoType Naskh Variants</vt:lpstr>
      <vt:lpstr>Euphemia</vt:lpstr>
      <vt:lpstr>Microsoft Uighur</vt:lpstr>
      <vt:lpstr>Tahoma</vt:lpstr>
      <vt:lpstr>Wingdings</vt:lpstr>
      <vt:lpstr>Children Happy 16x9</vt:lpstr>
      <vt:lpstr>اختبار رسم الرجل </vt:lpstr>
      <vt:lpstr>تخطيط العنوان والمحتوى باستخدام قائمة</vt:lpstr>
      <vt:lpstr> </vt:lpstr>
      <vt:lpstr>مقياس جودانف هاريس لرسم الرجل (1926)</vt:lpstr>
      <vt:lpstr>مقياس جودانف هاريس لرسم الرجل (1926)</vt:lpstr>
      <vt:lpstr>شكل يبين الفروق في عناصر رسوم الاطفال حسب العمر الزمني  </vt:lpstr>
      <vt:lpstr>عرض تقديمي في PowerPoint</vt:lpstr>
      <vt:lpstr>عرض تقديمي في PowerPoint</vt:lpstr>
      <vt:lpstr>عرض تقديمي في PowerPoint</vt:lpstr>
      <vt:lpstr>عرض تقديمي في PowerPoint</vt:lpstr>
      <vt:lpstr>اختبار رسم الرجل لجودانف وهاريس تعديل عام (1963)</vt:lpstr>
      <vt:lpstr>جدول يوضح الفروق بين المقياس الاصلي والصورة المعدلة عام 1963</vt:lpstr>
      <vt:lpstr>اختبار رسم الرجل على البيئة السعودية </vt:lpstr>
      <vt:lpstr>اختبار رسم الرجل المقنن على البيئة السعودية عام (1399)</vt:lpstr>
      <vt:lpstr>خطوات تطبيق الاختبار </vt:lpstr>
      <vt:lpstr>خطوات تطبيق الاختبار </vt:lpstr>
      <vt:lpstr>خطوات تطبيق الاختبار </vt:lpstr>
      <vt:lpstr>تصحيح الاختبار </vt:lpstr>
      <vt:lpstr>خطوات تصحيح  الاختبار </vt:lpstr>
      <vt:lpstr>خطوات تصحيح الاختبار </vt:lpstr>
      <vt:lpstr>خطوات تصحيح  الاختبار </vt:lpstr>
      <vt:lpstr>شكل يوضح استمارة التصحيح </vt:lpstr>
      <vt:lpstr>خطوات تصحيح  الاختبار </vt:lpstr>
      <vt:lpstr>خطوات تصحيح  الاختبار </vt:lpstr>
      <vt:lpstr>جدول الذكور       جدول الإناث </vt:lpstr>
      <vt:lpstr>خطوات تصحيح  الاختبار </vt:lpstr>
      <vt:lpstr>استخدام رسم الرجل لدراسة شخصية الإنسان </vt:lpstr>
      <vt:lpstr>عرض تقديمي في PowerPoint</vt:lpstr>
      <vt:lpstr>عرض تقديمي في PowerPoint</vt:lpstr>
      <vt:lpstr>عرض تقديمي في PowerPoint</vt:lpstr>
      <vt:lpstr>اختبار الفوبيا الخوف لدى الأطفال </vt:lpstr>
      <vt:lpstr>اختبار الفوبيا الخوف لدى الأطفال </vt:lpstr>
      <vt:lpstr>اختبار الفوبيا الخوف لدى الأطفال </vt:lpstr>
      <vt:lpstr>اختبار الفوبيا الخوف لدى الأطفال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2015-10-02T21:08:33Z</dcterms:created>
  <dcterms:modified xsi:type="dcterms:W3CDTF">2015-10-08T04:52:00Z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